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325" r:id="rId2"/>
    <p:sldId id="1830" r:id="rId3"/>
    <p:sldId id="1835" r:id="rId4"/>
    <p:sldId id="1843" r:id="rId5"/>
    <p:sldId id="1832" r:id="rId6"/>
    <p:sldId id="1833" r:id="rId7"/>
    <p:sldId id="1842" r:id="rId8"/>
    <p:sldId id="1849" r:id="rId9"/>
    <p:sldId id="1834" r:id="rId10"/>
    <p:sldId id="1844" r:id="rId11"/>
  </p:sldIdLst>
  <p:sldSz cx="9144000" cy="6858000" type="screen4x3"/>
  <p:notesSz cx="6888163" cy="100187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216" autoAdjust="0"/>
  </p:normalViewPr>
  <p:slideViewPr>
    <p:cSldViewPr snapToGrid="0">
      <p:cViewPr varScale="1">
        <p:scale>
          <a:sx n="63" d="100"/>
          <a:sy n="63" d="100"/>
        </p:scale>
        <p:origin x="1662" y="66"/>
      </p:cViewPr>
      <p:guideLst>
        <p:guide orient="horz" pos="2160"/>
        <p:guide pos="2880"/>
      </p:guideLst>
    </p:cSldViewPr>
  </p:slideViewPr>
  <p:outlineViewPr>
    <p:cViewPr>
      <p:scale>
        <a:sx n="33" d="100"/>
        <a:sy n="33" d="100"/>
      </p:scale>
      <p:origin x="0" y="-57120"/>
    </p:cViewPr>
  </p:outlineViewPr>
  <p:notesTextViewPr>
    <p:cViewPr>
      <p:scale>
        <a:sx n="1" d="1"/>
        <a:sy n="1" d="1"/>
      </p:scale>
      <p:origin x="0" y="0"/>
    </p:cViewPr>
  </p:notesTextViewPr>
  <p:sorterViewPr>
    <p:cViewPr>
      <p:scale>
        <a:sx n="90" d="100"/>
        <a:sy n="90" d="100"/>
      </p:scale>
      <p:origin x="0" y="-5160"/>
    </p:cViewPr>
  </p:sorterViewPr>
  <p:notesViewPr>
    <p:cSldViewPr snapToGrid="0">
      <p:cViewPr varScale="1">
        <p:scale>
          <a:sx n="48" d="100"/>
          <a:sy n="48" d="100"/>
        </p:scale>
        <p:origin x="2928"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71F345B-073F-4B4B-8D04-11D2FA7E3810}"/>
              </a:ext>
            </a:extLst>
          </p:cNvPr>
          <p:cNvSpPr>
            <a:spLocks noGrp="1"/>
          </p:cNvSpPr>
          <p:nvPr>
            <p:ph type="hdr" sz="quarter"/>
          </p:nvPr>
        </p:nvSpPr>
        <p:spPr>
          <a:xfrm>
            <a:off x="0" y="0"/>
            <a:ext cx="2984500" cy="501650"/>
          </a:xfrm>
          <a:prstGeom prst="rect">
            <a:avLst/>
          </a:prstGeom>
        </p:spPr>
        <p:txBody>
          <a:bodyPr vert="horz" lIns="91429" tIns="45715" rIns="91429" bIns="45715"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6484D46-2634-431F-9099-C81F3D1ED746}"/>
              </a:ext>
            </a:extLst>
          </p:cNvPr>
          <p:cNvSpPr>
            <a:spLocks noGrp="1"/>
          </p:cNvSpPr>
          <p:nvPr>
            <p:ph type="dt" sz="quarter" idx="1"/>
          </p:nvPr>
        </p:nvSpPr>
        <p:spPr>
          <a:xfrm>
            <a:off x="3902076" y="0"/>
            <a:ext cx="2984500" cy="501650"/>
          </a:xfrm>
          <a:prstGeom prst="rect">
            <a:avLst/>
          </a:prstGeom>
        </p:spPr>
        <p:txBody>
          <a:bodyPr vert="horz" lIns="91429" tIns="45715" rIns="91429" bIns="45715" rtlCol="0"/>
          <a:lstStyle>
            <a:lvl1pPr algn="r">
              <a:defRPr sz="1200"/>
            </a:lvl1pPr>
          </a:lstStyle>
          <a:p>
            <a:fld id="{A7500913-48DB-46EC-B85E-3287A5D9FE39}" type="datetimeFigureOut">
              <a:rPr kumimoji="1" lang="ja-JP" altLang="en-US" smtClean="0"/>
              <a:t>2025/2/27</a:t>
            </a:fld>
            <a:endParaRPr kumimoji="1" lang="ja-JP" altLang="en-US"/>
          </a:p>
        </p:txBody>
      </p:sp>
      <p:sp>
        <p:nvSpPr>
          <p:cNvPr id="4" name="フッター プレースホルダー 3">
            <a:extLst>
              <a:ext uri="{FF2B5EF4-FFF2-40B4-BE49-F238E27FC236}">
                <a16:creationId xmlns:a16="http://schemas.microsoft.com/office/drawing/2014/main" id="{CBE4820C-1655-4B82-B2C9-9EB44F4DE3B1}"/>
              </a:ext>
            </a:extLst>
          </p:cNvPr>
          <p:cNvSpPr>
            <a:spLocks noGrp="1"/>
          </p:cNvSpPr>
          <p:nvPr>
            <p:ph type="ftr" sz="quarter" idx="2"/>
          </p:nvPr>
        </p:nvSpPr>
        <p:spPr>
          <a:xfrm>
            <a:off x="0" y="9517064"/>
            <a:ext cx="2984500" cy="501650"/>
          </a:xfrm>
          <a:prstGeom prst="rect">
            <a:avLst/>
          </a:prstGeom>
        </p:spPr>
        <p:txBody>
          <a:bodyPr vert="horz" lIns="91429" tIns="45715" rIns="91429" bIns="45715"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DC8BF66C-8600-4EAB-A11B-ED7F2F8FFB7D}"/>
              </a:ext>
            </a:extLst>
          </p:cNvPr>
          <p:cNvSpPr>
            <a:spLocks noGrp="1"/>
          </p:cNvSpPr>
          <p:nvPr>
            <p:ph type="sldNum" sz="quarter" idx="3"/>
          </p:nvPr>
        </p:nvSpPr>
        <p:spPr>
          <a:xfrm>
            <a:off x="3902076" y="9517064"/>
            <a:ext cx="2984500" cy="501650"/>
          </a:xfrm>
          <a:prstGeom prst="rect">
            <a:avLst/>
          </a:prstGeom>
        </p:spPr>
        <p:txBody>
          <a:bodyPr vert="horz" lIns="91429" tIns="45715" rIns="91429" bIns="45715" rtlCol="0" anchor="b"/>
          <a:lstStyle>
            <a:lvl1pPr algn="r">
              <a:defRPr sz="1200"/>
            </a:lvl1pPr>
          </a:lstStyle>
          <a:p>
            <a:fld id="{B1CC0CBC-C3B0-49B4-A12C-EA20C524D6EF}" type="slidenum">
              <a:rPr kumimoji="1" lang="ja-JP" altLang="en-US" smtClean="0"/>
              <a:t>‹#›</a:t>
            </a:fld>
            <a:endParaRPr kumimoji="1" lang="ja-JP" altLang="en-US"/>
          </a:p>
        </p:txBody>
      </p:sp>
    </p:spTree>
    <p:extLst>
      <p:ext uri="{BB962C8B-B14F-4D97-AF65-F5344CB8AC3E}">
        <p14:creationId xmlns:p14="http://schemas.microsoft.com/office/powerpoint/2010/main" val="34758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2984871" cy="502675"/>
          </a:xfrm>
          <a:prstGeom prst="rect">
            <a:avLst/>
          </a:prstGeom>
        </p:spPr>
        <p:txBody>
          <a:bodyPr vert="horz" lIns="93091" tIns="46545" rIns="93091" bIns="46545"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1700" y="3"/>
            <a:ext cx="2984871" cy="502675"/>
          </a:xfrm>
          <a:prstGeom prst="rect">
            <a:avLst/>
          </a:prstGeom>
        </p:spPr>
        <p:txBody>
          <a:bodyPr vert="horz" lIns="93091" tIns="46545" rIns="93091" bIns="46545" rtlCol="0"/>
          <a:lstStyle>
            <a:lvl1pPr algn="r">
              <a:defRPr sz="1200"/>
            </a:lvl1pPr>
          </a:lstStyle>
          <a:p>
            <a:fld id="{74D78C10-C148-4D06-A565-D713BFD18A5D}" type="datetimeFigureOut">
              <a:rPr kumimoji="1" lang="ja-JP" altLang="en-US" smtClean="0"/>
              <a:t>2025/2/27</a:t>
            </a:fld>
            <a:endParaRPr kumimoji="1" lang="ja-JP" altLang="en-US"/>
          </a:p>
        </p:txBody>
      </p:sp>
      <p:sp>
        <p:nvSpPr>
          <p:cNvPr id="4" name="スライド イメージ プレースホルダー 3"/>
          <p:cNvSpPr>
            <a:spLocks noGrp="1" noRot="1" noChangeAspect="1"/>
          </p:cNvSpPr>
          <p:nvPr>
            <p:ph type="sldImg" idx="2"/>
          </p:nvPr>
        </p:nvSpPr>
        <p:spPr>
          <a:xfrm>
            <a:off x="1190625" y="1252538"/>
            <a:ext cx="4506913" cy="3379787"/>
          </a:xfrm>
          <a:prstGeom prst="rect">
            <a:avLst/>
          </a:prstGeom>
          <a:noFill/>
          <a:ln w="12700">
            <a:solidFill>
              <a:prstClr val="black"/>
            </a:solidFill>
          </a:ln>
        </p:spPr>
        <p:txBody>
          <a:bodyPr vert="horz" lIns="93091" tIns="46545" rIns="93091" bIns="46545" rtlCol="0" anchor="ctr"/>
          <a:lstStyle/>
          <a:p>
            <a:endParaRPr lang="ja-JP" altLang="en-US"/>
          </a:p>
        </p:txBody>
      </p:sp>
      <p:sp>
        <p:nvSpPr>
          <p:cNvPr id="5" name="ノート プレースホルダー 4"/>
          <p:cNvSpPr>
            <a:spLocks noGrp="1"/>
          </p:cNvSpPr>
          <p:nvPr>
            <p:ph type="body" sz="quarter" idx="3"/>
          </p:nvPr>
        </p:nvSpPr>
        <p:spPr>
          <a:xfrm>
            <a:off x="688817" y="4821508"/>
            <a:ext cx="5510530" cy="3944869"/>
          </a:xfrm>
          <a:prstGeom prst="rect">
            <a:avLst/>
          </a:prstGeom>
        </p:spPr>
        <p:txBody>
          <a:bodyPr vert="horz" lIns="93091" tIns="46545" rIns="93091" bIns="4654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516040"/>
            <a:ext cx="2984871" cy="502674"/>
          </a:xfrm>
          <a:prstGeom prst="rect">
            <a:avLst/>
          </a:prstGeom>
        </p:spPr>
        <p:txBody>
          <a:bodyPr vert="horz" lIns="93091" tIns="46545" rIns="93091" bIns="4654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1700" y="9516040"/>
            <a:ext cx="2984871" cy="502674"/>
          </a:xfrm>
          <a:prstGeom prst="rect">
            <a:avLst/>
          </a:prstGeom>
        </p:spPr>
        <p:txBody>
          <a:bodyPr vert="horz" lIns="93091" tIns="46545" rIns="93091" bIns="46545"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B9180A-388E-4A4F-8A89-B27F3CF6C72C}" type="slidenum">
              <a:rPr kumimoji="1" lang="ja-JP" altLang="en-US" smtClean="0"/>
              <a:t>1</a:t>
            </a:fld>
            <a:endParaRPr kumimoji="1" lang="ja-JP" altLang="en-US"/>
          </a:p>
        </p:txBody>
      </p:sp>
    </p:spTree>
    <p:extLst>
      <p:ext uri="{BB962C8B-B14F-4D97-AF65-F5344CB8AC3E}">
        <p14:creationId xmlns:p14="http://schemas.microsoft.com/office/powerpoint/2010/main" val="2725400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solidFill>
                  <a:srgbClr val="FFFF00"/>
                </a:solidFill>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p:txBody>
          <a:bodyPr/>
          <a:lstStyle/>
          <a:p>
            <a:fld id="{7E3F8B7F-2509-419C-90B1-2CBF0EDB499B}"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E91BA89-7270-497E-94D2-505867ED01EC}"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B0A1F21-1374-4783-86BF-DD62192324A7}"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a:xfrm>
            <a:off x="628650" y="1381118"/>
            <a:ext cx="7886700" cy="49759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a:xfrm>
            <a:off x="628650" y="6481046"/>
            <a:ext cx="2057400" cy="365125"/>
          </a:xfrm>
        </p:spPr>
        <p:txBody>
          <a:bodyPr/>
          <a:lstStyle/>
          <a:p>
            <a:fld id="{2969EFEA-6E50-4EE7-A1FB-05FB3CEA3679}"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a:xfrm>
            <a:off x="3028950" y="6481046"/>
            <a:ext cx="3086100" cy="365125"/>
          </a:xfrm>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E04CF594-847F-4C99-8424-ABD06DC42292}" type="datetime1">
              <a:rPr kumimoji="1" lang="ja-JP" altLang="en-US" smtClean="0"/>
              <a:t>2025/2/27</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66C6E6C-EF59-40EF-8DC6-B195B7B527AB}"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1F9BEA3-1122-4C5D-9247-6522924C7C95}" type="datetime1">
              <a:rPr kumimoji="1" lang="ja-JP" altLang="en-US" smtClean="0"/>
              <a:t>2025/2/27</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1EA8EA-F524-464F-A7C5-06E675E80C23}" type="datetime1">
              <a:rPr kumimoji="1" lang="ja-JP" altLang="en-US" smtClean="0"/>
              <a:t>2025/2/27</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D72D564-FE42-4FFA-A0B2-90B0D53FDD77}" type="datetime1">
              <a:rPr kumimoji="1" lang="ja-JP" altLang="en-US" smtClean="0"/>
              <a:t>2025/2/27</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E069AD9-E090-42BD-8338-49F797FC3ABC}"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2D5B0A5-82B1-467B-B345-6A32481D66E8}" type="datetime1">
              <a:rPr kumimoji="1" lang="ja-JP" altLang="en-US" smtClean="0"/>
              <a:t>2025/2/27</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97987"/>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481046"/>
            <a:ext cx="2057400" cy="365125"/>
          </a:xfrm>
          <a:prstGeom prst="rect">
            <a:avLst/>
          </a:prstGeom>
        </p:spPr>
        <p:txBody>
          <a:bodyPr vert="horz" lIns="91440" tIns="45720" rIns="91440" bIns="45720" rtlCol="0" anchor="ctr"/>
          <a:lstStyle>
            <a:lvl1pPr algn="l">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C63F610E-61C6-4F86-BB01-C49DCC329506}" type="datetime1">
              <a:rPr lang="ja-JP" altLang="en-US" smtClean="0"/>
              <a:t>2025/2/27</a:t>
            </a:fld>
            <a:endParaRPr lang="ja-JP" altLang="en-US" dirty="0"/>
          </a:p>
        </p:txBody>
      </p:sp>
      <p:sp>
        <p:nvSpPr>
          <p:cNvPr id="5" name="フッター プレースホルダー 4"/>
          <p:cNvSpPr>
            <a:spLocks noGrp="1"/>
          </p:cNvSpPr>
          <p:nvPr>
            <p:ph type="ftr" sz="quarter" idx="3"/>
          </p:nvPr>
        </p:nvSpPr>
        <p:spPr>
          <a:xfrm>
            <a:off x="3028950" y="6481046"/>
            <a:ext cx="3086100" cy="365125"/>
          </a:xfrm>
          <a:prstGeom prst="rect">
            <a:avLst/>
          </a:prstGeom>
        </p:spPr>
        <p:txBody>
          <a:bodyPr vert="horz" lIns="91440" tIns="45720" rIns="91440" bIns="45720" rtlCol="0" anchor="ctr"/>
          <a:lstStyle>
            <a:lvl1pPr algn="ct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endParaRPr lang="ja-JP" altLang="en-US" dirty="0"/>
          </a:p>
        </p:txBody>
      </p:sp>
      <p:sp>
        <p:nvSpPr>
          <p:cNvPr id="6" name="スライド番号プレースホルダー 5"/>
          <p:cNvSpPr>
            <a:spLocks noGrp="1"/>
          </p:cNvSpPr>
          <p:nvPr>
            <p:ph type="sldNum" sz="quarter" idx="4"/>
          </p:nvPr>
        </p:nvSpPr>
        <p:spPr>
          <a:xfrm>
            <a:off x="7086600" y="6548511"/>
            <a:ext cx="2057400" cy="365125"/>
          </a:xfrm>
          <a:prstGeom prst="rect">
            <a:avLst/>
          </a:prstGeom>
        </p:spPr>
        <p:txBody>
          <a:bodyPr vert="horz" lIns="91440" tIns="45720" rIns="91440" bIns="45720" rtlCol="0" anchor="ctr"/>
          <a:lstStyle>
            <a:lvl1pPr algn="r">
              <a:defRPr sz="1200">
                <a:solidFill>
                  <a:schemeClr val="tx1">
                    <a:tint val="75000"/>
                  </a:schemeClr>
                </a:solidFill>
                <a:latin typeface="BIZ UDPゴシック" panose="020B0400000000000000" pitchFamily="50" charset="-128"/>
                <a:ea typeface="BIZ UDPゴシック" panose="020B0400000000000000" pitchFamily="50" charset="-128"/>
              </a:defRPr>
            </a:lvl1pPr>
          </a:lstStyle>
          <a:p>
            <a:fld id="{458726DD-12E2-4C29-B970-3FB2BB3529BE}" type="slidenum">
              <a:rPr lang="ja-JP" altLang="en-US" smtClean="0"/>
              <a:pPr/>
              <a:t>‹#›</a:t>
            </a:fld>
            <a:endParaRPr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3600" b="1" kern="1200">
          <a:solidFill>
            <a:schemeClr val="bg1"/>
          </a:solidFill>
          <a:latin typeface="UD デジタル 教科書体 NK-B" panose="02020700000000000000" pitchFamily="18" charset="-128"/>
          <a:ea typeface="UD デジタル 教科書体 NK-B" panose="02020700000000000000" pitchFamily="18" charset="-128"/>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kumimoji="1" sz="2400" kern="1200">
          <a:solidFill>
            <a:schemeClr val="tx1"/>
          </a:solidFill>
          <a:latin typeface="BIZ UDPゴシック" panose="020B0400000000000000" pitchFamily="50" charset="-128"/>
          <a:ea typeface="BIZ UDPゴシック" panose="020B0400000000000000" pitchFamily="50" charset="-128"/>
          <a:cs typeface="+mn-cs"/>
        </a:defRPr>
      </a:lvl1pPr>
      <a:lvl2pPr marL="685800" indent="-228600" algn="l" defTabSz="914400" rtl="0" eaLnBrk="1" latinLnBrk="0" hangingPunct="1">
        <a:lnSpc>
          <a:spcPct val="150000"/>
        </a:lnSpc>
        <a:spcBef>
          <a:spcPts val="500"/>
        </a:spcBef>
        <a:buFont typeface="Wingdings" panose="05000000000000000000" pitchFamily="2" charset="2"/>
        <a:buChar char="Ø"/>
        <a:defRPr kumimoji="1" sz="2400" kern="1200">
          <a:solidFill>
            <a:schemeClr val="tx1"/>
          </a:solidFill>
          <a:latin typeface="BIZ UDPゴシック" panose="020B0400000000000000" pitchFamily="50" charset="-128"/>
          <a:ea typeface="BIZ UDPゴシック" panose="020B0400000000000000" pitchFamily="50" charset="-128"/>
          <a:cs typeface="+mn-cs"/>
        </a:defRPr>
      </a:lvl2pPr>
      <a:lvl3pPr marL="1143000" indent="-228600" algn="l" defTabSz="914400" rtl="0" eaLnBrk="1" latinLnBrk="0" hangingPunct="1">
        <a:lnSpc>
          <a:spcPct val="150000"/>
        </a:lnSpc>
        <a:spcBef>
          <a:spcPts val="500"/>
        </a:spcBef>
        <a:buFont typeface="ＭＳ 明朝" panose="02020609040205080304" pitchFamily="17" charset="-128"/>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1800" kern="1200">
          <a:solidFill>
            <a:schemeClr val="tx1"/>
          </a:solidFill>
          <a:latin typeface="BIZ UDPゴシック" panose="020B0400000000000000" pitchFamily="50" charset="-128"/>
          <a:ea typeface="BIZ UDPゴシック" panose="020B0400000000000000"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332831"/>
            <a:ext cx="9143999" cy="2340014"/>
          </a:xfrm>
        </p:spPr>
        <p:txBody>
          <a:bodyPr>
            <a:normAutofit/>
          </a:bodyPr>
          <a:lstStyle/>
          <a:p>
            <a:pPr>
              <a:lnSpc>
                <a:spcPct val="100000"/>
              </a:lnSpc>
            </a:pPr>
            <a:r>
              <a:rPr lang="ja-JP" altLang="en-US" sz="4400" dirty="0">
                <a:solidFill>
                  <a:srgbClr val="FFFF00"/>
                </a:solidFill>
              </a:rPr>
              <a:t>「書く」のが困難な児童生徒への</a:t>
            </a:r>
            <a:br>
              <a:rPr lang="en-US" altLang="ja-JP" sz="4400" dirty="0">
                <a:solidFill>
                  <a:srgbClr val="FFFF00"/>
                </a:solidFill>
              </a:rPr>
            </a:br>
            <a:r>
              <a:rPr lang="ja-JP" altLang="en-US" sz="4400" dirty="0">
                <a:solidFill>
                  <a:srgbClr val="FFFF00"/>
                </a:solidFill>
              </a:rPr>
              <a:t>対応を考えよう</a:t>
            </a:r>
            <a:endParaRPr kumimoji="1" lang="ja-JP" altLang="en-US" sz="3600" b="0" dirty="0">
              <a:solidFill>
                <a:srgbClr val="FFFF00"/>
              </a:solidFill>
            </a:endParaRPr>
          </a:p>
        </p:txBody>
      </p:sp>
      <p:sp>
        <p:nvSpPr>
          <p:cNvPr id="3" name="サブタイトル 2"/>
          <p:cNvSpPr>
            <a:spLocks noGrp="1"/>
          </p:cNvSpPr>
          <p:nvPr>
            <p:ph type="subTitle" idx="1"/>
          </p:nvPr>
        </p:nvSpPr>
        <p:spPr>
          <a:xfrm>
            <a:off x="5573806" y="4789505"/>
            <a:ext cx="3570193" cy="1710541"/>
          </a:xfrm>
        </p:spPr>
        <p:txBody>
          <a:bodyPr anchor="ctr">
            <a:normAutofit/>
          </a:bodyPr>
          <a:lstStyle/>
          <a:p>
            <a:pPr algn="l">
              <a:lnSpc>
                <a:spcPct val="100000"/>
              </a:lnSpc>
            </a:pPr>
            <a:r>
              <a:rPr kumimoji="1" lang="ja-JP" altLang="en-US" sz="2000" dirty="0"/>
              <a:t>青森県総合学校教育センター</a:t>
            </a:r>
            <a:endParaRPr kumimoji="1" lang="en-US" altLang="ja-JP" sz="2000" dirty="0"/>
          </a:p>
          <a:p>
            <a:pPr algn="l">
              <a:lnSpc>
                <a:spcPct val="100000"/>
              </a:lnSpc>
            </a:pPr>
            <a:r>
              <a:rPr kumimoji="1" lang="ja-JP" altLang="en-US" sz="2000" dirty="0"/>
              <a:t>センター研究</a:t>
            </a:r>
            <a:endParaRPr kumimoji="1" lang="en-US" altLang="ja-JP" sz="2000" dirty="0"/>
          </a:p>
          <a:p>
            <a:pPr algn="l">
              <a:lnSpc>
                <a:spcPct val="100000"/>
              </a:lnSpc>
            </a:pPr>
            <a:r>
              <a:rPr kumimoji="1" lang="ja-JP" altLang="en-US" sz="2000" dirty="0"/>
              <a:t>特別支援教育グループ</a:t>
            </a:r>
            <a:endParaRPr kumimoji="1" lang="en-US" altLang="ja-JP" sz="2000" dirty="0"/>
          </a:p>
        </p:txBody>
      </p:sp>
      <p:sp>
        <p:nvSpPr>
          <p:cNvPr id="4" name="正方形/長方形 3"/>
          <p:cNvSpPr/>
          <p:nvPr/>
        </p:nvSpPr>
        <p:spPr>
          <a:xfrm>
            <a:off x="235974" y="357954"/>
            <a:ext cx="3106833" cy="369332"/>
          </a:xfrm>
          <a:prstGeom prst="rect">
            <a:avLst/>
          </a:prstGeom>
        </p:spPr>
        <p:txBody>
          <a:bodyPr wrap="square">
            <a:spAutoFit/>
          </a:bodyPr>
          <a:lstStyle/>
          <a:p>
            <a:r>
              <a:rPr lang="ja-JP" altLang="en-US" u="sng" dirty="0">
                <a:latin typeface="BIZ UDPゴシック" panose="020B0400000000000000" pitchFamily="50" charset="-128"/>
                <a:ea typeface="BIZ UDPゴシック" panose="020B0400000000000000" pitchFamily="50" charset="-128"/>
              </a:rPr>
              <a:t>学び支援研修</a:t>
            </a:r>
            <a:r>
              <a:rPr lang="ja-JP" altLang="en-US" dirty="0">
                <a:latin typeface="BIZ UDPゴシック" panose="020B0400000000000000" pitchFamily="50" charset="-128"/>
                <a:ea typeface="BIZ UDPゴシック" panose="020B0400000000000000" pitchFamily="50" charset="-128"/>
              </a:rPr>
              <a:t>（進行用）</a:t>
            </a:r>
          </a:p>
        </p:txBody>
      </p:sp>
      <p:sp>
        <p:nvSpPr>
          <p:cNvPr id="7" name="正方形/長方形 6">
            <a:extLst>
              <a:ext uri="{FF2B5EF4-FFF2-40B4-BE49-F238E27FC236}">
                <a16:creationId xmlns:a16="http://schemas.microsoft.com/office/drawing/2014/main" id="{BE6806AC-D7F4-47C7-B8EF-7CECF21277C8}"/>
              </a:ext>
            </a:extLst>
          </p:cNvPr>
          <p:cNvSpPr/>
          <p:nvPr/>
        </p:nvSpPr>
        <p:spPr>
          <a:xfrm>
            <a:off x="316654" y="1524368"/>
            <a:ext cx="5934244" cy="400110"/>
          </a:xfrm>
          <a:prstGeom prst="rect">
            <a:avLst/>
          </a:prstGeom>
          <a:solidFill>
            <a:schemeClr val="tx1"/>
          </a:solidFill>
          <a:ln>
            <a:solidFill>
              <a:schemeClr val="tx1"/>
            </a:solidFill>
          </a:ln>
        </p:spPr>
        <p:txBody>
          <a:bodyPr wrap="square">
            <a:spAutoFit/>
          </a:bodyPr>
          <a:lstStyle/>
          <a:p>
            <a:pPr algn="ctr"/>
            <a:r>
              <a:rPr lang="en-US" altLang="ja-JP" sz="2000" dirty="0">
                <a:solidFill>
                  <a:schemeClr val="bg1"/>
                </a:solidFill>
                <a:latin typeface="BIZ UDPゴシック" panose="020B0400000000000000" pitchFamily="50" charset="-128"/>
                <a:ea typeface="BIZ UDPゴシック" panose="020B0400000000000000" pitchFamily="50" charset="-128"/>
              </a:rPr>
              <a:t>No.2-1</a:t>
            </a:r>
            <a:r>
              <a:rPr lang="ja-JP" altLang="en-US" sz="2000" dirty="0">
                <a:solidFill>
                  <a:schemeClr val="bg1"/>
                </a:solidFill>
                <a:latin typeface="BIZ UDPゴシック" panose="020B0400000000000000" pitchFamily="50" charset="-128"/>
                <a:ea typeface="BIZ UDPゴシック" panose="020B0400000000000000" pitchFamily="50" charset="-128"/>
              </a:rPr>
              <a:t>　「自分に合った学び方で学ぶ」を共通理解</a:t>
            </a:r>
          </a:p>
        </p:txBody>
      </p:sp>
    </p:spTree>
    <p:extLst>
      <p:ext uri="{BB962C8B-B14F-4D97-AF65-F5344CB8AC3E}">
        <p14:creationId xmlns:p14="http://schemas.microsoft.com/office/powerpoint/2010/main" val="187587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②リフレクション</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424068"/>
            <a:ext cx="8395429" cy="704536"/>
          </a:xfrm>
        </p:spPr>
        <p:txBody>
          <a:bodyPr>
            <a:normAutofit/>
          </a:bodyPr>
          <a:lstStyle/>
          <a:p>
            <a:r>
              <a:rPr kumimoji="1" lang="ja-JP" altLang="en-US" dirty="0"/>
              <a:t>本研修を振り返り、気付きや学びを言語化しましょう。</a:t>
            </a:r>
            <a:endParaRPr kumimoji="1" lang="en-US" altLang="ja-JP"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3462728"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個人ワーク　⇒　グループ共有</a:t>
            </a:r>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1965960"/>
            <a:ext cx="8844196" cy="473464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4" descr="https://2.bp.blogspot.com/-CwfsyOA1INU/VcMlSRAoyvI/AAAAAAAAwY8/DH5pve5rDSs/s800/fukidashi1_businessman.png">
            <a:extLst>
              <a:ext uri="{FF2B5EF4-FFF2-40B4-BE49-F238E27FC236}">
                <a16:creationId xmlns:a16="http://schemas.microsoft.com/office/drawing/2014/main" id="{F37E1B1E-BF77-4958-BBFD-252A13F5F5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7250" y="5543295"/>
            <a:ext cx="1157308" cy="11573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4.bp.blogspot.com/-oopOAwsivO8/VcMlShbXbaI/AAAAAAAAwY4/oNpyggmY9d0/s800/fukidashi2_businesswoman.png">
            <a:extLst>
              <a:ext uri="{FF2B5EF4-FFF2-40B4-BE49-F238E27FC236}">
                <a16:creationId xmlns:a16="http://schemas.microsoft.com/office/drawing/2014/main" id="{35A35DA2-96AB-4AA6-98B1-0ABBBA22FD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9245" y="5543295"/>
            <a:ext cx="1180905" cy="1180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576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207F8D-41CF-47F0-A868-B02376373876}"/>
              </a:ext>
            </a:extLst>
          </p:cNvPr>
          <p:cNvSpPr>
            <a:spLocks noGrp="1"/>
          </p:cNvSpPr>
          <p:nvPr>
            <p:ph type="title"/>
          </p:nvPr>
        </p:nvSpPr>
        <p:spPr/>
        <p:txBody>
          <a:bodyPr/>
          <a:lstStyle/>
          <a:p>
            <a:r>
              <a:rPr kumimoji="1" lang="ja-JP" altLang="en-US" dirty="0"/>
              <a:t>子供の様子と担任の思い</a:t>
            </a:r>
          </a:p>
        </p:txBody>
      </p:sp>
      <p:sp>
        <p:nvSpPr>
          <p:cNvPr id="3" name="コンテンツ プレースホルダー 2">
            <a:extLst>
              <a:ext uri="{FF2B5EF4-FFF2-40B4-BE49-F238E27FC236}">
                <a16:creationId xmlns:a16="http://schemas.microsoft.com/office/drawing/2014/main" id="{B6CED03D-4536-4D58-92C4-F9CCF6DFCCAD}"/>
              </a:ext>
            </a:extLst>
          </p:cNvPr>
          <p:cNvSpPr>
            <a:spLocks noGrp="1"/>
          </p:cNvSpPr>
          <p:nvPr>
            <p:ph idx="1"/>
          </p:nvPr>
        </p:nvSpPr>
        <p:spPr>
          <a:xfrm>
            <a:off x="628650" y="2604550"/>
            <a:ext cx="7886700" cy="2688525"/>
          </a:xfrm>
        </p:spPr>
        <p:txBody>
          <a:bodyPr>
            <a:normAutofit/>
          </a:bodyPr>
          <a:lstStyle/>
          <a:p>
            <a:r>
              <a:rPr kumimoji="1" lang="ja-JP" altLang="en-US" sz="2400" dirty="0"/>
              <a:t>特別支援教育コーディネーターからは、「手書きの代わりにタブレット</a:t>
            </a:r>
            <a:r>
              <a:rPr kumimoji="1" lang="en-US" altLang="ja-JP" sz="2400" dirty="0"/>
              <a:t>PC</a:t>
            </a:r>
            <a:r>
              <a:rPr kumimoji="1" lang="ja-JP" altLang="en-US" sz="2400" dirty="0"/>
              <a:t>を使ってみたら？」と言われています。</a:t>
            </a:r>
          </a:p>
          <a:p>
            <a:r>
              <a:rPr kumimoji="1" lang="ja-JP" altLang="en-US" sz="2400" dirty="0"/>
              <a:t>担任の先生は、特別支援教育コーディネーターからのアドバイスを素直に受け止められず、戸惑っている状況です。</a:t>
            </a:r>
          </a:p>
          <a:p>
            <a:endParaRPr kumimoji="1" lang="ja-JP" altLang="en-US" dirty="0"/>
          </a:p>
        </p:txBody>
      </p:sp>
      <p:pic>
        <p:nvPicPr>
          <p:cNvPr id="5" name="図 4">
            <a:extLst>
              <a:ext uri="{FF2B5EF4-FFF2-40B4-BE49-F238E27FC236}">
                <a16:creationId xmlns:a16="http://schemas.microsoft.com/office/drawing/2014/main" id="{75C6BB99-9C9B-44DE-B855-B5B45566F58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5061" y="897687"/>
            <a:ext cx="1547609" cy="1710753"/>
          </a:xfrm>
          <a:prstGeom prst="rect">
            <a:avLst/>
          </a:prstGeom>
          <a:noFill/>
          <a:ln>
            <a:noFill/>
          </a:ln>
        </p:spPr>
      </p:pic>
      <p:sp>
        <p:nvSpPr>
          <p:cNvPr id="6" name="コンテンツ プレースホルダー 2">
            <a:extLst>
              <a:ext uri="{FF2B5EF4-FFF2-40B4-BE49-F238E27FC236}">
                <a16:creationId xmlns:a16="http://schemas.microsoft.com/office/drawing/2014/main" id="{8EDC1FCD-1D91-46CD-9BF6-16F4B69B0807}"/>
              </a:ext>
            </a:extLst>
          </p:cNvPr>
          <p:cNvSpPr txBox="1">
            <a:spLocks/>
          </p:cNvSpPr>
          <p:nvPr/>
        </p:nvSpPr>
        <p:spPr>
          <a:xfrm>
            <a:off x="631150" y="1362380"/>
            <a:ext cx="6935260" cy="137942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2800" kern="1200">
                <a:solidFill>
                  <a:schemeClr val="tx1"/>
                </a:solidFill>
                <a:latin typeface="+mn-ea"/>
                <a:ea typeface="+mn-ea"/>
                <a:cs typeface="+mn-cs"/>
              </a:defRPr>
            </a:lvl1pPr>
            <a:lvl2pPr marL="685800" indent="-228600" algn="l" defTabSz="914400" rtl="0" eaLnBrk="1" latinLnBrk="0" hangingPunct="1">
              <a:lnSpc>
                <a:spcPct val="100000"/>
              </a:lnSpc>
              <a:spcBef>
                <a:spcPts val="500"/>
              </a:spcBef>
              <a:buFont typeface="Wingdings" panose="05000000000000000000" pitchFamily="2" charset="2"/>
              <a:buChar char="Ø"/>
              <a:defRPr kumimoji="1" sz="2400" kern="1200">
                <a:solidFill>
                  <a:schemeClr val="tx1"/>
                </a:solidFill>
                <a:latin typeface="+mn-ea"/>
                <a:ea typeface="+mn-ea"/>
                <a:cs typeface="+mn-cs"/>
              </a:defRPr>
            </a:lvl2pPr>
            <a:lvl3pPr marL="1143000" indent="-228600" algn="l" defTabSz="914400" rtl="0" eaLnBrk="1" latinLnBrk="0" hangingPunct="1">
              <a:lnSpc>
                <a:spcPct val="100000"/>
              </a:lnSpc>
              <a:spcBef>
                <a:spcPts val="500"/>
              </a:spcBef>
              <a:buFont typeface="ＭＳ 明朝" panose="02020609040205080304" pitchFamily="17" charset="-128"/>
              <a:buChar char="-"/>
              <a:defRPr kumimoji="1" sz="2000" kern="1200">
                <a:solidFill>
                  <a:schemeClr val="tx1"/>
                </a:solidFill>
                <a:latin typeface="+mn-ea"/>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dirty="0">
                <a:latin typeface="BIZ UDPゴシック" panose="020B0400000000000000" pitchFamily="50" charset="-128"/>
                <a:ea typeface="BIZ UDPゴシック" panose="020B0400000000000000" pitchFamily="50" charset="-128"/>
              </a:rPr>
              <a:t>通常の学級に在籍しているナオミさん（仮名）は、読み書きに困難のある子供で、とりわけ書字が苦手です。最近はノートを開こうとしません。</a:t>
            </a:r>
          </a:p>
        </p:txBody>
      </p:sp>
      <p:pic>
        <p:nvPicPr>
          <p:cNvPr id="7" name="図 6">
            <a:extLst>
              <a:ext uri="{FF2B5EF4-FFF2-40B4-BE49-F238E27FC236}">
                <a16:creationId xmlns:a16="http://schemas.microsoft.com/office/drawing/2014/main" id="{518F77AA-AB6F-4D56-8BCF-6D12287C60C8}"/>
              </a:ext>
            </a:extLst>
          </p:cNvPr>
          <p:cNvPicPr/>
          <p:nvPr/>
        </p:nvPicPr>
        <p:blipFill rotWithShape="1">
          <a:blip r:embed="rId3" cstate="print">
            <a:extLst>
              <a:ext uri="{28A0092B-C50C-407E-A947-70E740481C1C}">
                <a14:useLocalDpi xmlns:a14="http://schemas.microsoft.com/office/drawing/2010/main" val="0"/>
              </a:ext>
            </a:extLst>
          </a:blip>
          <a:srcRect t="1" b="2455"/>
          <a:stretch/>
        </p:blipFill>
        <p:spPr bwMode="auto">
          <a:xfrm>
            <a:off x="94203" y="5396460"/>
            <a:ext cx="1054839" cy="1450304"/>
          </a:xfrm>
          <a:prstGeom prst="rect">
            <a:avLst/>
          </a:prstGeom>
          <a:noFill/>
          <a:ln>
            <a:noFill/>
          </a:ln>
          <a:extLst>
            <a:ext uri="{53640926-AAD7-44D8-BBD7-CCE9431645EC}">
              <a14:shadowObscured xmlns:a14="http://schemas.microsoft.com/office/drawing/2010/main"/>
            </a:ext>
          </a:extLst>
        </p:spPr>
      </p:pic>
      <p:sp>
        <p:nvSpPr>
          <p:cNvPr id="8" name="吹き出し: 角を丸めた四角形 7">
            <a:extLst>
              <a:ext uri="{FF2B5EF4-FFF2-40B4-BE49-F238E27FC236}">
                <a16:creationId xmlns:a16="http://schemas.microsoft.com/office/drawing/2014/main" id="{8F646A8C-347F-465C-B96A-D21DF61DB8A6}"/>
              </a:ext>
              <a:ext uri="{C183D7F6-B498-43B3-948B-1728B52AA6E4}">
                <adec:decorative xmlns:adec="http://schemas.microsoft.com/office/drawing/2017/decorative" val="0"/>
              </a:ext>
            </a:extLst>
          </p:cNvPr>
          <p:cNvSpPr/>
          <p:nvPr/>
        </p:nvSpPr>
        <p:spPr>
          <a:xfrm>
            <a:off x="1558977" y="5319166"/>
            <a:ext cx="7321337" cy="1411908"/>
          </a:xfrm>
          <a:prstGeom prst="wedgeRoundRectCallout">
            <a:avLst>
              <a:gd name="adj1" fmla="val -54837"/>
              <a:gd name="adj2" fmla="val 1488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ボクの経験上、繰り返し書く練習をすることでうまく書けるようになる子もいるので、個人的には、手書きの代わりにタブレット</a:t>
            </a:r>
            <a:r>
              <a:rPr 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PC</a:t>
            </a:r>
            <a:r>
              <a:rPr 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を使う必要はないと思って</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いますが</a:t>
            </a:r>
            <a:r>
              <a:rPr lang="en-US" altLang="ja-JP"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C7927585-48DE-45F3-BF7E-07E11C0C3FC5}"/>
              </a:ext>
            </a:extLst>
          </p:cNvPr>
          <p:cNvSpPr txBox="1"/>
          <p:nvPr/>
        </p:nvSpPr>
        <p:spPr>
          <a:xfrm>
            <a:off x="369011" y="5123798"/>
            <a:ext cx="543739" cy="307777"/>
          </a:xfrm>
          <a:prstGeom prst="rect">
            <a:avLst/>
          </a:prstGeom>
          <a:noFill/>
        </p:spPr>
        <p:txBody>
          <a:bodyPr wrap="none" rtlCol="0">
            <a:spAutoFit/>
          </a:bodyPr>
          <a:lstStyle/>
          <a:p>
            <a:pPr algn="ctr"/>
            <a:r>
              <a:rPr lang="ja-JP" altLang="en-US" sz="1400" dirty="0">
                <a:latin typeface="メイリオ" panose="020B0604030504040204" pitchFamily="50" charset="-128"/>
                <a:ea typeface="メイリオ" panose="020B0604030504040204" pitchFamily="50" charset="-128"/>
              </a:rPr>
              <a:t>担任</a:t>
            </a:r>
          </a:p>
        </p:txBody>
      </p:sp>
    </p:spTree>
    <p:extLst>
      <p:ext uri="{BB962C8B-B14F-4D97-AF65-F5344CB8AC3E}">
        <p14:creationId xmlns:p14="http://schemas.microsoft.com/office/powerpoint/2010/main" val="1022733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p:spPr>
        <p:txBody>
          <a:bodyPr>
            <a:noAutofit/>
          </a:bodyPr>
          <a:lstStyle/>
          <a:p>
            <a:r>
              <a:rPr kumimoji="1" lang="ja-JP" altLang="en-US" dirty="0"/>
              <a:t>①「わたしならこうする」の意見交換</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403799" y="1364108"/>
            <a:ext cx="8395429" cy="1060438"/>
          </a:xfrm>
        </p:spPr>
        <p:txBody>
          <a:bodyPr>
            <a:normAutofit/>
          </a:bodyPr>
          <a:lstStyle/>
          <a:p>
            <a:r>
              <a:rPr kumimoji="1" lang="ja-JP" altLang="en-US" sz="2400" dirty="0"/>
              <a:t>ナオミさんのような子供を担任していたら、どのように対応しますか？２～４人で意見交換しましょう。</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対話</a:t>
            </a:r>
          </a:p>
        </p:txBody>
      </p:sp>
      <p:sp>
        <p:nvSpPr>
          <p:cNvPr id="6" name="四角形: 角を丸くする 5">
            <a:extLst>
              <a:ext uri="{FF2B5EF4-FFF2-40B4-BE49-F238E27FC236}">
                <a16:creationId xmlns:a16="http://schemas.microsoft.com/office/drawing/2014/main" id="{49970E92-2A01-4238-9708-9CF2619022D4}"/>
              </a:ext>
            </a:extLst>
          </p:cNvPr>
          <p:cNvSpPr/>
          <p:nvPr/>
        </p:nvSpPr>
        <p:spPr>
          <a:xfrm>
            <a:off x="149902" y="2286000"/>
            <a:ext cx="8844196" cy="4414603"/>
          </a:xfrm>
          <a:prstGeom prst="roundRect">
            <a:avLst>
              <a:gd name="adj" fmla="val 77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u="sng" dirty="0">
                <a:solidFill>
                  <a:schemeClr val="tx1"/>
                </a:solidFill>
                <a:latin typeface="BIZ UDPゴシック" panose="020B0400000000000000" pitchFamily="50" charset="-128"/>
                <a:ea typeface="BIZ UDPゴシック" panose="020B0400000000000000" pitchFamily="50" charset="-128"/>
              </a:rPr>
              <a:t>メモ</a:t>
            </a:r>
          </a:p>
        </p:txBody>
      </p:sp>
      <p:pic>
        <p:nvPicPr>
          <p:cNvPr id="7" name="Picture 2" descr="https://4.bp.blogspot.com/-qhnEZ95vpjw/V_I4GbPCTvI/AAAAAAAA-mc/qFAdjqK1F6w4yTrB_lnvUDnLnIdVAGKpACLcB/s800/businessman2_kangaechu.png">
            <a:extLst>
              <a:ext uri="{FF2B5EF4-FFF2-40B4-BE49-F238E27FC236}">
                <a16:creationId xmlns:a16="http://schemas.microsoft.com/office/drawing/2014/main" id="{DE41BE82-2435-44D4-9382-18C06410F3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9030" y="5895218"/>
            <a:ext cx="636255" cy="8053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4.bp.blogspot.com/-6Z_bn3OBtt8/XAnvVYu5lsI/AAAAAAABQnQ/-Tv5U4Hbxt44cIRVfhFRJZrQ5qgNLgsowCLcBGAs/s800/business_woman3_1_question.png">
            <a:extLst>
              <a:ext uri="{FF2B5EF4-FFF2-40B4-BE49-F238E27FC236}">
                <a16:creationId xmlns:a16="http://schemas.microsoft.com/office/drawing/2014/main" id="{4EFDC8A5-F861-4669-81BF-393EACB4E3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7102" y="5912501"/>
            <a:ext cx="577813" cy="784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219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1001564"/>
            <a:ext cx="9144000" cy="981868"/>
          </a:xfrm>
          <a:solidFill>
            <a:schemeClr val="accent6">
              <a:lumMod val="50000"/>
            </a:schemeClr>
          </a:solidFill>
          <a:ln>
            <a:solidFill>
              <a:schemeClr val="accent6">
                <a:lumMod val="50000"/>
              </a:schemeClr>
            </a:solidFill>
          </a:ln>
        </p:spPr>
        <p:txBody>
          <a:bodyPr>
            <a:noAutofit/>
          </a:bodyPr>
          <a:lstStyle/>
          <a:p>
            <a:pPr algn="ctr"/>
            <a:r>
              <a:rPr lang="ja-JP" altLang="en-US" sz="4000" dirty="0">
                <a:latin typeface="UD デジタル 教科書体 NK-B" panose="02020700000000000000" pitchFamily="18" charset="-128"/>
                <a:ea typeface="UD デジタル 教科書体 NK-B" panose="02020700000000000000" pitchFamily="18" charset="-128"/>
              </a:rPr>
              <a:t>ワンポイント解説♪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247968" y="383230"/>
            <a:ext cx="1873075" cy="768790"/>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正方形/長方形 3">
            <a:extLst>
              <a:ext uri="{FF2B5EF4-FFF2-40B4-BE49-F238E27FC236}">
                <a16:creationId xmlns:a16="http://schemas.microsoft.com/office/drawing/2014/main" id="{591E12F3-447C-DEDB-D709-834A0C31ED83}"/>
              </a:ext>
            </a:extLst>
          </p:cNvPr>
          <p:cNvSpPr/>
          <p:nvPr/>
        </p:nvSpPr>
        <p:spPr>
          <a:xfrm>
            <a:off x="0" y="6521727"/>
            <a:ext cx="9144000" cy="307777"/>
          </a:xfrm>
          <a:prstGeom prst="rect">
            <a:avLst/>
          </a:prstGeom>
        </p:spPr>
        <p:txBody>
          <a:bodyPr wrap="square">
            <a:spAutoFit/>
          </a:bodyPr>
          <a:lstStyle/>
          <a:p>
            <a:pPr algn="ctr"/>
            <a:r>
              <a:rPr lang="ja-JP" altLang="en-US" sz="1400" dirty="0">
                <a:latin typeface="BIZ UDPゴシック" panose="020B0400000000000000" pitchFamily="50" charset="-128"/>
                <a:ea typeface="BIZ UDPゴシック" panose="020B0400000000000000" pitchFamily="50" charset="-128"/>
              </a:rPr>
              <a:t>青森県総合学校教育センター</a:t>
            </a:r>
          </a:p>
        </p:txBody>
      </p:sp>
      <p:sp>
        <p:nvSpPr>
          <p:cNvPr id="7" name="テキスト ボックス 6">
            <a:extLst>
              <a:ext uri="{FF2B5EF4-FFF2-40B4-BE49-F238E27FC236}">
                <a16:creationId xmlns:a16="http://schemas.microsoft.com/office/drawing/2014/main" id="{69273490-BBFB-F243-3CFD-5E83A1D56D40}"/>
              </a:ext>
            </a:extLst>
          </p:cNvPr>
          <p:cNvSpPr txBox="1"/>
          <p:nvPr/>
        </p:nvSpPr>
        <p:spPr>
          <a:xfrm>
            <a:off x="369792" y="2377935"/>
            <a:ext cx="8404413" cy="628890"/>
          </a:xfrm>
          <a:prstGeom prst="rect">
            <a:avLst/>
          </a:prstGeom>
          <a:noFill/>
          <a:ln>
            <a:solidFill>
              <a:schemeClr val="accent6">
                <a:lumMod val="50000"/>
              </a:schemeClr>
            </a:solidFill>
          </a:ln>
        </p:spPr>
        <p:txBody>
          <a:bodyPr wrap="square">
            <a:spAutoFit/>
          </a:bodyPr>
          <a:lstStyle/>
          <a:p>
            <a:pPr algn="ctr">
              <a:lnSpc>
                <a:spcPct val="150000"/>
              </a:lnSpc>
            </a:pPr>
            <a:r>
              <a:rPr lang="ja-JP" altLang="en-US" sz="2800" dirty="0">
                <a:latin typeface="BIZ UDPゴシック" panose="020B0400000000000000" pitchFamily="50" charset="-128"/>
                <a:ea typeface="BIZ UDPゴシック" panose="020B0400000000000000" pitchFamily="50" charset="-128"/>
              </a:rPr>
              <a:t>繰り返し練習すれば書けるようになる？</a:t>
            </a:r>
            <a:endParaRPr lang="en-US" altLang="ja-JP" sz="2800"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D5B55DA-DE26-7549-4D63-1C715C41ED43}"/>
              </a:ext>
            </a:extLst>
          </p:cNvPr>
          <p:cNvSpPr/>
          <p:nvPr/>
        </p:nvSpPr>
        <p:spPr>
          <a:xfrm>
            <a:off x="1" y="17656"/>
            <a:ext cx="5015752" cy="738664"/>
          </a:xfrm>
          <a:prstGeom prst="rect">
            <a:avLst/>
          </a:prstGeom>
        </p:spPr>
        <p:txBody>
          <a:bodyPr wrap="square">
            <a:spAutoFit/>
          </a:bodyPr>
          <a:lstStyle/>
          <a:p>
            <a:r>
              <a:rPr lang="ja-JP" altLang="en-US" sz="1400" u="sng" dirty="0">
                <a:latin typeface="BIZ UDPゴシック" panose="020B0400000000000000" pitchFamily="50" charset="-128"/>
                <a:ea typeface="BIZ UDPゴシック" panose="020B0400000000000000" pitchFamily="50" charset="-128"/>
              </a:rPr>
              <a:t>学び支援研修</a:t>
            </a:r>
            <a:endParaRPr lang="en-US" altLang="ja-JP" sz="1400" u="sng"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latin typeface="BIZ UDPゴシック" panose="020B0400000000000000" pitchFamily="50" charset="-128"/>
                <a:ea typeface="BIZ UDPゴシック" panose="020B0400000000000000" pitchFamily="50" charset="-128"/>
              </a:rPr>
              <a:t>No.2-1</a:t>
            </a:r>
            <a:r>
              <a:rPr lang="ja-JP" altLang="en-US" sz="1400">
                <a:latin typeface="BIZ UDPゴシック" panose="020B0400000000000000" pitchFamily="50" charset="-128"/>
                <a:ea typeface="BIZ UDPゴシック" panose="020B0400000000000000" pitchFamily="50" charset="-128"/>
              </a:rPr>
              <a:t>　「自分に合った学び方で学ぶ」</a:t>
            </a:r>
            <a:r>
              <a:rPr lang="ja-JP" altLang="en-US" sz="1400" dirty="0">
                <a:latin typeface="BIZ UDPゴシック" panose="020B0400000000000000" pitchFamily="50" charset="-128"/>
                <a:ea typeface="BIZ UDPゴシック" panose="020B0400000000000000" pitchFamily="50" charset="-128"/>
              </a:rPr>
              <a:t>を共通理解</a:t>
            </a:r>
          </a:p>
        </p:txBody>
      </p:sp>
      <p:pic>
        <p:nvPicPr>
          <p:cNvPr id="11" name="図 10">
            <a:extLst>
              <a:ext uri="{FF2B5EF4-FFF2-40B4-BE49-F238E27FC236}">
                <a16:creationId xmlns:a16="http://schemas.microsoft.com/office/drawing/2014/main" id="{7F7A183E-81DB-46B6-B887-4F29FB449CCD}"/>
              </a:ext>
            </a:extLst>
          </p:cNvPr>
          <p:cNvPicPr>
            <a:picLocks noChangeAspect="1"/>
          </p:cNvPicPr>
          <p:nvPr/>
        </p:nvPicPr>
        <p:blipFill>
          <a:blip r:embed="rId4"/>
          <a:stretch>
            <a:fillRect/>
          </a:stretch>
        </p:blipFill>
        <p:spPr>
          <a:xfrm>
            <a:off x="2036636" y="3337456"/>
            <a:ext cx="2162637" cy="2924128"/>
          </a:xfrm>
          <a:prstGeom prst="rect">
            <a:avLst/>
          </a:prstGeom>
        </p:spPr>
      </p:pic>
      <p:pic>
        <p:nvPicPr>
          <p:cNvPr id="12" name="Picture 2">
            <a:extLst>
              <a:ext uri="{FF2B5EF4-FFF2-40B4-BE49-F238E27FC236}">
                <a16:creationId xmlns:a16="http://schemas.microsoft.com/office/drawing/2014/main" id="{4AF044F8-FBD3-4FB2-B3B8-6E59C0B66D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1377" y="34290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80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子供に合った代替手段を探す</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5049665"/>
          </a:xfrm>
        </p:spPr>
        <p:txBody>
          <a:bodyPr>
            <a:normAutofit/>
          </a:bodyPr>
          <a:lstStyle/>
          <a:p>
            <a:r>
              <a:rPr kumimoji="1" lang="ja-JP" altLang="en-US" dirty="0"/>
              <a:t>読み書きの訓練的な対応が続き、支援の検討が遅れることは、児童生徒の学習意欲が低下したり、メンタルヘルスの問題につながったりするなど、生活の質（</a:t>
            </a:r>
            <a:r>
              <a:rPr kumimoji="1" lang="en-US" altLang="ja-JP" dirty="0"/>
              <a:t>Quality Of Life</a:t>
            </a:r>
            <a:r>
              <a:rPr kumimoji="1" lang="ja-JP" altLang="en-US" dirty="0"/>
              <a:t>；ＱＯＬ）の低下を招くことがあります。過度な心理的負担を防ぐ必要があります。</a:t>
            </a:r>
          </a:p>
          <a:p>
            <a:r>
              <a:rPr kumimoji="1" lang="ja-JP" altLang="en-US" dirty="0"/>
              <a:t>子供に合った代替手段（タブレット</a:t>
            </a:r>
            <a:r>
              <a:rPr kumimoji="1" lang="en-US" altLang="ja-JP" dirty="0"/>
              <a:t>PC</a:t>
            </a:r>
            <a:r>
              <a:rPr kumimoji="1" lang="ja-JP" altLang="en-US" dirty="0"/>
              <a:t>含む）を用いることで、つまずきが回避できたり、課題に対して意欲的に取り組めるようになったり、自分自身の能力を発揮できたりするなど、通常の学級での学習活動にスムーズに参加できるようにな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sp>
        <p:nvSpPr>
          <p:cNvPr id="6" name="テキスト ボックス 5">
            <a:extLst>
              <a:ext uri="{FF2B5EF4-FFF2-40B4-BE49-F238E27FC236}">
                <a16:creationId xmlns:a16="http://schemas.microsoft.com/office/drawing/2014/main" id="{4016F7D9-7410-47F2-8925-78EE1EEA8065}"/>
              </a:ext>
            </a:extLst>
          </p:cNvPr>
          <p:cNvSpPr txBox="1"/>
          <p:nvPr/>
        </p:nvSpPr>
        <p:spPr>
          <a:xfrm>
            <a:off x="7300210" y="6298982"/>
            <a:ext cx="1555232"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補足資料１、２</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テキスト ボックス 3">
            <a:extLst>
              <a:ext uri="{FF2B5EF4-FFF2-40B4-BE49-F238E27FC236}">
                <a16:creationId xmlns:a16="http://schemas.microsoft.com/office/drawing/2014/main" id="{77F1AB6D-856F-3ED4-6FCA-94FC089CF861}"/>
              </a:ext>
            </a:extLst>
          </p:cNvPr>
          <p:cNvSpPr txBox="1"/>
          <p:nvPr/>
        </p:nvSpPr>
        <p:spPr>
          <a:xfrm>
            <a:off x="3659801" y="6298982"/>
            <a:ext cx="34945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latin typeface="BIZ UDPゴシック" panose="020B0400000000000000" pitchFamily="50" charset="-128"/>
                <a:ea typeface="BIZ UDPゴシック" panose="020B0400000000000000" pitchFamily="50" charset="-128"/>
              </a:rPr>
              <a:t>P.19</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20,43</a:t>
            </a:r>
            <a:r>
              <a:rPr lang="ja-JP" altLang="en-US" sz="1600" dirty="0">
                <a:latin typeface="BIZ UDPゴシック" panose="020B0400000000000000" pitchFamily="50" charset="-128"/>
                <a:ea typeface="BIZ UDPゴシック" panose="020B0400000000000000" pitchFamily="50" charset="-128"/>
              </a:rPr>
              <a:t>～</a:t>
            </a:r>
            <a:r>
              <a:rPr lang="en-US" altLang="ja-JP" sz="1600">
                <a:latin typeface="BIZ UDPゴシック" panose="020B0400000000000000" pitchFamily="50" charset="-128"/>
                <a:ea typeface="BIZ UDPゴシック" panose="020B0400000000000000" pitchFamily="50" charset="-128"/>
              </a:rPr>
              <a:t>45</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84042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合理的配慮としてのタブレット</a:t>
            </a:r>
            <a:r>
              <a:rPr kumimoji="1" lang="en-US" altLang="ja-JP" dirty="0"/>
              <a:t>PC</a:t>
            </a:r>
            <a:r>
              <a:rPr kumimoji="1" lang="ja-JP" altLang="en-US" dirty="0"/>
              <a:t>活用</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658433"/>
            <a:ext cx="7886700" cy="4894247"/>
          </a:xfrm>
        </p:spPr>
        <p:txBody>
          <a:bodyPr>
            <a:normAutofit/>
          </a:bodyPr>
          <a:lstStyle/>
          <a:p>
            <a:r>
              <a:rPr kumimoji="1" lang="ja-JP" altLang="en-US" sz="2200" dirty="0"/>
              <a:t>読み書きが困難な児童生徒に対して「代替手段（タブレット</a:t>
            </a:r>
            <a:r>
              <a:rPr kumimoji="1" lang="en-US" altLang="ja-JP" sz="2200" dirty="0"/>
              <a:t>PC</a:t>
            </a:r>
            <a:r>
              <a:rPr kumimoji="1" lang="ja-JP" altLang="en-US" sz="2200" dirty="0"/>
              <a:t>含む）の活用」を合理的配慮として検討しているケースもあると思います。</a:t>
            </a:r>
          </a:p>
          <a:p>
            <a:r>
              <a:rPr kumimoji="1" lang="ja-JP" altLang="en-US" sz="2200" dirty="0"/>
              <a:t>合理的配慮は、一人一人の障がいの状態や教育的ニーズ等（児童生徒の障</a:t>
            </a:r>
            <a:r>
              <a:rPr lang="ja-JP" altLang="en-US" sz="2200" dirty="0"/>
              <a:t>がい</a:t>
            </a:r>
            <a:r>
              <a:rPr kumimoji="1" lang="ja-JP" altLang="en-US" sz="2200" dirty="0"/>
              <a:t>者手帳の有無は関係ありません）に応じて決定され、個別に提供されるものなので、本人・保護者との合意形成を丁寧に図りながら検討を進めていきましょう。</a:t>
            </a:r>
            <a:endParaRPr kumimoji="1" lang="en-US" altLang="ja-JP" sz="2200" dirty="0"/>
          </a:p>
          <a:p>
            <a:r>
              <a:rPr kumimoji="1" lang="ja-JP" altLang="en-US" sz="2200" dirty="0"/>
              <a:t>決定した合理的配慮については、個別の教育支援計画に記載します。それに</a:t>
            </a:r>
            <a:r>
              <a:rPr lang="ja-JP" altLang="en-US" sz="2200" dirty="0"/>
              <a:t>基づいて、日頃から合理的配慮を実施</a:t>
            </a:r>
            <a:r>
              <a:rPr kumimoji="1" lang="ja-JP" altLang="en-US" sz="2200" dirty="0"/>
              <a:t>し（テストや定期考査での配慮を含む）、</a:t>
            </a:r>
            <a:r>
              <a:rPr kumimoji="1" lang="zh-CN" altLang="en-US" sz="2200" dirty="0"/>
              <a:t>高等学校入学者選抜</a:t>
            </a:r>
            <a:r>
              <a:rPr kumimoji="1" lang="ja-JP" altLang="en-US" sz="2200" dirty="0"/>
              <a:t>における受検上の配慮申請につなげたり、保護者の了解を得た上で進路先に引き継いだりすることが重要です。</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sp>
        <p:nvSpPr>
          <p:cNvPr id="6" name="テキスト ボックス 5">
            <a:extLst>
              <a:ext uri="{FF2B5EF4-FFF2-40B4-BE49-F238E27FC236}">
                <a16:creationId xmlns:a16="http://schemas.microsoft.com/office/drawing/2014/main" id="{4DD34ECE-FAA0-4C94-B3DC-4DC835A2AF8C}"/>
              </a:ext>
            </a:extLst>
          </p:cNvPr>
          <p:cNvSpPr txBox="1"/>
          <p:nvPr/>
        </p:nvSpPr>
        <p:spPr>
          <a:xfrm>
            <a:off x="7600012" y="6298982"/>
            <a:ext cx="12554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補足資料３</a:t>
            </a:r>
          </a:p>
        </p:txBody>
      </p:sp>
      <p:grpSp>
        <p:nvGrpSpPr>
          <p:cNvPr id="7" name="グループ化 6">
            <a:extLst>
              <a:ext uri="{FF2B5EF4-FFF2-40B4-BE49-F238E27FC236}">
                <a16:creationId xmlns:a16="http://schemas.microsoft.com/office/drawing/2014/main" id="{8C837020-6BD2-9B7B-21B6-91E03899E23A}"/>
              </a:ext>
            </a:extLst>
          </p:cNvPr>
          <p:cNvGrpSpPr/>
          <p:nvPr/>
        </p:nvGrpSpPr>
        <p:grpSpPr>
          <a:xfrm>
            <a:off x="7934099" y="14590"/>
            <a:ext cx="1146600" cy="471816"/>
            <a:chOff x="7878680" y="14590"/>
            <a:chExt cx="1146600" cy="471816"/>
          </a:xfrm>
        </p:grpSpPr>
        <p:pic>
          <p:nvPicPr>
            <p:cNvPr id="8" name="図 7">
              <a:extLst>
                <a:ext uri="{FF2B5EF4-FFF2-40B4-BE49-F238E27FC236}">
                  <a16:creationId xmlns:a16="http://schemas.microsoft.com/office/drawing/2014/main" id="{75F2B17F-5E50-E10F-15E0-17C91ADBE6A4}"/>
                </a:ext>
              </a:extLst>
            </p:cNvPr>
            <p:cNvPicPr>
              <a:picLocks noChangeAspect="1"/>
            </p:cNvPicPr>
            <p:nvPr/>
          </p:nvPicPr>
          <p:blipFill>
            <a:blip r:embed="rId2"/>
            <a:stretch>
              <a:fillRect/>
            </a:stretch>
          </p:blipFill>
          <p:spPr>
            <a:xfrm>
              <a:off x="8202540" y="14590"/>
              <a:ext cx="498880" cy="383754"/>
            </a:xfrm>
            <a:prstGeom prst="rect">
              <a:avLst/>
            </a:prstGeom>
          </p:spPr>
        </p:pic>
        <p:pic>
          <p:nvPicPr>
            <p:cNvPr id="9" name="図 8">
              <a:extLst>
                <a:ext uri="{FF2B5EF4-FFF2-40B4-BE49-F238E27FC236}">
                  <a16:creationId xmlns:a16="http://schemas.microsoft.com/office/drawing/2014/main" id="{EF786ED2-EBA4-5FC4-041A-BE2378932D5D}"/>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10" name="図 9">
              <a:extLst>
                <a:ext uri="{FF2B5EF4-FFF2-40B4-BE49-F238E27FC236}">
                  <a16:creationId xmlns:a16="http://schemas.microsoft.com/office/drawing/2014/main" id="{4E721219-01C4-C948-F0D6-F29557A97948}"/>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4" name="テキスト ボックス 3">
            <a:extLst>
              <a:ext uri="{FF2B5EF4-FFF2-40B4-BE49-F238E27FC236}">
                <a16:creationId xmlns:a16="http://schemas.microsoft.com/office/drawing/2014/main" id="{7FC026C9-B57D-2687-F693-5437FDBD4DC6}"/>
              </a:ext>
            </a:extLst>
          </p:cNvPr>
          <p:cNvSpPr txBox="1"/>
          <p:nvPr/>
        </p:nvSpPr>
        <p:spPr>
          <a:xfrm>
            <a:off x="5017625" y="6300394"/>
            <a:ext cx="2465848"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P.8</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9</a:t>
            </a:r>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67972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高等学校入学者選抜における受検上の配慮</a:t>
            </a:r>
          </a:p>
        </p:txBody>
      </p:sp>
      <p:sp>
        <p:nvSpPr>
          <p:cNvPr id="3" name="コンテンツ プレースホルダー 2">
            <a:extLst>
              <a:ext uri="{FF2B5EF4-FFF2-40B4-BE49-F238E27FC236}">
                <a16:creationId xmlns:a16="http://schemas.microsoft.com/office/drawing/2014/main" id="{50AB802C-24A6-40A6-89B2-840916953813}"/>
              </a:ext>
            </a:extLst>
          </p:cNvPr>
          <p:cNvSpPr>
            <a:spLocks noGrp="1"/>
          </p:cNvSpPr>
          <p:nvPr>
            <p:ph idx="1"/>
          </p:nvPr>
        </p:nvSpPr>
        <p:spPr>
          <a:xfrm>
            <a:off x="628650" y="1441077"/>
            <a:ext cx="7886700" cy="4857905"/>
          </a:xfrm>
        </p:spPr>
        <p:txBody>
          <a:bodyPr>
            <a:normAutofit/>
          </a:bodyPr>
          <a:lstStyle/>
          <a:p>
            <a:r>
              <a:rPr kumimoji="1" lang="ja-JP" altLang="en-US" dirty="0"/>
              <a:t>文部科学省では、高等学校入学者選抜において、書字が困難な生徒に対して、</a:t>
            </a:r>
            <a:r>
              <a:rPr kumimoji="1" lang="en-US" altLang="ja-JP" dirty="0"/>
              <a:t>ICT</a:t>
            </a:r>
            <a:r>
              <a:rPr kumimoji="1" lang="ja-JP" altLang="en-US" dirty="0"/>
              <a:t>機器を活用した配慮事例を紹介しています。</a:t>
            </a:r>
            <a:endParaRPr kumimoji="1" lang="en-US" altLang="ja-JP" dirty="0"/>
          </a:p>
          <a:p>
            <a:r>
              <a:rPr kumimoji="1" lang="ja-JP" altLang="en-US" b="1" u="sng" dirty="0"/>
              <a:t>当日の配慮内容</a:t>
            </a:r>
          </a:p>
          <a:p>
            <a:pPr lvl="1"/>
            <a:r>
              <a:rPr kumimoji="1" lang="ja-JP" altLang="en-US" sz="2200" dirty="0"/>
              <a:t>別室により、タブレット端末のワープロ機能を使用して回答を行った。漢字の書字問題と作図問題については、紙による回答を行った。</a:t>
            </a:r>
            <a:endParaRPr kumimoji="1" lang="ja-JP" altLang="en-US" dirty="0"/>
          </a:p>
          <a:p>
            <a:r>
              <a:rPr kumimoji="1" lang="ja-JP" altLang="en-US" b="1" u="sng" dirty="0"/>
              <a:t>高校入学後の想定される配慮内容</a:t>
            </a:r>
          </a:p>
          <a:p>
            <a:pPr lvl="1"/>
            <a:r>
              <a:rPr kumimoji="1" lang="ja-JP" altLang="en-US" sz="2200" dirty="0"/>
              <a:t>高等学校においても、日常的な学習場面だけでなく定期テストにおいても、タブレット端末の使用を継続することが考えられる。</a:t>
            </a:r>
            <a:endParaRPr kumimoji="1" lang="en-US" altLang="ja-JP" sz="2200" dirty="0"/>
          </a:p>
          <a:p>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sp>
        <p:nvSpPr>
          <p:cNvPr id="6" name="テキスト ボックス 5">
            <a:extLst>
              <a:ext uri="{FF2B5EF4-FFF2-40B4-BE49-F238E27FC236}">
                <a16:creationId xmlns:a16="http://schemas.microsoft.com/office/drawing/2014/main" id="{4016F7D9-7410-47F2-8925-78EE1EEA8065}"/>
              </a:ext>
            </a:extLst>
          </p:cNvPr>
          <p:cNvSpPr txBox="1"/>
          <p:nvPr/>
        </p:nvSpPr>
        <p:spPr>
          <a:xfrm>
            <a:off x="7540052" y="6298981"/>
            <a:ext cx="1315390"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補足資料４</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Tree>
    <p:extLst>
      <p:ext uri="{BB962C8B-B14F-4D97-AF65-F5344CB8AC3E}">
        <p14:creationId xmlns:p14="http://schemas.microsoft.com/office/powerpoint/2010/main" val="1984274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832468"/>
          </a:xfrm>
          <a:solidFill>
            <a:schemeClr val="accent6">
              <a:lumMod val="50000"/>
            </a:schemeClr>
          </a:solidFill>
          <a:ln>
            <a:solidFill>
              <a:schemeClr val="accent6">
                <a:lumMod val="50000"/>
              </a:schemeClr>
            </a:solidFill>
          </a:ln>
        </p:spPr>
        <p:txBody>
          <a:bodyPr>
            <a:noAutofit/>
          </a:bodyPr>
          <a:lstStyle/>
          <a:p>
            <a:r>
              <a:rPr kumimoji="1" lang="ja-JP" altLang="en-US" sz="3200" dirty="0"/>
              <a:t>「自分に合った学び方で学ぶ」という視点が重要</a:t>
            </a:r>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解説</a:t>
            </a:r>
          </a:p>
        </p:txBody>
      </p:sp>
      <p:grpSp>
        <p:nvGrpSpPr>
          <p:cNvPr id="24" name="グループ化 23">
            <a:extLst>
              <a:ext uri="{FF2B5EF4-FFF2-40B4-BE49-F238E27FC236}">
                <a16:creationId xmlns:a16="http://schemas.microsoft.com/office/drawing/2014/main" id="{8F9C660C-DD5B-FEA7-BC0A-7F26BA64EF23}"/>
              </a:ext>
            </a:extLst>
          </p:cNvPr>
          <p:cNvGrpSpPr/>
          <p:nvPr/>
        </p:nvGrpSpPr>
        <p:grpSpPr>
          <a:xfrm>
            <a:off x="7934099" y="14590"/>
            <a:ext cx="1146600" cy="471816"/>
            <a:chOff x="7878680" y="14590"/>
            <a:chExt cx="1146600" cy="471816"/>
          </a:xfrm>
        </p:grpSpPr>
        <p:pic>
          <p:nvPicPr>
            <p:cNvPr id="21" name="図 20">
              <a:extLst>
                <a:ext uri="{FF2B5EF4-FFF2-40B4-BE49-F238E27FC236}">
                  <a16:creationId xmlns:a16="http://schemas.microsoft.com/office/drawing/2014/main" id="{4A7D8233-3B71-2A6F-434D-09600A6A21B9}"/>
                </a:ext>
              </a:extLst>
            </p:cNvPr>
            <p:cNvPicPr>
              <a:picLocks noChangeAspect="1"/>
            </p:cNvPicPr>
            <p:nvPr/>
          </p:nvPicPr>
          <p:blipFill>
            <a:blip r:embed="rId2"/>
            <a:stretch>
              <a:fillRect/>
            </a:stretch>
          </p:blipFill>
          <p:spPr>
            <a:xfrm>
              <a:off x="8202540" y="14590"/>
              <a:ext cx="498880" cy="383754"/>
            </a:xfrm>
            <a:prstGeom prst="rect">
              <a:avLst/>
            </a:prstGeom>
          </p:spPr>
        </p:pic>
        <p:pic>
          <p:nvPicPr>
            <p:cNvPr id="22" name="図 21">
              <a:extLst>
                <a:ext uri="{FF2B5EF4-FFF2-40B4-BE49-F238E27FC236}">
                  <a16:creationId xmlns:a16="http://schemas.microsoft.com/office/drawing/2014/main" id="{22668BC1-5436-36CE-E53E-ECA874C31A39}"/>
                </a:ext>
              </a:extLst>
            </p:cNvPr>
            <p:cNvPicPr>
              <a:picLocks noChangeAspect="1"/>
            </p:cNvPicPr>
            <p:nvPr/>
          </p:nvPicPr>
          <p:blipFill>
            <a:blip r:embed="rId3"/>
            <a:stretch>
              <a:fillRect/>
            </a:stretch>
          </p:blipFill>
          <p:spPr>
            <a:xfrm>
              <a:off x="7878680" y="310282"/>
              <a:ext cx="265094" cy="176124"/>
            </a:xfrm>
            <a:prstGeom prst="rect">
              <a:avLst/>
            </a:prstGeom>
          </p:spPr>
        </p:pic>
        <p:pic>
          <p:nvPicPr>
            <p:cNvPr id="23" name="図 22">
              <a:extLst>
                <a:ext uri="{FF2B5EF4-FFF2-40B4-BE49-F238E27FC236}">
                  <a16:creationId xmlns:a16="http://schemas.microsoft.com/office/drawing/2014/main" id="{47D0AD98-2773-4A1E-79A1-C531D3B13545}"/>
                </a:ext>
              </a:extLst>
            </p:cNvPr>
            <p:cNvPicPr>
              <a:picLocks noChangeAspect="1"/>
            </p:cNvPicPr>
            <p:nvPr/>
          </p:nvPicPr>
          <p:blipFill>
            <a:blip r:embed="rId3"/>
            <a:stretch>
              <a:fillRect/>
            </a:stretch>
          </p:blipFill>
          <p:spPr>
            <a:xfrm flipH="1">
              <a:off x="8760186" y="310282"/>
              <a:ext cx="265094" cy="176124"/>
            </a:xfrm>
            <a:prstGeom prst="rect">
              <a:avLst/>
            </a:prstGeom>
          </p:spPr>
        </p:pic>
      </p:grpSp>
      <p:sp>
        <p:nvSpPr>
          <p:cNvPr id="10" name="テキスト ボックス 9">
            <a:extLst>
              <a:ext uri="{FF2B5EF4-FFF2-40B4-BE49-F238E27FC236}">
                <a16:creationId xmlns:a16="http://schemas.microsoft.com/office/drawing/2014/main" id="{374079C9-B14E-4CAB-9202-AAFEF6145C11}"/>
              </a:ext>
            </a:extLst>
          </p:cNvPr>
          <p:cNvSpPr txBox="1"/>
          <p:nvPr/>
        </p:nvSpPr>
        <p:spPr>
          <a:xfrm>
            <a:off x="6380753" y="6415199"/>
            <a:ext cx="2672329" cy="338554"/>
          </a:xfrm>
          <a:prstGeom prst="rect">
            <a:avLst/>
          </a:prstGeom>
          <a:noFill/>
          <a:ln>
            <a:solidFill>
              <a:schemeClr val="tx1"/>
            </a:solidFill>
          </a:ln>
        </p:spPr>
        <p:txBody>
          <a:bodyPr wrap="square">
            <a:spAutoFit/>
          </a:bodyPr>
          <a:lstStyle/>
          <a:p>
            <a:pPr algn="ctr"/>
            <a:r>
              <a:rPr lang="ja-JP" altLang="en-US" sz="1600" dirty="0">
                <a:latin typeface="BIZ UDPゴシック" panose="020B0400000000000000" pitchFamily="50" charset="-128"/>
                <a:ea typeface="BIZ UDPゴシック" panose="020B0400000000000000" pitchFamily="50" charset="-128"/>
              </a:rPr>
              <a:t>学び支援ガイド</a:t>
            </a:r>
            <a:r>
              <a:rPr lang="en-US" altLang="ja-JP" sz="1600" dirty="0">
                <a:solidFill>
                  <a:schemeClr val="tx1"/>
                </a:solidFill>
                <a:latin typeface="BIZ UDPゴシック" panose="020B0400000000000000" pitchFamily="50" charset="-128"/>
                <a:ea typeface="BIZ UDPゴシック" panose="020B0400000000000000" pitchFamily="50" charset="-128"/>
              </a:rPr>
              <a:t>P.30</a:t>
            </a:r>
            <a:r>
              <a:rPr lang="ja-JP" altLang="en-US" sz="1600" dirty="0">
                <a:solidFill>
                  <a:schemeClr val="tx1"/>
                </a:solidFill>
                <a:latin typeface="BIZ UDPゴシック" panose="020B0400000000000000" pitchFamily="50" charset="-128"/>
                <a:ea typeface="BIZ UDPゴシック" panose="020B0400000000000000" pitchFamily="50" charset="-128"/>
              </a:rPr>
              <a:t>～</a:t>
            </a:r>
            <a:r>
              <a:rPr lang="en-US" altLang="ja-JP" sz="1600" dirty="0">
                <a:solidFill>
                  <a:schemeClr val="tx1"/>
                </a:solidFill>
                <a:latin typeface="BIZ UDPゴシック" panose="020B0400000000000000" pitchFamily="50" charset="-128"/>
                <a:ea typeface="BIZ UDPゴシック" panose="020B0400000000000000" pitchFamily="50" charset="-128"/>
              </a:rPr>
              <a:t>54</a:t>
            </a:r>
            <a:endParaRPr lang="ja-JP" altLang="en-US" sz="1600"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E351A7EC-D581-4BE5-ADA8-1F7EE686C7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6944" y="1352865"/>
            <a:ext cx="9077700" cy="4088569"/>
          </a:xfrm>
          <a:prstGeom prst="rect">
            <a:avLst/>
          </a:prstGeom>
        </p:spPr>
      </p:pic>
      <p:sp>
        <p:nvSpPr>
          <p:cNvPr id="15" name="角丸四角形 8">
            <a:extLst>
              <a:ext uri="{FF2B5EF4-FFF2-40B4-BE49-F238E27FC236}">
                <a16:creationId xmlns:a16="http://schemas.microsoft.com/office/drawing/2014/main" id="{25FB2D04-E42D-46BC-89FF-A25D295AE4EB}"/>
              </a:ext>
            </a:extLst>
          </p:cNvPr>
          <p:cNvSpPr/>
          <p:nvPr/>
        </p:nvSpPr>
        <p:spPr>
          <a:xfrm>
            <a:off x="272635" y="5565095"/>
            <a:ext cx="8598729" cy="644573"/>
          </a:xfrm>
          <a:prstGeom prst="roundRect">
            <a:avLst>
              <a:gd name="adj" fmla="val 5852"/>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BIZ UDPゴシック" panose="020B0400000000000000" pitchFamily="50" charset="-128"/>
                <a:ea typeface="BIZ UDPゴシック" panose="020B0400000000000000" pitchFamily="50" charset="-128"/>
              </a:rPr>
              <a:t>支援方法に迷ったら「学びの本質（目的）」を考えてみましょう！</a:t>
            </a:r>
          </a:p>
        </p:txBody>
      </p:sp>
    </p:spTree>
    <p:extLst>
      <p:ext uri="{BB962C8B-B14F-4D97-AF65-F5344CB8AC3E}">
        <p14:creationId xmlns:p14="http://schemas.microsoft.com/office/powerpoint/2010/main" val="1501141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1E0969-570D-4816-8DB7-2C0F1AA7A611}"/>
              </a:ext>
            </a:extLst>
          </p:cNvPr>
          <p:cNvSpPr>
            <a:spLocks noGrp="1"/>
          </p:cNvSpPr>
          <p:nvPr>
            <p:ph type="title"/>
          </p:nvPr>
        </p:nvSpPr>
        <p:spPr>
          <a:xfrm>
            <a:off x="0" y="389741"/>
            <a:ext cx="9144000" cy="900752"/>
          </a:xfrm>
          <a:solidFill>
            <a:schemeClr val="accent6">
              <a:lumMod val="50000"/>
            </a:schemeClr>
          </a:solidFill>
          <a:ln>
            <a:solidFill>
              <a:schemeClr val="accent6">
                <a:lumMod val="50000"/>
              </a:schemeClr>
            </a:solidFill>
          </a:ln>
        </p:spPr>
        <p:txBody>
          <a:bodyPr>
            <a:noAutofit/>
          </a:bodyPr>
          <a:lstStyle/>
          <a:p>
            <a:r>
              <a:rPr kumimoji="1" lang="ja-JP" altLang="en-US" dirty="0"/>
              <a:t>インクル</a:t>
            </a:r>
            <a:r>
              <a:rPr kumimoji="1" lang="en-US" altLang="ja-JP" dirty="0"/>
              <a:t>DB</a:t>
            </a:r>
            <a:r>
              <a:rPr kumimoji="1" lang="ja-JP" altLang="en-US" sz="2000" dirty="0"/>
              <a:t>（インクルーシブ教育システム構築支援データベース）</a:t>
            </a:r>
            <a:endParaRPr kumimoji="1" lang="ja-JP" altLang="en-US" dirty="0"/>
          </a:p>
        </p:txBody>
      </p:sp>
      <p:sp>
        <p:nvSpPr>
          <p:cNvPr id="5" name="テキスト ボックス 4">
            <a:extLst>
              <a:ext uri="{FF2B5EF4-FFF2-40B4-BE49-F238E27FC236}">
                <a16:creationId xmlns:a16="http://schemas.microsoft.com/office/drawing/2014/main" id="{DFE3090E-2E8F-4C87-B07F-243E372C7B15}"/>
              </a:ext>
            </a:extLst>
          </p:cNvPr>
          <p:cNvSpPr txBox="1"/>
          <p:nvPr/>
        </p:nvSpPr>
        <p:spPr>
          <a:xfrm>
            <a:off x="0" y="21801"/>
            <a:ext cx="2233534" cy="369332"/>
          </a:xfrm>
          <a:prstGeom prst="rect">
            <a:avLst/>
          </a:prstGeom>
          <a:noFill/>
        </p:spPr>
        <p:txBody>
          <a:bodyPr wrap="square" rtlCol="0">
            <a:spAutoFit/>
          </a:bodyPr>
          <a:lstStyle/>
          <a:p>
            <a:r>
              <a:rPr lang="ja-JP" altLang="en-US" dirty="0">
                <a:latin typeface="UD デジタル 教科書体 NK-B" panose="02020700000000000000" pitchFamily="18" charset="-128"/>
                <a:ea typeface="UD デジタル 教科書体 NK-B" panose="02020700000000000000" pitchFamily="18" charset="-128"/>
              </a:rPr>
              <a:t>参考情報</a:t>
            </a:r>
          </a:p>
        </p:txBody>
      </p:sp>
      <p:sp>
        <p:nvSpPr>
          <p:cNvPr id="9" name="コンテンツ プレースホルダー 2">
            <a:extLst>
              <a:ext uri="{FF2B5EF4-FFF2-40B4-BE49-F238E27FC236}">
                <a16:creationId xmlns:a16="http://schemas.microsoft.com/office/drawing/2014/main" id="{C61A99DE-C845-4757-9477-0F0A01606FC1}"/>
              </a:ext>
            </a:extLst>
          </p:cNvPr>
          <p:cNvSpPr>
            <a:spLocks noGrp="1"/>
          </p:cNvSpPr>
          <p:nvPr>
            <p:ph idx="1"/>
          </p:nvPr>
        </p:nvSpPr>
        <p:spPr>
          <a:xfrm>
            <a:off x="748570" y="1732844"/>
            <a:ext cx="7690891" cy="1077273"/>
          </a:xfrm>
        </p:spPr>
        <p:txBody>
          <a:bodyPr>
            <a:normAutofit/>
          </a:bodyPr>
          <a:lstStyle/>
          <a:p>
            <a:r>
              <a:rPr kumimoji="1" lang="ja-JP" altLang="en-US" sz="2600" dirty="0"/>
              <a:t>学校における合理的配慮の実践事例が数多く掲載されています。</a:t>
            </a:r>
          </a:p>
        </p:txBody>
      </p:sp>
      <p:sp>
        <p:nvSpPr>
          <p:cNvPr id="11" name="テキスト ボックス 10">
            <a:extLst>
              <a:ext uri="{FF2B5EF4-FFF2-40B4-BE49-F238E27FC236}">
                <a16:creationId xmlns:a16="http://schemas.microsoft.com/office/drawing/2014/main" id="{61E296DE-7626-489A-A905-8633E82FFC81}"/>
              </a:ext>
            </a:extLst>
          </p:cNvPr>
          <p:cNvSpPr txBox="1"/>
          <p:nvPr/>
        </p:nvSpPr>
        <p:spPr>
          <a:xfrm>
            <a:off x="5295273" y="5974062"/>
            <a:ext cx="3848727" cy="369332"/>
          </a:xfrm>
          <a:prstGeom prst="rect">
            <a:avLst/>
          </a:prstGeom>
          <a:noFill/>
        </p:spPr>
        <p:txBody>
          <a:bodyPr wrap="square">
            <a:spAutoFit/>
          </a:bodyPr>
          <a:lstStyle/>
          <a:p>
            <a:r>
              <a:rPr lang="ja-JP" altLang="en-US" dirty="0">
                <a:latin typeface="BIZ UDPゴシック" panose="020B0400000000000000" pitchFamily="50" charset="-128"/>
                <a:ea typeface="BIZ UDPゴシック" panose="020B0400000000000000" pitchFamily="50" charset="-128"/>
              </a:rPr>
              <a:t>https://inclusive.nise.go.jp/</a:t>
            </a:r>
          </a:p>
        </p:txBody>
      </p:sp>
      <p:pic>
        <p:nvPicPr>
          <p:cNvPr id="13" name="図 12">
            <a:extLst>
              <a:ext uri="{FF2B5EF4-FFF2-40B4-BE49-F238E27FC236}">
                <a16:creationId xmlns:a16="http://schemas.microsoft.com/office/drawing/2014/main" id="{EFC179B2-ADB4-41CA-B4CE-97342E67F8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37"/>
          <a:stretch/>
        </p:blipFill>
        <p:spPr>
          <a:xfrm>
            <a:off x="449234" y="2763374"/>
            <a:ext cx="8289561" cy="2574223"/>
          </a:xfrm>
          <a:prstGeom prst="rect">
            <a:avLst/>
          </a:prstGeom>
        </p:spPr>
      </p:pic>
      <p:pic>
        <p:nvPicPr>
          <p:cNvPr id="15" name="図 14">
            <a:extLst>
              <a:ext uri="{FF2B5EF4-FFF2-40B4-BE49-F238E27FC236}">
                <a16:creationId xmlns:a16="http://schemas.microsoft.com/office/drawing/2014/main" id="{20BF9AB4-3302-4F7B-A6F9-58CD90AFC900}"/>
              </a:ext>
            </a:extLst>
          </p:cNvPr>
          <p:cNvPicPr>
            <a:picLocks noChangeAspect="1"/>
          </p:cNvPicPr>
          <p:nvPr/>
        </p:nvPicPr>
        <p:blipFill rotWithShape="1">
          <a:blip r:embed="rId3"/>
          <a:srcRect l="7334" t="7354" r="7334" b="7354"/>
          <a:stretch/>
        </p:blipFill>
        <p:spPr>
          <a:xfrm>
            <a:off x="3911867" y="5456396"/>
            <a:ext cx="1320266" cy="1319624"/>
          </a:xfrm>
          <a:prstGeom prst="rect">
            <a:avLst/>
          </a:prstGeom>
        </p:spPr>
      </p:pic>
      <p:sp>
        <p:nvSpPr>
          <p:cNvPr id="3" name="正方形/長方形 2">
            <a:extLst>
              <a:ext uri="{FF2B5EF4-FFF2-40B4-BE49-F238E27FC236}">
                <a16:creationId xmlns:a16="http://schemas.microsoft.com/office/drawing/2014/main" id="{32FE7794-D3AA-A58F-6D83-5912B8727DB9}"/>
              </a:ext>
            </a:extLst>
          </p:cNvPr>
          <p:cNvSpPr/>
          <p:nvPr/>
        </p:nvSpPr>
        <p:spPr>
          <a:xfrm>
            <a:off x="6158753" y="1304261"/>
            <a:ext cx="2985247" cy="338554"/>
          </a:xfrm>
          <a:prstGeom prst="rect">
            <a:avLst/>
          </a:prstGeom>
        </p:spPr>
        <p:txBody>
          <a:bodyPr wrap="square">
            <a:spAutoFit/>
          </a:bodyPr>
          <a:lstStyle/>
          <a:p>
            <a:pPr algn="r"/>
            <a:r>
              <a:rPr lang="ja-JP" altLang="en-US" sz="1600" dirty="0">
                <a:latin typeface="BIZ UDPゴシック" panose="020B0400000000000000" pitchFamily="50" charset="-128"/>
                <a:ea typeface="BIZ UDPゴシック" panose="020B0400000000000000" pitchFamily="50" charset="-128"/>
              </a:rPr>
              <a:t>国立特別支援教育総合研究所</a:t>
            </a:r>
          </a:p>
        </p:txBody>
      </p:sp>
    </p:spTree>
    <p:extLst>
      <p:ext uri="{BB962C8B-B14F-4D97-AF65-F5344CB8AC3E}">
        <p14:creationId xmlns:p14="http://schemas.microsoft.com/office/powerpoint/2010/main" val="4126192735"/>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9191</TotalTime>
  <Words>792</Words>
  <Application>Microsoft Office PowerPoint</Application>
  <PresentationFormat>画面に合わせる (4:3)</PresentationFormat>
  <Paragraphs>56</Paragraphs>
  <Slides>10</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10</vt:i4>
      </vt:variant>
    </vt:vector>
  </HeadingPairs>
  <TitlesOfParts>
    <vt:vector size="20" baseType="lpstr">
      <vt:lpstr>BIZ UDPゴシック</vt:lpstr>
      <vt:lpstr>ＭＳ 明朝</vt:lpstr>
      <vt:lpstr>UD デジタル 教科書体 NK-B</vt:lpstr>
      <vt:lpstr>メイリオ</vt:lpstr>
      <vt:lpstr>游ゴシック</vt:lpstr>
      <vt:lpstr>Arial</vt:lpstr>
      <vt:lpstr>Calibri</vt:lpstr>
      <vt:lpstr>Segoe UI</vt:lpstr>
      <vt:lpstr>Wingdings</vt:lpstr>
      <vt:lpstr>Office テーマ</vt:lpstr>
      <vt:lpstr>「書く」のが困難な児童生徒への 対応を考えよう</vt:lpstr>
      <vt:lpstr>子供の様子と担任の思い</vt:lpstr>
      <vt:lpstr>①「わたしならこうする」の意見交換</vt:lpstr>
      <vt:lpstr>ワンポイント解説♪</vt:lpstr>
      <vt:lpstr>子供に合った代替手段を探す</vt:lpstr>
      <vt:lpstr>合理的配慮としてのタブレットPC活用</vt:lpstr>
      <vt:lpstr>高等学校入学者選抜における受検上の配慮</vt:lpstr>
      <vt:lpstr>「自分に合った学び方で学ぶ」という視点が重要</vt:lpstr>
      <vt:lpstr>インクルDB（インクルーシブ教育システム構築支援データベース）</vt:lpstr>
      <vt:lpstr>②リフレクション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青森県総合学校教育センター特別支援教育課</dc:creator>
  <cp:revision>659</cp:revision>
  <cp:lastPrinted>2024-12-10T02:37:04Z</cp:lastPrinted>
  <dcterms:created xsi:type="dcterms:W3CDTF">2020-08-31T05:41:33Z</dcterms:created>
  <dcterms:modified xsi:type="dcterms:W3CDTF">2025-02-27T06:44:31Z</dcterms:modified>
</cp:coreProperties>
</file>