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25" r:id="rId2"/>
    <p:sldId id="1830" r:id="rId3"/>
    <p:sldId id="1835" r:id="rId4"/>
    <p:sldId id="1843" r:id="rId5"/>
    <p:sldId id="1832" r:id="rId6"/>
    <p:sldId id="1833" r:id="rId7"/>
    <p:sldId id="1842" r:id="rId8"/>
    <p:sldId id="1849" r:id="rId9"/>
    <p:sldId id="1834" r:id="rId10"/>
    <p:sldId id="1844" r:id="rId11"/>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84500" cy="501650"/>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902076" y="0"/>
            <a:ext cx="2984500" cy="501650"/>
          </a:xfrm>
          <a:prstGeom prst="rect">
            <a:avLst/>
          </a:prstGeom>
        </p:spPr>
        <p:txBody>
          <a:bodyPr vert="horz" lIns="91429" tIns="45715" rIns="91429" bIns="45715"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517064"/>
            <a:ext cx="2984500" cy="501650"/>
          </a:xfrm>
          <a:prstGeom prst="rect">
            <a:avLst/>
          </a:prstGeom>
        </p:spPr>
        <p:txBody>
          <a:bodyPr vert="horz" lIns="91429" tIns="45715" rIns="91429" bIns="4571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902076" y="9517064"/>
            <a:ext cx="2984500" cy="501650"/>
          </a:xfrm>
          <a:prstGeom prst="rect">
            <a:avLst/>
          </a:prstGeom>
        </p:spPr>
        <p:txBody>
          <a:bodyPr vert="horz" lIns="91429" tIns="45715" rIns="91429" bIns="45715"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84871" cy="502675"/>
          </a:xfrm>
          <a:prstGeom prst="rect">
            <a:avLst/>
          </a:prstGeom>
        </p:spPr>
        <p:txBody>
          <a:bodyPr vert="horz" lIns="93091" tIns="46545" rIns="93091" bIns="465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700" y="3"/>
            <a:ext cx="2984871" cy="502675"/>
          </a:xfrm>
          <a:prstGeom prst="rect">
            <a:avLst/>
          </a:prstGeom>
        </p:spPr>
        <p:txBody>
          <a:bodyPr vert="horz" lIns="93091" tIns="46545" rIns="93091" bIns="46545"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79787"/>
          </a:xfrm>
          <a:prstGeom prst="rect">
            <a:avLst/>
          </a:prstGeom>
          <a:noFill/>
          <a:ln w="12700">
            <a:solidFill>
              <a:prstClr val="black"/>
            </a:solidFill>
          </a:ln>
        </p:spPr>
        <p:txBody>
          <a:bodyPr vert="horz" lIns="93091" tIns="46545" rIns="93091" bIns="46545" rtlCol="0" anchor="ctr"/>
          <a:lstStyle/>
          <a:p>
            <a:endParaRPr lang="ja-JP" altLang="en-US"/>
          </a:p>
        </p:txBody>
      </p:sp>
      <p:sp>
        <p:nvSpPr>
          <p:cNvPr id="5" name="ノート プレースホルダー 4"/>
          <p:cNvSpPr>
            <a:spLocks noGrp="1"/>
          </p:cNvSpPr>
          <p:nvPr>
            <p:ph type="body" sz="quarter" idx="3"/>
          </p:nvPr>
        </p:nvSpPr>
        <p:spPr>
          <a:xfrm>
            <a:off x="688817" y="4821508"/>
            <a:ext cx="5510530" cy="3944869"/>
          </a:xfrm>
          <a:prstGeom prst="rect">
            <a:avLst/>
          </a:prstGeom>
        </p:spPr>
        <p:txBody>
          <a:bodyPr vert="horz" lIns="93091" tIns="46545" rIns="93091" bIns="465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516040"/>
            <a:ext cx="2984871" cy="502674"/>
          </a:xfrm>
          <a:prstGeom prst="rect">
            <a:avLst/>
          </a:prstGeom>
        </p:spPr>
        <p:txBody>
          <a:bodyPr vert="horz" lIns="93091" tIns="46545" rIns="93091" bIns="465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700" y="9516040"/>
            <a:ext cx="2984871" cy="502674"/>
          </a:xfrm>
          <a:prstGeom prst="rect">
            <a:avLst/>
          </a:prstGeom>
        </p:spPr>
        <p:txBody>
          <a:bodyPr vert="horz" lIns="93091" tIns="46545" rIns="93091" bIns="46545"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a:t>
            </a:fld>
            <a:endParaRPr kumimoji="1" lang="ja-JP" altLang="en-US"/>
          </a:p>
        </p:txBody>
      </p:sp>
    </p:spTree>
    <p:extLst>
      <p:ext uri="{BB962C8B-B14F-4D97-AF65-F5344CB8AC3E}">
        <p14:creationId xmlns:p14="http://schemas.microsoft.com/office/powerpoint/2010/main" val="272540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332831"/>
            <a:ext cx="9143999" cy="2340014"/>
          </a:xfrm>
        </p:spPr>
        <p:txBody>
          <a:bodyPr>
            <a:normAutofit/>
          </a:bodyPr>
          <a:lstStyle/>
          <a:p>
            <a:pPr>
              <a:lnSpc>
                <a:spcPct val="100000"/>
              </a:lnSpc>
            </a:pPr>
            <a:r>
              <a:rPr lang="ja-JP" altLang="en-US" sz="4400" dirty="0">
                <a:solidFill>
                  <a:srgbClr val="FFFF00"/>
                </a:solidFill>
              </a:rPr>
              <a:t>「書く」のが困難な児童生徒への</a:t>
            </a:r>
            <a:br>
              <a:rPr lang="en-US" altLang="ja-JP" sz="4400" dirty="0">
                <a:solidFill>
                  <a:srgbClr val="FFFF00"/>
                </a:solidFill>
              </a:rPr>
            </a:br>
            <a:r>
              <a:rPr lang="ja-JP" altLang="en-US" sz="4400" dirty="0">
                <a:solidFill>
                  <a:srgbClr val="FFFF00"/>
                </a:solidFill>
              </a:rPr>
              <a:t>対応を考えよう</a:t>
            </a:r>
            <a:endParaRPr kumimoji="1" lang="ja-JP" altLang="en-US" sz="3600" b="0" dirty="0">
              <a:solidFill>
                <a:srgbClr val="FFFF00"/>
              </a:solidFill>
            </a:endParaRPr>
          </a:p>
        </p:txBody>
      </p:sp>
      <p:sp>
        <p:nvSpPr>
          <p:cNvPr id="3" name="サブタイトル 2"/>
          <p:cNvSpPr>
            <a:spLocks noGrp="1"/>
          </p:cNvSpPr>
          <p:nvPr>
            <p:ph type="subTitle" idx="1"/>
          </p:nvPr>
        </p:nvSpPr>
        <p:spPr>
          <a:xfrm>
            <a:off x="5573806" y="4789505"/>
            <a:ext cx="3570193" cy="1710541"/>
          </a:xfrm>
        </p:spPr>
        <p:txBody>
          <a:bodyPr anchor="ctr">
            <a:normAutofit/>
          </a:bodyPr>
          <a:lstStyle/>
          <a:p>
            <a:pPr algn="l">
              <a:lnSpc>
                <a:spcPct val="100000"/>
              </a:lnSpc>
            </a:pPr>
            <a:r>
              <a:rPr kumimoji="1" lang="ja-JP" altLang="en-US" sz="2000" dirty="0"/>
              <a:t>青森県総合学校教育センター</a:t>
            </a:r>
            <a:endParaRPr kumimoji="1" lang="en-US" altLang="ja-JP" sz="2000" dirty="0"/>
          </a:p>
          <a:p>
            <a:pPr algn="l">
              <a:lnSpc>
                <a:spcPct val="100000"/>
              </a:lnSpc>
            </a:pPr>
            <a:r>
              <a:rPr kumimoji="1" lang="ja-JP" altLang="en-US" sz="2000" dirty="0"/>
              <a:t>センター研究</a:t>
            </a:r>
            <a:endParaRPr kumimoji="1" lang="en-US" altLang="ja-JP" sz="2000" dirty="0"/>
          </a:p>
          <a:p>
            <a:pPr algn="l">
              <a:lnSpc>
                <a:spcPct val="100000"/>
              </a:lnSpc>
            </a:pPr>
            <a:r>
              <a:rPr kumimoji="1" lang="ja-JP" altLang="en-US" sz="2000" dirty="0"/>
              <a:t>特別支援教育グループ</a:t>
            </a:r>
            <a:endParaRPr kumimoji="1" lang="en-US" altLang="ja-JP" sz="2000" dirty="0"/>
          </a:p>
        </p:txBody>
      </p:sp>
      <p:sp>
        <p:nvSpPr>
          <p:cNvPr id="4" name="正方形/長方形 3"/>
          <p:cNvSpPr/>
          <p:nvPr/>
        </p:nvSpPr>
        <p:spPr>
          <a:xfrm>
            <a:off x="235974" y="357954"/>
            <a:ext cx="3106833" cy="369332"/>
          </a:xfrm>
          <a:prstGeom prst="rect">
            <a:avLst/>
          </a:prstGeom>
        </p:spPr>
        <p:txBody>
          <a:bodyPr wrap="square">
            <a:spAutoFit/>
          </a:bodyPr>
          <a:lstStyle/>
          <a:p>
            <a:r>
              <a:rPr lang="ja-JP" altLang="en-US" u="sng" dirty="0">
                <a:latin typeface="BIZ UDPゴシック" panose="020B0400000000000000" pitchFamily="50" charset="-128"/>
                <a:ea typeface="BIZ UDPゴシック" panose="020B0400000000000000" pitchFamily="50" charset="-128"/>
              </a:rPr>
              <a:t>学び支援研修</a:t>
            </a:r>
            <a:r>
              <a:rPr lang="ja-JP" altLang="en-US" dirty="0">
                <a:latin typeface="BIZ UDPゴシック" panose="020B0400000000000000" pitchFamily="50" charset="-128"/>
                <a:ea typeface="BIZ UDPゴシック" panose="020B0400000000000000" pitchFamily="50" charset="-128"/>
              </a:rPr>
              <a:t>（進行用）</a:t>
            </a:r>
          </a:p>
        </p:txBody>
      </p:sp>
      <p:sp>
        <p:nvSpPr>
          <p:cNvPr id="7" name="正方形/長方形 6">
            <a:extLst>
              <a:ext uri="{FF2B5EF4-FFF2-40B4-BE49-F238E27FC236}">
                <a16:creationId xmlns:a16="http://schemas.microsoft.com/office/drawing/2014/main" id="{BE6806AC-D7F4-47C7-B8EF-7CECF21277C8}"/>
              </a:ext>
            </a:extLst>
          </p:cNvPr>
          <p:cNvSpPr/>
          <p:nvPr/>
        </p:nvSpPr>
        <p:spPr>
          <a:xfrm>
            <a:off x="316654" y="1524368"/>
            <a:ext cx="5934244" cy="400110"/>
          </a:xfrm>
          <a:prstGeom prst="rect">
            <a:avLst/>
          </a:prstGeom>
          <a:solidFill>
            <a:schemeClr val="tx1"/>
          </a:solidFill>
          <a:ln>
            <a:solidFill>
              <a:schemeClr val="tx1"/>
            </a:solidFill>
          </a:ln>
        </p:spPr>
        <p:txBody>
          <a:bodyPr wrap="square">
            <a:spAutoFit/>
          </a:bodyPr>
          <a:lstStyle/>
          <a:p>
            <a:pPr algn="ctr"/>
            <a:r>
              <a:rPr lang="en-US" altLang="ja-JP" sz="2000" dirty="0">
                <a:solidFill>
                  <a:schemeClr val="bg1"/>
                </a:solidFill>
                <a:latin typeface="BIZ UDPゴシック" panose="020B0400000000000000" pitchFamily="50" charset="-128"/>
                <a:ea typeface="BIZ UDPゴシック" panose="020B0400000000000000" pitchFamily="50" charset="-128"/>
              </a:rPr>
              <a:t>No.2-1</a:t>
            </a:r>
            <a:r>
              <a:rPr lang="ja-JP" altLang="en-US" sz="2000" dirty="0">
                <a:solidFill>
                  <a:schemeClr val="bg1"/>
                </a:solidFill>
                <a:latin typeface="BIZ UDPゴシック" panose="020B0400000000000000" pitchFamily="50" charset="-128"/>
                <a:ea typeface="BIZ UDPゴシック" panose="020B0400000000000000" pitchFamily="50" charset="-128"/>
              </a:rPr>
              <a:t>　「自分に合った学び方で学ぶ」を共通理解</a:t>
            </a:r>
          </a:p>
        </p:txBody>
      </p:sp>
    </p:spTree>
    <p:extLst>
      <p:ext uri="{BB962C8B-B14F-4D97-AF65-F5344CB8AC3E}">
        <p14:creationId xmlns:p14="http://schemas.microsoft.com/office/powerpoint/2010/main" val="1875876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②リフレクション</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424068"/>
            <a:ext cx="8395429" cy="704536"/>
          </a:xfrm>
        </p:spPr>
        <p:txBody>
          <a:bodyPr>
            <a:normAutofit/>
          </a:bodyPr>
          <a:lstStyle/>
          <a:p>
            <a:r>
              <a:rPr kumimoji="1" lang="ja-JP" altLang="en-US" dirty="0"/>
              <a:t>本研修を振り返り、気付きや学びを言語化しましょう。</a:t>
            </a:r>
            <a:endParaRPr kumimoji="1" lang="en-US" altLang="ja-JP"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3462728"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個人ワーク　⇒　グループ共有</a:t>
            </a:r>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1965960"/>
            <a:ext cx="8844196" cy="473464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4" descr="https://2.bp.blogspot.com/-CwfsyOA1INU/VcMlSRAoyvI/AAAAAAAAwY8/DH5pve5rDSs/s800/fukidashi1_businessman.png">
            <a:extLst>
              <a:ext uri="{FF2B5EF4-FFF2-40B4-BE49-F238E27FC236}">
                <a16:creationId xmlns:a16="http://schemas.microsoft.com/office/drawing/2014/main" id="{F37E1B1E-BF77-4958-BBFD-252A13F5F5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7250" y="5543295"/>
            <a:ext cx="1157308" cy="11573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4.bp.blogspot.com/-oopOAwsivO8/VcMlShbXbaI/AAAAAAAAwY4/oNpyggmY9d0/s800/fukidashi2_businesswoman.png">
            <a:extLst>
              <a:ext uri="{FF2B5EF4-FFF2-40B4-BE49-F238E27FC236}">
                <a16:creationId xmlns:a16="http://schemas.microsoft.com/office/drawing/2014/main" id="{35A35DA2-96AB-4AA6-98B1-0ABBBA22FD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9245" y="5543295"/>
            <a:ext cx="1180905" cy="1180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576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207F8D-41CF-47F0-A868-B02376373876}"/>
              </a:ext>
            </a:extLst>
          </p:cNvPr>
          <p:cNvSpPr>
            <a:spLocks noGrp="1"/>
          </p:cNvSpPr>
          <p:nvPr>
            <p:ph type="title"/>
          </p:nvPr>
        </p:nvSpPr>
        <p:spPr/>
        <p:txBody>
          <a:bodyPr/>
          <a:lstStyle/>
          <a:p>
            <a:r>
              <a:rPr kumimoji="1" lang="ja-JP" altLang="en-US" dirty="0"/>
              <a:t>子供の様子と担任の思い</a:t>
            </a:r>
          </a:p>
        </p:txBody>
      </p:sp>
      <p:sp>
        <p:nvSpPr>
          <p:cNvPr id="3" name="コンテンツ プレースホルダー 2">
            <a:extLst>
              <a:ext uri="{FF2B5EF4-FFF2-40B4-BE49-F238E27FC236}">
                <a16:creationId xmlns:a16="http://schemas.microsoft.com/office/drawing/2014/main" id="{B6CED03D-4536-4D58-92C4-F9CCF6DFCCAD}"/>
              </a:ext>
            </a:extLst>
          </p:cNvPr>
          <p:cNvSpPr>
            <a:spLocks noGrp="1"/>
          </p:cNvSpPr>
          <p:nvPr>
            <p:ph idx="1"/>
          </p:nvPr>
        </p:nvSpPr>
        <p:spPr>
          <a:xfrm>
            <a:off x="628650" y="2604550"/>
            <a:ext cx="7886700" cy="2688525"/>
          </a:xfrm>
        </p:spPr>
        <p:txBody>
          <a:bodyPr>
            <a:normAutofit/>
          </a:bodyPr>
          <a:lstStyle/>
          <a:p>
            <a:r>
              <a:rPr kumimoji="1" lang="ja-JP" altLang="en-US" sz="2400" dirty="0"/>
              <a:t>特別支援教育コーディネーターからは、「手書きの代わりにタブレット</a:t>
            </a:r>
            <a:r>
              <a:rPr kumimoji="1" lang="en-US" altLang="ja-JP" sz="2400" dirty="0"/>
              <a:t>PC</a:t>
            </a:r>
            <a:r>
              <a:rPr kumimoji="1" lang="ja-JP" altLang="en-US" sz="2400" dirty="0"/>
              <a:t>を使ってみたら？」と言われています。</a:t>
            </a:r>
          </a:p>
          <a:p>
            <a:r>
              <a:rPr kumimoji="1" lang="ja-JP" altLang="en-US" sz="2400" dirty="0"/>
              <a:t>担任の先生は、特別支援教育コーディネーターからのアドバイスを素直に受け止められず、戸惑っている状況です。</a:t>
            </a:r>
          </a:p>
          <a:p>
            <a:endParaRPr kumimoji="1" lang="ja-JP" altLang="en-US" dirty="0"/>
          </a:p>
        </p:txBody>
      </p:sp>
      <p:pic>
        <p:nvPicPr>
          <p:cNvPr id="5" name="図 4">
            <a:extLst>
              <a:ext uri="{FF2B5EF4-FFF2-40B4-BE49-F238E27FC236}">
                <a16:creationId xmlns:a16="http://schemas.microsoft.com/office/drawing/2014/main" id="{75C6BB99-9C9B-44DE-B855-B5B45566F58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5061" y="897687"/>
            <a:ext cx="1547609" cy="1710753"/>
          </a:xfrm>
          <a:prstGeom prst="rect">
            <a:avLst/>
          </a:prstGeom>
          <a:noFill/>
          <a:ln>
            <a:noFill/>
          </a:ln>
        </p:spPr>
      </p:pic>
      <p:sp>
        <p:nvSpPr>
          <p:cNvPr id="6" name="コンテンツ プレースホルダー 2">
            <a:extLst>
              <a:ext uri="{FF2B5EF4-FFF2-40B4-BE49-F238E27FC236}">
                <a16:creationId xmlns:a16="http://schemas.microsoft.com/office/drawing/2014/main" id="{8EDC1FCD-1D91-46CD-9BF6-16F4B69B0807}"/>
              </a:ext>
            </a:extLst>
          </p:cNvPr>
          <p:cNvSpPr txBox="1">
            <a:spLocks/>
          </p:cNvSpPr>
          <p:nvPr/>
        </p:nvSpPr>
        <p:spPr>
          <a:xfrm>
            <a:off x="631150" y="1362380"/>
            <a:ext cx="6935260" cy="137942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100000"/>
              </a:lnSpc>
              <a:spcBef>
                <a:spcPts val="500"/>
              </a:spcBef>
              <a:buFont typeface="ＭＳ 明朝" panose="02020609040205080304" pitchFamily="17" charset="-128"/>
              <a:buChar char="-"/>
              <a:defRPr kumimoji="1" sz="2000" kern="1200">
                <a:solidFill>
                  <a:schemeClr val="tx1"/>
                </a:solidFill>
                <a:latin typeface="+mn-ea"/>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400" dirty="0">
                <a:latin typeface="BIZ UDPゴシック" panose="020B0400000000000000" pitchFamily="50" charset="-128"/>
                <a:ea typeface="BIZ UDPゴシック" panose="020B0400000000000000" pitchFamily="50" charset="-128"/>
              </a:rPr>
              <a:t>通常の学級に在籍しているナオミさん（仮名）は、読み書きに困難のある子供で、とりわけ書字が苦手です。最近はノートを開こうとしません。</a:t>
            </a:r>
          </a:p>
        </p:txBody>
      </p:sp>
      <p:pic>
        <p:nvPicPr>
          <p:cNvPr id="7" name="図 6">
            <a:extLst>
              <a:ext uri="{FF2B5EF4-FFF2-40B4-BE49-F238E27FC236}">
                <a16:creationId xmlns:a16="http://schemas.microsoft.com/office/drawing/2014/main" id="{518F77AA-AB6F-4D56-8BCF-6D12287C60C8}"/>
              </a:ext>
            </a:extLst>
          </p:cNvPr>
          <p:cNvPicPr/>
          <p:nvPr/>
        </p:nvPicPr>
        <p:blipFill rotWithShape="1">
          <a:blip r:embed="rId3" cstate="print">
            <a:extLst>
              <a:ext uri="{28A0092B-C50C-407E-A947-70E740481C1C}">
                <a14:useLocalDpi xmlns:a14="http://schemas.microsoft.com/office/drawing/2010/main" val="0"/>
              </a:ext>
            </a:extLst>
          </a:blip>
          <a:srcRect t="1" b="2455"/>
          <a:stretch/>
        </p:blipFill>
        <p:spPr bwMode="auto">
          <a:xfrm>
            <a:off x="94203" y="5396460"/>
            <a:ext cx="1054839" cy="1450304"/>
          </a:xfrm>
          <a:prstGeom prst="rect">
            <a:avLst/>
          </a:prstGeom>
          <a:noFill/>
          <a:ln>
            <a:noFill/>
          </a:ln>
          <a:extLst>
            <a:ext uri="{53640926-AAD7-44D8-BBD7-CCE9431645EC}">
              <a14:shadowObscured xmlns:a14="http://schemas.microsoft.com/office/drawing/2010/main"/>
            </a:ext>
          </a:extLst>
        </p:spPr>
      </p:pic>
      <p:sp>
        <p:nvSpPr>
          <p:cNvPr id="8" name="吹き出し: 角を丸めた四角形 7">
            <a:extLst>
              <a:ext uri="{FF2B5EF4-FFF2-40B4-BE49-F238E27FC236}">
                <a16:creationId xmlns:a16="http://schemas.microsoft.com/office/drawing/2014/main" id="{8F646A8C-347F-465C-B96A-D21DF61DB8A6}"/>
              </a:ext>
              <a:ext uri="{C183D7F6-B498-43B3-948B-1728B52AA6E4}">
                <adec:decorative xmlns:adec="http://schemas.microsoft.com/office/drawing/2017/decorative" val="0"/>
              </a:ext>
            </a:extLst>
          </p:cNvPr>
          <p:cNvSpPr/>
          <p:nvPr/>
        </p:nvSpPr>
        <p:spPr>
          <a:xfrm>
            <a:off x="1558977" y="5319166"/>
            <a:ext cx="7321337" cy="1411908"/>
          </a:xfrm>
          <a:prstGeom prst="wedgeRoundRectCallout">
            <a:avLst>
              <a:gd name="adj1" fmla="val -54837"/>
              <a:gd name="adj2" fmla="val 1488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ボクの経験上、繰り返し書く練習をすることでうまく書けるようになる子もいるので、個人的には、手書きの代わりにタブレット</a:t>
            </a:r>
            <a:r>
              <a:rPr 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PC</a:t>
            </a:r>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を使う必要はないと思って</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いますが</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7927585-48DE-45F3-BF7E-07E11C0C3FC5}"/>
              </a:ext>
            </a:extLst>
          </p:cNvPr>
          <p:cNvSpPr txBox="1"/>
          <p:nvPr/>
        </p:nvSpPr>
        <p:spPr>
          <a:xfrm>
            <a:off x="369011" y="5123798"/>
            <a:ext cx="543739" cy="307777"/>
          </a:xfrm>
          <a:prstGeom prst="rect">
            <a:avLst/>
          </a:prstGeom>
          <a:noFill/>
        </p:spPr>
        <p:txBody>
          <a:bodyPr wrap="none" rtlCol="0">
            <a:spAutoFit/>
          </a:bodyPr>
          <a:lstStyle/>
          <a:p>
            <a:pPr algn="ctr"/>
            <a:r>
              <a:rPr lang="ja-JP" altLang="en-US" sz="1400" dirty="0">
                <a:latin typeface="メイリオ" panose="020B0604030504040204" pitchFamily="50" charset="-128"/>
                <a:ea typeface="メイリオ" panose="020B0604030504040204" pitchFamily="50" charset="-128"/>
              </a:rPr>
              <a:t>担任</a:t>
            </a:r>
          </a:p>
        </p:txBody>
      </p:sp>
    </p:spTree>
    <p:extLst>
      <p:ext uri="{BB962C8B-B14F-4D97-AF65-F5344CB8AC3E}">
        <p14:creationId xmlns:p14="http://schemas.microsoft.com/office/powerpoint/2010/main" val="102273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①「わたしならこうする」の意見交換</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364108"/>
            <a:ext cx="8395429" cy="1060438"/>
          </a:xfrm>
        </p:spPr>
        <p:txBody>
          <a:bodyPr>
            <a:normAutofit/>
          </a:bodyPr>
          <a:lstStyle/>
          <a:p>
            <a:r>
              <a:rPr kumimoji="1" lang="ja-JP" altLang="en-US" sz="2400" dirty="0"/>
              <a:t>ナオミさんのような子供を担任していたら、どのように対応しますか？２～４人で意見交換しましょう。</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対話</a:t>
            </a:r>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2286000"/>
            <a:ext cx="8844196" cy="441460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u="sng" dirty="0">
                <a:solidFill>
                  <a:schemeClr val="tx1"/>
                </a:solidFill>
                <a:latin typeface="BIZ UDPゴシック" panose="020B0400000000000000" pitchFamily="50" charset="-128"/>
                <a:ea typeface="BIZ UDPゴシック" panose="020B0400000000000000" pitchFamily="50" charset="-128"/>
              </a:rPr>
              <a:t>メモ</a:t>
            </a:r>
          </a:p>
        </p:txBody>
      </p:sp>
      <p:pic>
        <p:nvPicPr>
          <p:cNvPr id="7" name="Picture 2" descr="https://4.bp.blogspot.com/-qhnEZ95vpjw/V_I4GbPCTvI/AAAAAAAA-mc/qFAdjqK1F6w4yTrB_lnvUDnLnIdVAGKpACLcB/s800/businessman2_kangaechu.png">
            <a:extLst>
              <a:ext uri="{FF2B5EF4-FFF2-40B4-BE49-F238E27FC236}">
                <a16:creationId xmlns:a16="http://schemas.microsoft.com/office/drawing/2014/main" id="{DE41BE82-2435-44D4-9382-18C06410F3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9030" y="5895218"/>
            <a:ext cx="636255" cy="8053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s://4.bp.blogspot.com/-6Z_bn3OBtt8/XAnvVYu5lsI/AAAAAAABQnQ/-Tv5U4Hbxt44cIRVfhFRJZrQ5qgNLgsowCLcBGAs/s800/business_woman3_1_question.png">
            <a:extLst>
              <a:ext uri="{FF2B5EF4-FFF2-40B4-BE49-F238E27FC236}">
                <a16:creationId xmlns:a16="http://schemas.microsoft.com/office/drawing/2014/main" id="{4EFDC8A5-F861-4669-81BF-393EACB4E36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7102" y="5912501"/>
            <a:ext cx="577813" cy="784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219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繰り返し練習すれば書けるようになる？</a:t>
            </a:r>
            <a:endParaRPr lang="en-US" altLang="ja-JP" sz="28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endParaRPr lang="en-US" altLang="ja-JP" sz="1400" u="sng"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No.2-1</a:t>
            </a:r>
            <a:r>
              <a:rPr lang="ja-JP" altLang="en-US" sz="1400">
                <a:latin typeface="BIZ UDPゴシック" panose="020B0400000000000000" pitchFamily="50" charset="-128"/>
                <a:ea typeface="BIZ UDPゴシック" panose="020B0400000000000000" pitchFamily="50" charset="-128"/>
              </a:rPr>
              <a:t>　「自分に合った学び方で学ぶ」</a:t>
            </a:r>
            <a:r>
              <a:rPr lang="ja-JP" altLang="en-US" sz="1400" dirty="0">
                <a:latin typeface="BIZ UDPゴシック" panose="020B0400000000000000" pitchFamily="50" charset="-128"/>
                <a:ea typeface="BIZ UDPゴシック" panose="020B0400000000000000" pitchFamily="50" charset="-128"/>
              </a:rPr>
              <a:t>を共通理解</a:t>
            </a:r>
          </a:p>
        </p:txBody>
      </p:sp>
      <p:pic>
        <p:nvPicPr>
          <p:cNvPr id="11" name="図 10">
            <a:extLst>
              <a:ext uri="{FF2B5EF4-FFF2-40B4-BE49-F238E27FC236}">
                <a16:creationId xmlns:a16="http://schemas.microsoft.com/office/drawing/2014/main" id="{7F7A183E-81DB-46B6-B887-4F29FB449CCD}"/>
              </a:ext>
            </a:extLst>
          </p:cNvPr>
          <p:cNvPicPr>
            <a:picLocks noChangeAspect="1"/>
          </p:cNvPicPr>
          <p:nvPr/>
        </p:nvPicPr>
        <p:blipFill>
          <a:blip r:embed="rId4"/>
          <a:stretch>
            <a:fillRect/>
          </a:stretch>
        </p:blipFill>
        <p:spPr>
          <a:xfrm>
            <a:off x="2036636" y="3337456"/>
            <a:ext cx="2162637" cy="2924128"/>
          </a:xfrm>
          <a:prstGeom prst="rect">
            <a:avLst/>
          </a:prstGeom>
        </p:spPr>
      </p:pic>
      <p:pic>
        <p:nvPicPr>
          <p:cNvPr id="12" name="Picture 2">
            <a:extLst>
              <a:ext uri="{FF2B5EF4-FFF2-40B4-BE49-F238E27FC236}">
                <a16:creationId xmlns:a16="http://schemas.microsoft.com/office/drawing/2014/main" id="{4AF044F8-FBD3-4FB2-B3B8-6E59C0B66DC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806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子供に合った代替手段を探す</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5049665"/>
          </a:xfrm>
        </p:spPr>
        <p:txBody>
          <a:bodyPr>
            <a:normAutofit/>
          </a:bodyPr>
          <a:lstStyle/>
          <a:p>
            <a:r>
              <a:rPr kumimoji="1" lang="ja-JP" altLang="en-US" dirty="0"/>
              <a:t>読み書きの訓練的な対応が続き、支援の検討が遅れることは、児童生徒の学習意欲が低下したり、メンタルヘルスの問題につながったりするなど、生活の質（</a:t>
            </a:r>
            <a:r>
              <a:rPr kumimoji="1" lang="en-US" altLang="ja-JP" dirty="0"/>
              <a:t>Quality Of Life</a:t>
            </a:r>
            <a:r>
              <a:rPr kumimoji="1" lang="ja-JP" altLang="en-US" dirty="0"/>
              <a:t>；ＱＯＬ）の低下を招くことがあります。過度な心理的負担を防ぐ必要があります。</a:t>
            </a:r>
          </a:p>
          <a:p>
            <a:r>
              <a:rPr kumimoji="1" lang="ja-JP" altLang="en-US" dirty="0"/>
              <a:t>子供に合った代替手段（タブレット</a:t>
            </a:r>
            <a:r>
              <a:rPr kumimoji="1" lang="en-US" altLang="ja-JP" dirty="0"/>
              <a:t>PC</a:t>
            </a:r>
            <a:r>
              <a:rPr kumimoji="1" lang="ja-JP" altLang="en-US" dirty="0"/>
              <a:t>含む）を用いることで、つまずきが回避できたり、課題に対して意欲的に取り組めるようになったり、自分自身の能力を発揮できたりするなど、通常の学級での学習活動にスムーズに参加できるようにな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sp>
        <p:nvSpPr>
          <p:cNvPr id="6" name="テキスト ボックス 5">
            <a:extLst>
              <a:ext uri="{FF2B5EF4-FFF2-40B4-BE49-F238E27FC236}">
                <a16:creationId xmlns:a16="http://schemas.microsoft.com/office/drawing/2014/main" id="{4016F7D9-7410-47F2-8925-78EE1EEA8065}"/>
              </a:ext>
            </a:extLst>
          </p:cNvPr>
          <p:cNvSpPr txBox="1"/>
          <p:nvPr/>
        </p:nvSpPr>
        <p:spPr>
          <a:xfrm>
            <a:off x="7300210" y="6298982"/>
            <a:ext cx="1555232"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補足資料１、２</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7F1AB6D-856F-3ED4-6FCA-94FC089CF861}"/>
              </a:ext>
            </a:extLst>
          </p:cNvPr>
          <p:cNvSpPr txBox="1"/>
          <p:nvPr/>
        </p:nvSpPr>
        <p:spPr>
          <a:xfrm>
            <a:off x="3659801" y="6298982"/>
            <a:ext cx="34945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P.19</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20,43</a:t>
            </a:r>
            <a:r>
              <a:rPr lang="ja-JP" altLang="en-US" sz="1600" dirty="0">
                <a:latin typeface="BIZ UDPゴシック" panose="020B0400000000000000" pitchFamily="50" charset="-128"/>
                <a:ea typeface="BIZ UDPゴシック" panose="020B0400000000000000" pitchFamily="50" charset="-128"/>
              </a:rPr>
              <a:t>～</a:t>
            </a:r>
            <a:r>
              <a:rPr lang="en-US" altLang="ja-JP" sz="1600">
                <a:latin typeface="BIZ UDPゴシック" panose="020B0400000000000000" pitchFamily="50" charset="-128"/>
                <a:ea typeface="BIZ UDPゴシック" panose="020B0400000000000000" pitchFamily="50" charset="-128"/>
              </a:rPr>
              <a:t>45</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84042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sp>
        <p:nvSpPr>
          <p:cNvPr id="6" name="テキスト ボックス 5">
            <a:extLst>
              <a:ext uri="{FF2B5EF4-FFF2-40B4-BE49-F238E27FC236}">
                <a16:creationId xmlns:a16="http://schemas.microsoft.com/office/drawing/2014/main" id="{4DD34ECE-FAA0-4C94-B3DC-4DC835A2AF8C}"/>
              </a:ext>
            </a:extLst>
          </p:cNvPr>
          <p:cNvSpPr txBox="1"/>
          <p:nvPr/>
        </p:nvSpPr>
        <p:spPr>
          <a:xfrm>
            <a:off x="7600012" y="6298982"/>
            <a:ext cx="12554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FC026C9-B57D-2687-F693-5437FDBD4DC6}"/>
              </a:ext>
            </a:extLst>
          </p:cNvPr>
          <p:cNvSpPr txBox="1"/>
          <p:nvPr/>
        </p:nvSpPr>
        <p:spPr>
          <a:xfrm>
            <a:off x="5017625"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文部科学省では、高等学校入学者選抜において、書字が困難な生徒に対して、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別室により、タブレット端末のワープロ機能を使用して回答を行った。漢字の書字問題と作図問題については、紙による回答を行った。</a:t>
            </a:r>
            <a:endParaRPr kumimoji="1" lang="ja-JP" altLang="en-US" dirty="0"/>
          </a:p>
          <a:p>
            <a:r>
              <a:rPr kumimoji="1" lang="ja-JP" altLang="en-US" b="1" u="sng" dirty="0"/>
              <a:t>高校入学後の想定される配慮内容</a:t>
            </a:r>
          </a:p>
          <a:p>
            <a:pPr lvl="1"/>
            <a:r>
              <a:rPr kumimoji="1" lang="ja-JP" altLang="en-US" sz="2200" dirty="0"/>
              <a:t>高等学校においても、日常的な学習場面だけでなく定期テストにおいても、タブレット端末の使用を継続することが考えられる。</a:t>
            </a:r>
            <a:endParaRPr kumimoji="1" lang="en-US" altLang="ja-JP" sz="2200" dirty="0"/>
          </a:p>
          <a:p>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sp>
        <p:nvSpPr>
          <p:cNvPr id="6" name="テキスト ボックス 5">
            <a:extLst>
              <a:ext uri="{FF2B5EF4-FFF2-40B4-BE49-F238E27FC236}">
                <a16:creationId xmlns:a16="http://schemas.microsoft.com/office/drawing/2014/main" id="{4016F7D9-7410-47F2-8925-78EE1EEA8065}"/>
              </a:ext>
            </a:extLst>
          </p:cNvPr>
          <p:cNvSpPr txBox="1"/>
          <p:nvPr/>
        </p:nvSpPr>
        <p:spPr>
          <a:xfrm>
            <a:off x="7540052" y="6298981"/>
            <a:ext cx="131539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Tree>
    <p:extLst>
      <p:ext uri="{BB962C8B-B14F-4D97-AF65-F5344CB8AC3E}">
        <p14:creationId xmlns:p14="http://schemas.microsoft.com/office/powerpoint/2010/main" val="198427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9191</TotalTime>
  <Words>792</Words>
  <Application>Microsoft Office PowerPoint</Application>
  <PresentationFormat>画面に合わせる (4:3)</PresentationFormat>
  <Paragraphs>56</Paragraphs>
  <Slides>10</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10</vt:i4>
      </vt:variant>
    </vt:vector>
  </HeadingPairs>
  <TitlesOfParts>
    <vt:vector size="20" baseType="lpstr">
      <vt:lpstr>BIZ UDPゴシック</vt:lpstr>
      <vt:lpstr>ＭＳ 明朝</vt:lpstr>
      <vt:lpstr>UD デジタル 教科書体 NK-B</vt:lpstr>
      <vt:lpstr>メイリオ</vt:lpstr>
      <vt:lpstr>游ゴシック</vt:lpstr>
      <vt:lpstr>Arial</vt:lpstr>
      <vt:lpstr>Calibri</vt:lpstr>
      <vt:lpstr>Segoe UI</vt:lpstr>
      <vt:lpstr>Wingdings</vt:lpstr>
      <vt:lpstr>Office テーマ</vt:lpstr>
      <vt:lpstr>「書く」のが困難な児童生徒への 対応を考えよう</vt:lpstr>
      <vt:lpstr>子供の様子と担任の思い</vt:lpstr>
      <vt:lpstr>①「わたしならこうする」の意見交換</vt:lpstr>
      <vt:lpstr>ワンポイント解説♪</vt:lpstr>
      <vt:lpstr>子供に合った代替手段を探す</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lpstr>②リフレクション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659</cp:revision>
  <cp:lastPrinted>2024-12-10T02:37:04Z</cp:lastPrinted>
  <dcterms:created xsi:type="dcterms:W3CDTF">2020-08-31T05:41:33Z</dcterms:created>
  <dcterms:modified xsi:type="dcterms:W3CDTF">2025-02-27T06:44:31Z</dcterms:modified>
</cp:coreProperties>
</file>