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325" r:id="rId2"/>
    <p:sldId id="1830" r:id="rId3"/>
    <p:sldId id="1835" r:id="rId4"/>
    <p:sldId id="1838" r:id="rId5"/>
  </p:sldIdLst>
  <p:sldSz cx="9144000" cy="6858000" type="screen4x3"/>
  <p:notesSz cx="6854825" cy="99837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4216" autoAdjust="0"/>
  </p:normalViewPr>
  <p:slideViewPr>
    <p:cSldViewPr snapToGrid="0">
      <p:cViewPr varScale="1">
        <p:scale>
          <a:sx n="63" d="100"/>
          <a:sy n="63" d="100"/>
        </p:scale>
        <p:origin x="1662" y="66"/>
      </p:cViewPr>
      <p:guideLst>
        <p:guide orient="horz" pos="2160"/>
        <p:guide pos="2880"/>
      </p:guideLst>
    </p:cSldViewPr>
  </p:slideViewPr>
  <p:outlineViewPr>
    <p:cViewPr>
      <p:scale>
        <a:sx n="33" d="100"/>
        <a:sy n="33" d="100"/>
      </p:scale>
      <p:origin x="0" y="-57120"/>
    </p:cViewPr>
  </p:outlineViewPr>
  <p:notesTextViewPr>
    <p:cViewPr>
      <p:scale>
        <a:sx n="1" d="1"/>
        <a:sy n="1" d="1"/>
      </p:scale>
      <p:origin x="0" y="0"/>
    </p:cViewPr>
  </p:notesTextViewPr>
  <p:sorterViewPr>
    <p:cViewPr>
      <p:scale>
        <a:sx n="90" d="100"/>
        <a:sy n="90" d="100"/>
      </p:scale>
      <p:origin x="0" y="-5160"/>
    </p:cViewPr>
  </p:sorterViewPr>
  <p:notesViewPr>
    <p:cSldViewPr snapToGrid="0">
      <p:cViewPr varScale="1">
        <p:scale>
          <a:sx n="48" d="100"/>
          <a:sy n="48" d="100"/>
        </p:scale>
        <p:origin x="2928"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71F345B-073F-4B4B-8D04-11D2FA7E3810}"/>
              </a:ext>
            </a:extLst>
          </p:cNvPr>
          <p:cNvSpPr>
            <a:spLocks noGrp="1"/>
          </p:cNvSpPr>
          <p:nvPr>
            <p:ph type="hdr" sz="quarter"/>
          </p:nvPr>
        </p:nvSpPr>
        <p:spPr>
          <a:xfrm>
            <a:off x="0" y="0"/>
            <a:ext cx="2970055" cy="499901"/>
          </a:xfrm>
          <a:prstGeom prst="rect">
            <a:avLst/>
          </a:prstGeom>
        </p:spPr>
        <p:txBody>
          <a:bodyPr vert="horz" lIns="91065" tIns="45533" rIns="91065" bIns="45533"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6484D46-2634-431F-9099-C81F3D1ED746}"/>
              </a:ext>
            </a:extLst>
          </p:cNvPr>
          <p:cNvSpPr>
            <a:spLocks noGrp="1"/>
          </p:cNvSpPr>
          <p:nvPr>
            <p:ph type="dt" sz="quarter" idx="1"/>
          </p:nvPr>
        </p:nvSpPr>
        <p:spPr>
          <a:xfrm>
            <a:off x="3883190" y="0"/>
            <a:ext cx="2970055" cy="499901"/>
          </a:xfrm>
          <a:prstGeom prst="rect">
            <a:avLst/>
          </a:prstGeom>
        </p:spPr>
        <p:txBody>
          <a:bodyPr vert="horz" lIns="91065" tIns="45533" rIns="91065" bIns="45533" rtlCol="0"/>
          <a:lstStyle>
            <a:lvl1pPr algn="r">
              <a:defRPr sz="1200"/>
            </a:lvl1pPr>
          </a:lstStyle>
          <a:p>
            <a:fld id="{A7500913-48DB-46EC-B85E-3287A5D9FE39}" type="datetimeFigureOut">
              <a:rPr kumimoji="1" lang="ja-JP" altLang="en-US" smtClean="0"/>
              <a:t>2025/2/13</a:t>
            </a:fld>
            <a:endParaRPr kumimoji="1" lang="ja-JP" altLang="en-US"/>
          </a:p>
        </p:txBody>
      </p:sp>
      <p:sp>
        <p:nvSpPr>
          <p:cNvPr id="4" name="フッター プレースホルダー 3">
            <a:extLst>
              <a:ext uri="{FF2B5EF4-FFF2-40B4-BE49-F238E27FC236}">
                <a16:creationId xmlns:a16="http://schemas.microsoft.com/office/drawing/2014/main" id="{CBE4820C-1655-4B82-B2C9-9EB44F4DE3B1}"/>
              </a:ext>
            </a:extLst>
          </p:cNvPr>
          <p:cNvSpPr>
            <a:spLocks noGrp="1"/>
          </p:cNvSpPr>
          <p:nvPr>
            <p:ph type="ftr" sz="quarter" idx="2"/>
          </p:nvPr>
        </p:nvSpPr>
        <p:spPr>
          <a:xfrm>
            <a:off x="0" y="9483887"/>
            <a:ext cx="2970055" cy="499901"/>
          </a:xfrm>
          <a:prstGeom prst="rect">
            <a:avLst/>
          </a:prstGeom>
        </p:spPr>
        <p:txBody>
          <a:bodyPr vert="horz" lIns="91065" tIns="45533" rIns="91065" bIns="45533"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C8BF66C-8600-4EAB-A11B-ED7F2F8FFB7D}"/>
              </a:ext>
            </a:extLst>
          </p:cNvPr>
          <p:cNvSpPr>
            <a:spLocks noGrp="1"/>
          </p:cNvSpPr>
          <p:nvPr>
            <p:ph type="sldNum" sz="quarter" idx="3"/>
          </p:nvPr>
        </p:nvSpPr>
        <p:spPr>
          <a:xfrm>
            <a:off x="3883190" y="9483887"/>
            <a:ext cx="2970055" cy="499901"/>
          </a:xfrm>
          <a:prstGeom prst="rect">
            <a:avLst/>
          </a:prstGeom>
        </p:spPr>
        <p:txBody>
          <a:bodyPr vert="horz" lIns="91065" tIns="45533" rIns="91065" bIns="45533" rtlCol="0" anchor="b"/>
          <a:lstStyle>
            <a:lvl1pPr algn="r">
              <a:defRPr sz="1200"/>
            </a:lvl1pPr>
          </a:lstStyle>
          <a:p>
            <a:fld id="{B1CC0CBC-C3B0-49B4-A12C-EA20C524D6EF}" type="slidenum">
              <a:rPr kumimoji="1" lang="ja-JP" altLang="en-US" smtClean="0"/>
              <a:t>‹#›</a:t>
            </a:fld>
            <a:endParaRPr kumimoji="1" lang="ja-JP" altLang="en-US"/>
          </a:p>
        </p:txBody>
      </p:sp>
    </p:spTree>
    <p:extLst>
      <p:ext uri="{BB962C8B-B14F-4D97-AF65-F5344CB8AC3E}">
        <p14:creationId xmlns:p14="http://schemas.microsoft.com/office/powerpoint/2010/main" val="3475824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70425" cy="500923"/>
          </a:xfrm>
          <a:prstGeom prst="rect">
            <a:avLst/>
          </a:prstGeom>
        </p:spPr>
        <p:txBody>
          <a:bodyPr vert="horz" lIns="92720" tIns="46360" rIns="92720" bIns="4636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2815" y="2"/>
            <a:ext cx="2970425" cy="500923"/>
          </a:xfrm>
          <a:prstGeom prst="rect">
            <a:avLst/>
          </a:prstGeom>
        </p:spPr>
        <p:txBody>
          <a:bodyPr vert="horz" lIns="92720" tIns="46360" rIns="92720" bIns="46360" rtlCol="0"/>
          <a:lstStyle>
            <a:lvl1pPr algn="r">
              <a:defRPr sz="1200"/>
            </a:lvl1pPr>
          </a:lstStyle>
          <a:p>
            <a:fld id="{74D78C10-C148-4D06-A565-D713BFD18A5D}" type="datetimeFigureOut">
              <a:rPr kumimoji="1" lang="ja-JP" altLang="en-US" smtClean="0"/>
              <a:t>2025/2/13</a:t>
            </a:fld>
            <a:endParaRPr kumimoji="1" lang="ja-JP" altLang="en-US"/>
          </a:p>
        </p:txBody>
      </p:sp>
      <p:sp>
        <p:nvSpPr>
          <p:cNvPr id="4" name="スライド イメージ プレースホルダー 3"/>
          <p:cNvSpPr>
            <a:spLocks noGrp="1" noRot="1" noChangeAspect="1"/>
          </p:cNvSpPr>
          <p:nvPr>
            <p:ph type="sldImg" idx="2"/>
          </p:nvPr>
        </p:nvSpPr>
        <p:spPr>
          <a:xfrm>
            <a:off x="1182688" y="1247775"/>
            <a:ext cx="4489450" cy="3368675"/>
          </a:xfrm>
          <a:prstGeom prst="rect">
            <a:avLst/>
          </a:prstGeom>
          <a:noFill/>
          <a:ln w="12700">
            <a:solidFill>
              <a:prstClr val="black"/>
            </a:solidFill>
          </a:ln>
        </p:spPr>
        <p:txBody>
          <a:bodyPr vert="horz" lIns="92720" tIns="46360" rIns="92720" bIns="46360" rtlCol="0" anchor="ctr"/>
          <a:lstStyle/>
          <a:p>
            <a:endParaRPr lang="ja-JP" altLang="en-US"/>
          </a:p>
        </p:txBody>
      </p:sp>
      <p:sp>
        <p:nvSpPr>
          <p:cNvPr id="5" name="ノート プレースホルダー 4"/>
          <p:cNvSpPr>
            <a:spLocks noGrp="1"/>
          </p:cNvSpPr>
          <p:nvPr>
            <p:ph type="body" sz="quarter" idx="3"/>
          </p:nvPr>
        </p:nvSpPr>
        <p:spPr>
          <a:xfrm>
            <a:off x="685483" y="4804700"/>
            <a:ext cx="5483860" cy="3931117"/>
          </a:xfrm>
          <a:prstGeom prst="rect">
            <a:avLst/>
          </a:prstGeom>
        </p:spPr>
        <p:txBody>
          <a:bodyPr vert="horz" lIns="92720" tIns="46360" rIns="92720" bIns="4636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82867"/>
            <a:ext cx="2970425" cy="500922"/>
          </a:xfrm>
          <a:prstGeom prst="rect">
            <a:avLst/>
          </a:prstGeom>
        </p:spPr>
        <p:txBody>
          <a:bodyPr vert="horz" lIns="92720" tIns="46360" rIns="92720" bIns="4636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2815" y="9482867"/>
            <a:ext cx="2970425" cy="500922"/>
          </a:xfrm>
          <a:prstGeom prst="rect">
            <a:avLst/>
          </a:prstGeom>
        </p:spPr>
        <p:txBody>
          <a:bodyPr vert="horz" lIns="92720" tIns="46360" rIns="92720" bIns="46360" rtlCol="0" anchor="b"/>
          <a:lstStyle>
            <a:lvl1pPr algn="r">
              <a:defRPr sz="1200"/>
            </a:lvl1pPr>
          </a:lstStyle>
          <a:p>
            <a:fld id="{CCB9180A-388E-4A4F-8A89-B27F3CF6C72C}" type="slidenum">
              <a:rPr kumimoji="1" lang="ja-JP" altLang="en-US" smtClean="0"/>
              <a:t>‹#›</a:t>
            </a:fld>
            <a:endParaRPr kumimoji="1" lang="ja-JP" altLang="en-US"/>
          </a:p>
        </p:txBody>
      </p:sp>
    </p:spTree>
    <p:extLst>
      <p:ext uri="{BB962C8B-B14F-4D97-AF65-F5344CB8AC3E}">
        <p14:creationId xmlns:p14="http://schemas.microsoft.com/office/powerpoint/2010/main" val="24307506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B9180A-388E-4A4F-8A89-B27F3CF6C72C}" type="slidenum">
              <a:rPr kumimoji="1" lang="ja-JP" altLang="en-US" smtClean="0"/>
              <a:t>1</a:t>
            </a:fld>
            <a:endParaRPr kumimoji="1" lang="ja-JP" altLang="en-US"/>
          </a:p>
        </p:txBody>
      </p:sp>
    </p:spTree>
    <p:extLst>
      <p:ext uri="{BB962C8B-B14F-4D97-AF65-F5344CB8AC3E}">
        <p14:creationId xmlns:p14="http://schemas.microsoft.com/office/powerpoint/2010/main" val="2725400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3081" y="1122363"/>
            <a:ext cx="8311486" cy="2387600"/>
          </a:xfrm>
          <a:noFill/>
        </p:spPr>
        <p:txBody>
          <a:bodyPr anchor="ctr">
            <a:normAutofit/>
          </a:bodyPr>
          <a:lstStyle>
            <a:lvl1pPr marL="0" indent="0" algn="ctr">
              <a:lnSpc>
                <a:spcPct val="150000"/>
              </a:lnSpc>
              <a:defRPr sz="4800">
                <a:solidFill>
                  <a:srgbClr val="FFFF00"/>
                </a:solidFill>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4" name="日付プレースホルダー 3"/>
          <p:cNvSpPr>
            <a:spLocks noGrp="1"/>
          </p:cNvSpPr>
          <p:nvPr>
            <p:ph type="dt" sz="half" idx="10"/>
          </p:nvPr>
        </p:nvSpPr>
        <p:spPr/>
        <p:txBody>
          <a:bodyPr/>
          <a:lstStyle/>
          <a:p>
            <a:fld id="{7E3F8B7F-2509-419C-90B1-2CBF0EDB499B}" type="datetime1">
              <a:rPr kumimoji="1" lang="ja-JP" altLang="en-US" smtClean="0"/>
              <a:t>2025/2/13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7838258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91BA89-7270-497E-94D2-505867ED01EC}" type="datetime1">
              <a:rPr kumimoji="1" lang="ja-JP" altLang="en-US" smtClean="0"/>
              <a:t>2025/2/13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4888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0A1F21-1374-4783-86BF-DD62192324A7}" type="datetime1">
              <a:rPr kumimoji="1" lang="ja-JP" altLang="en-US" smtClean="0"/>
              <a:t>2025/2/13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183245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628650" y="1381118"/>
            <a:ext cx="7886700" cy="497596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628650" y="6481046"/>
            <a:ext cx="2057400" cy="365125"/>
          </a:xfrm>
        </p:spPr>
        <p:txBody>
          <a:bodyPr/>
          <a:lstStyle/>
          <a:p>
            <a:fld id="{2969EFEA-6E50-4EE7-A1FB-05FB3CEA3679}" type="datetime1">
              <a:rPr kumimoji="1" lang="ja-JP" altLang="en-US" smtClean="0"/>
              <a:t>2025/2/13</a:t>
            </a:fld>
            <a:endParaRPr kumimoji="1" lang="ja-JP" altLang="en-US" dirty="0"/>
          </a:p>
        </p:txBody>
      </p:sp>
      <p:sp>
        <p:nvSpPr>
          <p:cNvPr id="5" name="フッター プレースホルダー 4"/>
          <p:cNvSpPr>
            <a:spLocks noGrp="1"/>
          </p:cNvSpPr>
          <p:nvPr>
            <p:ph type="ftr" sz="quarter" idx="11"/>
          </p:nvPr>
        </p:nvSpPr>
        <p:spPr>
          <a:xfrm>
            <a:off x="3028950" y="6481046"/>
            <a:ext cx="3086100" cy="365125"/>
          </a:xfr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418063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ctr">
            <a:normAutofit/>
          </a:bodyPr>
          <a:lstStyle>
            <a:lvl1pPr algn="ctr">
              <a:defRPr sz="4800"/>
            </a:lvl1p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マスター テキストの書式設定</a:t>
            </a:r>
          </a:p>
        </p:txBody>
      </p:sp>
      <p:sp>
        <p:nvSpPr>
          <p:cNvPr id="4" name="日付プレースホルダー 3"/>
          <p:cNvSpPr>
            <a:spLocks noGrp="1"/>
          </p:cNvSpPr>
          <p:nvPr>
            <p:ph type="dt" sz="half" idx="10"/>
          </p:nvPr>
        </p:nvSpPr>
        <p:spPr/>
        <p:txBody>
          <a:bodyPr/>
          <a:lstStyle/>
          <a:p>
            <a:fld id="{E04CF594-847F-4C99-8424-ABD06DC42292}" type="datetime1">
              <a:rPr kumimoji="1" lang="ja-JP" altLang="en-US" smtClean="0"/>
              <a:t>2025/2/13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4224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66C6E6C-EF59-40EF-8DC6-B195B7B527AB}" type="datetime1">
              <a:rPr kumimoji="1" lang="ja-JP" altLang="en-US" smtClean="0"/>
              <a:t>2025/2/13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929481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1F9BEA3-1122-4C5D-9247-6522924C7C95}" type="datetime1">
              <a:rPr kumimoji="1" lang="ja-JP" altLang="en-US" smtClean="0"/>
              <a:t>2025/2/13</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52001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1EA8EA-F524-464F-A7C5-06E675E80C23}" type="datetime1">
              <a:rPr kumimoji="1" lang="ja-JP" altLang="en-US" smtClean="0"/>
              <a:t>2025/2/13</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04734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72D564-FE42-4FFA-A0B2-90B0D53FDD77}" type="datetime1">
              <a:rPr kumimoji="1" lang="ja-JP" altLang="en-US" smtClean="0"/>
              <a:t>2025/2/13</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21773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E069AD9-E090-42BD-8338-49F797FC3ABC}" type="datetime1">
              <a:rPr kumimoji="1" lang="ja-JP" altLang="en-US" smtClean="0"/>
              <a:t>2025/2/13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3591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D5B0A5-82B1-467B-B345-6A32481D66E8}" type="datetime1">
              <a:rPr kumimoji="1" lang="ja-JP" altLang="en-US" smtClean="0"/>
              <a:t>2025/2/13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045917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1"/>
            <a:ext cx="9144000" cy="900752"/>
          </a:xfrm>
          <a:prstGeom prst="rect">
            <a:avLst/>
          </a:prstGeom>
          <a:solidFill>
            <a:schemeClr val="tx2"/>
          </a:solidFill>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8650" y="1297987"/>
            <a:ext cx="7886700" cy="4975960"/>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481046"/>
            <a:ext cx="2057400" cy="365125"/>
          </a:xfrm>
          <a:prstGeom prst="rect">
            <a:avLst/>
          </a:prstGeom>
        </p:spPr>
        <p:txBody>
          <a:bodyPr vert="horz" lIns="91440" tIns="45720" rIns="91440" bIns="45720" rtlCol="0" anchor="ctr"/>
          <a:lstStyle>
            <a:lvl1pPr algn="l">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C63F610E-61C6-4F86-BB01-C49DCC329506}" type="datetime1">
              <a:rPr lang="ja-JP" altLang="en-US" smtClean="0"/>
              <a:t>2025/2/13</a:t>
            </a:fld>
            <a:endParaRPr lang="ja-JP" altLang="en-US" dirty="0"/>
          </a:p>
        </p:txBody>
      </p:sp>
      <p:sp>
        <p:nvSpPr>
          <p:cNvPr id="5" name="フッター プレースホルダー 4"/>
          <p:cNvSpPr>
            <a:spLocks noGrp="1"/>
          </p:cNvSpPr>
          <p:nvPr>
            <p:ph type="ftr" sz="quarter" idx="3"/>
          </p:nvPr>
        </p:nvSpPr>
        <p:spPr>
          <a:xfrm>
            <a:off x="3028950" y="6481046"/>
            <a:ext cx="3086100" cy="365125"/>
          </a:xfrm>
          <a:prstGeom prst="rect">
            <a:avLst/>
          </a:prstGeom>
        </p:spPr>
        <p:txBody>
          <a:bodyPr vert="horz" lIns="91440" tIns="45720" rIns="91440" bIns="45720" rtlCol="0" anchor="ctr"/>
          <a:lstStyle>
            <a:lvl1pPr algn="ct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7086600" y="6548511"/>
            <a:ext cx="2057400" cy="365125"/>
          </a:xfrm>
          <a:prstGeom prst="rect">
            <a:avLst/>
          </a:prstGeom>
        </p:spPr>
        <p:txBody>
          <a:bodyPr vert="horz" lIns="91440" tIns="45720" rIns="91440" bIns="45720" rtlCol="0" anchor="ctr"/>
          <a:lstStyle>
            <a:lvl1pPr algn="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458726DD-12E2-4C29-B970-3FB2BB3529BE}" type="slidenum">
              <a:rPr lang="ja-JP" altLang="en-US" smtClean="0"/>
              <a:pPr/>
              <a:t>‹#›</a:t>
            </a:fld>
            <a:endParaRPr lang="ja-JP" altLang="en-US" dirty="0"/>
          </a:p>
        </p:txBody>
      </p:sp>
    </p:spTree>
    <p:extLst>
      <p:ext uri="{BB962C8B-B14F-4D97-AF65-F5344CB8AC3E}">
        <p14:creationId xmlns:p14="http://schemas.microsoft.com/office/powerpoint/2010/main" val="1762077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3600" b="1" kern="1200">
          <a:solidFill>
            <a:schemeClr val="bg1"/>
          </a:solidFill>
          <a:latin typeface="UD デジタル 教科書体 NK-B" panose="02020700000000000000" pitchFamily="18" charset="-128"/>
          <a:ea typeface="UD デジタル 教科書体 NK-B" panose="02020700000000000000" pitchFamily="18" charset="-128"/>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kumimoji="1" sz="24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150000"/>
        </a:lnSpc>
        <a:spcBef>
          <a:spcPts val="500"/>
        </a:spcBef>
        <a:buFont typeface="Wingdings" panose="05000000000000000000" pitchFamily="2" charset="2"/>
        <a:buChar char="Ø"/>
        <a:defRPr kumimoji="1" sz="24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150000"/>
        </a:lnSpc>
        <a:spcBef>
          <a:spcPts val="500"/>
        </a:spcBef>
        <a:buFont typeface="ＭＳ 明朝" panose="02020609040205080304" pitchFamily="17" charset="-128"/>
        <a:buChar char="-"/>
        <a:defRPr kumimoji="1" sz="20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35974" y="2332831"/>
            <a:ext cx="8672051" cy="2340014"/>
          </a:xfrm>
        </p:spPr>
        <p:txBody>
          <a:bodyPr>
            <a:normAutofit/>
          </a:bodyPr>
          <a:lstStyle/>
          <a:p>
            <a:pPr>
              <a:lnSpc>
                <a:spcPct val="100000"/>
              </a:lnSpc>
            </a:pPr>
            <a:r>
              <a:rPr lang="ja-JP" altLang="en-US" sz="4400" dirty="0">
                <a:solidFill>
                  <a:srgbClr val="FFFF00"/>
                </a:solidFill>
              </a:rPr>
              <a:t>「書く」のが困難な児童生徒への</a:t>
            </a:r>
            <a:br>
              <a:rPr lang="en-US" altLang="ja-JP" sz="4400" dirty="0">
                <a:solidFill>
                  <a:srgbClr val="FFFF00"/>
                </a:solidFill>
              </a:rPr>
            </a:br>
            <a:r>
              <a:rPr lang="ja-JP" altLang="en-US" sz="4400" dirty="0">
                <a:solidFill>
                  <a:srgbClr val="FFFF00"/>
                </a:solidFill>
              </a:rPr>
              <a:t>対応に関する意見交換</a:t>
            </a:r>
            <a:endParaRPr kumimoji="1" lang="ja-JP" altLang="en-US" sz="3600" b="0" dirty="0">
              <a:solidFill>
                <a:srgbClr val="FFFF00"/>
              </a:solidFill>
            </a:endParaRPr>
          </a:p>
        </p:txBody>
      </p:sp>
      <p:sp>
        <p:nvSpPr>
          <p:cNvPr id="3" name="サブタイトル 2"/>
          <p:cNvSpPr>
            <a:spLocks noGrp="1"/>
          </p:cNvSpPr>
          <p:nvPr>
            <p:ph type="subTitle" idx="1"/>
          </p:nvPr>
        </p:nvSpPr>
        <p:spPr>
          <a:xfrm>
            <a:off x="5573806" y="4789505"/>
            <a:ext cx="3570193" cy="1710541"/>
          </a:xfrm>
        </p:spPr>
        <p:txBody>
          <a:bodyPr anchor="ctr">
            <a:normAutofit/>
          </a:bodyPr>
          <a:lstStyle/>
          <a:p>
            <a:pPr algn="l">
              <a:lnSpc>
                <a:spcPct val="100000"/>
              </a:lnSpc>
            </a:pPr>
            <a:r>
              <a:rPr kumimoji="1" lang="ja-JP" altLang="en-US" sz="2000" dirty="0"/>
              <a:t>青森県総合学校教育センター</a:t>
            </a:r>
            <a:endParaRPr kumimoji="1" lang="en-US" altLang="ja-JP" sz="2000" dirty="0"/>
          </a:p>
          <a:p>
            <a:pPr algn="l">
              <a:lnSpc>
                <a:spcPct val="100000"/>
              </a:lnSpc>
            </a:pPr>
            <a:r>
              <a:rPr kumimoji="1" lang="ja-JP" altLang="en-US" sz="2000" dirty="0"/>
              <a:t>センター研究</a:t>
            </a:r>
            <a:endParaRPr kumimoji="1" lang="en-US" altLang="ja-JP" sz="2000" dirty="0"/>
          </a:p>
          <a:p>
            <a:pPr algn="l">
              <a:lnSpc>
                <a:spcPct val="100000"/>
              </a:lnSpc>
            </a:pPr>
            <a:r>
              <a:rPr kumimoji="1" lang="ja-JP" altLang="en-US" sz="2000" dirty="0"/>
              <a:t>特別支援教育グループ</a:t>
            </a:r>
            <a:endParaRPr kumimoji="1" lang="en-US" altLang="ja-JP" sz="2000" dirty="0"/>
          </a:p>
        </p:txBody>
      </p:sp>
      <p:sp>
        <p:nvSpPr>
          <p:cNvPr id="4" name="正方形/長方形 3"/>
          <p:cNvSpPr/>
          <p:nvPr/>
        </p:nvSpPr>
        <p:spPr>
          <a:xfrm>
            <a:off x="235974" y="357954"/>
            <a:ext cx="7880671" cy="369332"/>
          </a:xfrm>
          <a:prstGeom prst="rect">
            <a:avLst/>
          </a:prstGeom>
        </p:spPr>
        <p:txBody>
          <a:bodyPr wrap="square">
            <a:spAutoFit/>
          </a:bodyPr>
          <a:lstStyle/>
          <a:p>
            <a:r>
              <a:rPr lang="ja-JP" altLang="en-US" u="sng" dirty="0">
                <a:latin typeface="BIZ UDPゴシック" panose="020B0400000000000000" pitchFamily="50" charset="-128"/>
                <a:ea typeface="BIZ UDPゴシック" panose="020B0400000000000000" pitchFamily="50" charset="-128"/>
              </a:rPr>
              <a:t>学び支援研修</a:t>
            </a:r>
            <a:r>
              <a:rPr lang="ja-JP" altLang="en-US" dirty="0">
                <a:latin typeface="BIZ UDPゴシック" panose="020B0400000000000000" pitchFamily="50" charset="-128"/>
                <a:ea typeface="BIZ UDPゴシック" panose="020B0400000000000000" pitchFamily="50" charset="-128"/>
              </a:rPr>
              <a:t>（ワークシート）</a:t>
            </a:r>
          </a:p>
        </p:txBody>
      </p:sp>
      <p:sp>
        <p:nvSpPr>
          <p:cNvPr id="6" name="正方形/長方形 5">
            <a:extLst>
              <a:ext uri="{FF2B5EF4-FFF2-40B4-BE49-F238E27FC236}">
                <a16:creationId xmlns:a16="http://schemas.microsoft.com/office/drawing/2014/main" id="{BA4A92EF-EB39-4C78-B2A8-E9DE825D8A5E}"/>
              </a:ext>
            </a:extLst>
          </p:cNvPr>
          <p:cNvSpPr/>
          <p:nvPr/>
        </p:nvSpPr>
        <p:spPr>
          <a:xfrm>
            <a:off x="316654" y="1524368"/>
            <a:ext cx="5844303" cy="400110"/>
          </a:xfrm>
          <a:prstGeom prst="rect">
            <a:avLst/>
          </a:prstGeom>
          <a:solidFill>
            <a:schemeClr val="tx1"/>
          </a:solidFill>
          <a:ln>
            <a:solidFill>
              <a:schemeClr val="tx1"/>
            </a:solidFill>
          </a:ln>
        </p:spPr>
        <p:txBody>
          <a:bodyPr wrap="square">
            <a:spAutoFit/>
          </a:bodyPr>
          <a:lstStyle/>
          <a:p>
            <a:pPr algn="ctr"/>
            <a:r>
              <a:rPr lang="en-US" altLang="ja-JP" sz="2000" dirty="0">
                <a:solidFill>
                  <a:schemeClr val="bg1"/>
                </a:solidFill>
                <a:latin typeface="BIZ UDPゴシック" panose="020B0400000000000000" pitchFamily="50" charset="-128"/>
                <a:ea typeface="BIZ UDPゴシック" panose="020B0400000000000000" pitchFamily="50" charset="-128"/>
              </a:rPr>
              <a:t>No.2-1</a:t>
            </a:r>
            <a:r>
              <a:rPr lang="ja-JP" altLang="en-US" sz="2000" dirty="0">
                <a:solidFill>
                  <a:schemeClr val="bg1"/>
                </a:solidFill>
                <a:latin typeface="BIZ UDPゴシック" panose="020B0400000000000000" pitchFamily="50" charset="-128"/>
                <a:ea typeface="BIZ UDPゴシック" panose="020B0400000000000000" pitchFamily="50" charset="-128"/>
              </a:rPr>
              <a:t>　「自分に合った学び方で学ぶ」を共通理解</a:t>
            </a:r>
          </a:p>
        </p:txBody>
      </p:sp>
    </p:spTree>
    <p:extLst>
      <p:ext uri="{BB962C8B-B14F-4D97-AF65-F5344CB8AC3E}">
        <p14:creationId xmlns:p14="http://schemas.microsoft.com/office/powerpoint/2010/main" val="1875876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207F8D-41CF-47F0-A868-B02376373876}"/>
              </a:ext>
            </a:extLst>
          </p:cNvPr>
          <p:cNvSpPr>
            <a:spLocks noGrp="1"/>
          </p:cNvSpPr>
          <p:nvPr>
            <p:ph type="title"/>
          </p:nvPr>
        </p:nvSpPr>
        <p:spPr/>
        <p:txBody>
          <a:bodyPr/>
          <a:lstStyle/>
          <a:p>
            <a:r>
              <a:rPr kumimoji="1" lang="ja-JP" altLang="en-US" dirty="0"/>
              <a:t>子供の様子と担任の思い</a:t>
            </a:r>
          </a:p>
        </p:txBody>
      </p:sp>
      <p:sp>
        <p:nvSpPr>
          <p:cNvPr id="3" name="コンテンツ プレースホルダー 2">
            <a:extLst>
              <a:ext uri="{FF2B5EF4-FFF2-40B4-BE49-F238E27FC236}">
                <a16:creationId xmlns:a16="http://schemas.microsoft.com/office/drawing/2014/main" id="{B6CED03D-4536-4D58-92C4-F9CCF6DFCCAD}"/>
              </a:ext>
            </a:extLst>
          </p:cNvPr>
          <p:cNvSpPr>
            <a:spLocks noGrp="1"/>
          </p:cNvSpPr>
          <p:nvPr>
            <p:ph idx="1"/>
          </p:nvPr>
        </p:nvSpPr>
        <p:spPr>
          <a:xfrm>
            <a:off x="628650" y="2604550"/>
            <a:ext cx="7886700" cy="2688525"/>
          </a:xfrm>
        </p:spPr>
        <p:txBody>
          <a:bodyPr>
            <a:normAutofit/>
          </a:bodyPr>
          <a:lstStyle/>
          <a:p>
            <a:r>
              <a:rPr kumimoji="1" lang="ja-JP" altLang="en-US" sz="2400" dirty="0"/>
              <a:t>特別支援教育コーディネーターからは、「手書きの代わりにタブレット</a:t>
            </a:r>
            <a:r>
              <a:rPr kumimoji="1" lang="en-US" altLang="ja-JP" sz="2400" dirty="0"/>
              <a:t>PC</a:t>
            </a:r>
            <a:r>
              <a:rPr kumimoji="1" lang="ja-JP" altLang="en-US" sz="2400" dirty="0"/>
              <a:t>を使ってみたら？」と言われています。</a:t>
            </a:r>
          </a:p>
          <a:p>
            <a:r>
              <a:rPr kumimoji="1" lang="ja-JP" altLang="en-US" sz="2400" dirty="0"/>
              <a:t>担任の先生は、特別支援教育コーディネーターからのアドバイスを素直に受け止められず、戸惑っている状況です。</a:t>
            </a:r>
          </a:p>
          <a:p>
            <a:endParaRPr kumimoji="1" lang="ja-JP" altLang="en-US" dirty="0"/>
          </a:p>
        </p:txBody>
      </p:sp>
      <p:pic>
        <p:nvPicPr>
          <p:cNvPr id="5" name="図 4">
            <a:extLst>
              <a:ext uri="{FF2B5EF4-FFF2-40B4-BE49-F238E27FC236}">
                <a16:creationId xmlns:a16="http://schemas.microsoft.com/office/drawing/2014/main" id="{75C6BB99-9C9B-44DE-B855-B5B45566F58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25061" y="867707"/>
            <a:ext cx="1547609" cy="1710753"/>
          </a:xfrm>
          <a:prstGeom prst="rect">
            <a:avLst/>
          </a:prstGeom>
          <a:noFill/>
          <a:ln>
            <a:noFill/>
          </a:ln>
        </p:spPr>
      </p:pic>
      <p:sp>
        <p:nvSpPr>
          <p:cNvPr id="6" name="コンテンツ プレースホルダー 2">
            <a:extLst>
              <a:ext uri="{FF2B5EF4-FFF2-40B4-BE49-F238E27FC236}">
                <a16:creationId xmlns:a16="http://schemas.microsoft.com/office/drawing/2014/main" id="{8EDC1FCD-1D91-46CD-9BF6-16F4B69B0807}"/>
              </a:ext>
            </a:extLst>
          </p:cNvPr>
          <p:cNvSpPr txBox="1">
            <a:spLocks/>
          </p:cNvSpPr>
          <p:nvPr/>
        </p:nvSpPr>
        <p:spPr>
          <a:xfrm>
            <a:off x="631150" y="1362380"/>
            <a:ext cx="6935260" cy="137942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100000"/>
              </a:lnSpc>
              <a:spcBef>
                <a:spcPts val="500"/>
              </a:spcBef>
              <a:buFont typeface="Wingdings" panose="05000000000000000000" pitchFamily="2" charset="2"/>
              <a:buChar char="Ø"/>
              <a:defRPr kumimoji="1" sz="2400" kern="1200">
                <a:solidFill>
                  <a:schemeClr val="tx1"/>
                </a:solidFill>
                <a:latin typeface="+mn-ea"/>
                <a:ea typeface="+mn-ea"/>
                <a:cs typeface="+mn-cs"/>
              </a:defRPr>
            </a:lvl2pPr>
            <a:lvl3pPr marL="1143000" indent="-228600" algn="l" defTabSz="914400" rtl="0" eaLnBrk="1" latinLnBrk="0" hangingPunct="1">
              <a:lnSpc>
                <a:spcPct val="100000"/>
              </a:lnSpc>
              <a:spcBef>
                <a:spcPts val="500"/>
              </a:spcBef>
              <a:buFont typeface="ＭＳ 明朝" panose="02020609040205080304" pitchFamily="17" charset="-128"/>
              <a:buChar char="-"/>
              <a:defRPr kumimoji="1" sz="2000" kern="1200">
                <a:solidFill>
                  <a:schemeClr val="tx1"/>
                </a:solidFill>
                <a:latin typeface="+mn-ea"/>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2400" dirty="0">
                <a:latin typeface="BIZ UDPゴシック" panose="020B0400000000000000" pitchFamily="50" charset="-128"/>
                <a:ea typeface="BIZ UDPゴシック" panose="020B0400000000000000" pitchFamily="50" charset="-128"/>
              </a:rPr>
              <a:t>通常の学級に在籍しているナオミさん（仮名）は、読み書きに困難のある子供で、とりわけ書字が苦手です。最近はノートを開こうとしません。</a:t>
            </a:r>
          </a:p>
        </p:txBody>
      </p:sp>
      <p:pic>
        <p:nvPicPr>
          <p:cNvPr id="7" name="図 6">
            <a:extLst>
              <a:ext uri="{FF2B5EF4-FFF2-40B4-BE49-F238E27FC236}">
                <a16:creationId xmlns:a16="http://schemas.microsoft.com/office/drawing/2014/main" id="{518F77AA-AB6F-4D56-8BCF-6D12287C60C8}"/>
              </a:ext>
            </a:extLst>
          </p:cNvPr>
          <p:cNvPicPr/>
          <p:nvPr/>
        </p:nvPicPr>
        <p:blipFill rotWithShape="1">
          <a:blip r:embed="rId3" cstate="print">
            <a:extLst>
              <a:ext uri="{28A0092B-C50C-407E-A947-70E740481C1C}">
                <a14:useLocalDpi xmlns:a14="http://schemas.microsoft.com/office/drawing/2010/main" val="0"/>
              </a:ext>
            </a:extLst>
          </a:blip>
          <a:srcRect t="1" b="2455"/>
          <a:stretch/>
        </p:blipFill>
        <p:spPr bwMode="auto">
          <a:xfrm>
            <a:off x="94203" y="5396460"/>
            <a:ext cx="1054839" cy="1450304"/>
          </a:xfrm>
          <a:prstGeom prst="rect">
            <a:avLst/>
          </a:prstGeom>
          <a:noFill/>
          <a:ln>
            <a:noFill/>
          </a:ln>
          <a:extLst>
            <a:ext uri="{53640926-AAD7-44D8-BBD7-CCE9431645EC}">
              <a14:shadowObscured xmlns:a14="http://schemas.microsoft.com/office/drawing/2010/main"/>
            </a:ext>
          </a:extLst>
        </p:spPr>
      </p:pic>
      <p:sp>
        <p:nvSpPr>
          <p:cNvPr id="8" name="吹き出し: 角を丸めた四角形 7">
            <a:extLst>
              <a:ext uri="{FF2B5EF4-FFF2-40B4-BE49-F238E27FC236}">
                <a16:creationId xmlns:a16="http://schemas.microsoft.com/office/drawing/2014/main" id="{8F646A8C-347F-465C-B96A-D21DF61DB8A6}"/>
              </a:ext>
              <a:ext uri="{C183D7F6-B498-43B3-948B-1728B52AA6E4}">
                <adec:decorative xmlns:adec="http://schemas.microsoft.com/office/drawing/2017/decorative" val="0"/>
              </a:ext>
            </a:extLst>
          </p:cNvPr>
          <p:cNvSpPr/>
          <p:nvPr/>
        </p:nvSpPr>
        <p:spPr>
          <a:xfrm>
            <a:off x="1558977" y="5319166"/>
            <a:ext cx="7321337" cy="1411908"/>
          </a:xfrm>
          <a:prstGeom prst="wedgeRoundRectCallout">
            <a:avLst>
              <a:gd name="adj1" fmla="val -54837"/>
              <a:gd name="adj2" fmla="val 1488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ボクの経験上、繰り返し書く練習をすることでうまく書けるようになる子もいるので、個人的には、手書きの代わりにタブレット</a:t>
            </a:r>
            <a:r>
              <a:rPr 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PC</a:t>
            </a:r>
            <a:r>
              <a:rPr 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を使う必要はないと思って</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いますが</a:t>
            </a:r>
            <a:r>
              <a:rPr lang="en-US" alt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C7927585-48DE-45F3-BF7E-07E11C0C3FC5}"/>
              </a:ext>
            </a:extLst>
          </p:cNvPr>
          <p:cNvSpPr txBox="1"/>
          <p:nvPr/>
        </p:nvSpPr>
        <p:spPr>
          <a:xfrm>
            <a:off x="369011" y="5123798"/>
            <a:ext cx="543739" cy="307777"/>
          </a:xfrm>
          <a:prstGeom prst="rect">
            <a:avLst/>
          </a:prstGeom>
          <a:noFill/>
        </p:spPr>
        <p:txBody>
          <a:bodyPr wrap="none" rtlCol="0">
            <a:spAutoFit/>
          </a:bodyPr>
          <a:lstStyle/>
          <a:p>
            <a:pPr algn="ctr"/>
            <a:r>
              <a:rPr lang="ja-JP" altLang="en-US" sz="1400" dirty="0">
                <a:latin typeface="メイリオ" panose="020B0604030504040204" pitchFamily="50" charset="-128"/>
                <a:ea typeface="メイリオ" panose="020B0604030504040204" pitchFamily="50" charset="-128"/>
              </a:rPr>
              <a:t>担任</a:t>
            </a:r>
          </a:p>
        </p:txBody>
      </p:sp>
    </p:spTree>
    <p:extLst>
      <p:ext uri="{BB962C8B-B14F-4D97-AF65-F5344CB8AC3E}">
        <p14:creationId xmlns:p14="http://schemas.microsoft.com/office/powerpoint/2010/main" val="1022733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①「わたしならこうする」の意見交換</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403799" y="1364108"/>
            <a:ext cx="8395429" cy="1060438"/>
          </a:xfrm>
        </p:spPr>
        <p:txBody>
          <a:bodyPr>
            <a:normAutofit/>
          </a:bodyPr>
          <a:lstStyle/>
          <a:p>
            <a:r>
              <a:rPr kumimoji="1" lang="ja-JP" altLang="en-US" sz="2400" dirty="0"/>
              <a:t>ナオミさんのような子供を担任していたら、どのように対応しますか？２～４人で意見交換しましょう。</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対話</a:t>
            </a:r>
          </a:p>
        </p:txBody>
      </p:sp>
      <p:sp>
        <p:nvSpPr>
          <p:cNvPr id="6" name="四角形: 角を丸くする 5">
            <a:extLst>
              <a:ext uri="{FF2B5EF4-FFF2-40B4-BE49-F238E27FC236}">
                <a16:creationId xmlns:a16="http://schemas.microsoft.com/office/drawing/2014/main" id="{49970E92-2A01-4238-9708-9CF2619022D4}"/>
              </a:ext>
            </a:extLst>
          </p:cNvPr>
          <p:cNvSpPr/>
          <p:nvPr/>
        </p:nvSpPr>
        <p:spPr>
          <a:xfrm>
            <a:off x="149902" y="2286000"/>
            <a:ext cx="8844196" cy="4414603"/>
          </a:xfrm>
          <a:prstGeom prst="roundRect">
            <a:avLst>
              <a:gd name="adj" fmla="val 77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u="sng" dirty="0">
                <a:solidFill>
                  <a:schemeClr val="tx1"/>
                </a:solidFill>
                <a:latin typeface="BIZ UDPゴシック" panose="020B0400000000000000" pitchFamily="50" charset="-128"/>
                <a:ea typeface="BIZ UDPゴシック" panose="020B0400000000000000" pitchFamily="50" charset="-128"/>
              </a:rPr>
              <a:t>メモ</a:t>
            </a:r>
          </a:p>
        </p:txBody>
      </p:sp>
      <p:pic>
        <p:nvPicPr>
          <p:cNvPr id="7" name="Picture 2" descr="https://4.bp.blogspot.com/-qhnEZ95vpjw/V_I4GbPCTvI/AAAAAAAA-mc/qFAdjqK1F6w4yTrB_lnvUDnLnIdVAGKpACLcB/s800/businessman2_kangaechu.png">
            <a:extLst>
              <a:ext uri="{FF2B5EF4-FFF2-40B4-BE49-F238E27FC236}">
                <a16:creationId xmlns:a16="http://schemas.microsoft.com/office/drawing/2014/main" id="{DE41BE82-2435-44D4-9382-18C06410F39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69030" y="5895218"/>
            <a:ext cx="636255" cy="80538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ttps://4.bp.blogspot.com/-6Z_bn3OBtt8/XAnvVYu5lsI/AAAAAAABQnQ/-Tv5U4Hbxt44cIRVfhFRJZrQ5qgNLgsowCLcBGAs/s800/business_woman3_1_question.png">
            <a:extLst>
              <a:ext uri="{FF2B5EF4-FFF2-40B4-BE49-F238E27FC236}">
                <a16:creationId xmlns:a16="http://schemas.microsoft.com/office/drawing/2014/main" id="{4EFDC8A5-F861-4669-81BF-393EACB4E36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17102" y="5912501"/>
            <a:ext cx="577813" cy="7849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7219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②リフレクション</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403799" y="1424068"/>
            <a:ext cx="8395429" cy="704536"/>
          </a:xfrm>
        </p:spPr>
        <p:txBody>
          <a:bodyPr>
            <a:normAutofit/>
          </a:bodyPr>
          <a:lstStyle/>
          <a:p>
            <a:r>
              <a:rPr kumimoji="1" lang="ja-JP" altLang="en-US" dirty="0"/>
              <a:t>本研修を振り返り、気付きや学びを言語化しましょう。</a:t>
            </a:r>
            <a:endParaRPr kumimoji="1" lang="en-US" altLang="ja-JP" dirty="0"/>
          </a:p>
        </p:txBody>
      </p:sp>
      <p:sp>
        <p:nvSpPr>
          <p:cNvPr id="6" name="四角形: 角を丸くする 5">
            <a:extLst>
              <a:ext uri="{FF2B5EF4-FFF2-40B4-BE49-F238E27FC236}">
                <a16:creationId xmlns:a16="http://schemas.microsoft.com/office/drawing/2014/main" id="{49970E92-2A01-4238-9708-9CF2619022D4}"/>
              </a:ext>
            </a:extLst>
          </p:cNvPr>
          <p:cNvSpPr/>
          <p:nvPr/>
        </p:nvSpPr>
        <p:spPr>
          <a:xfrm>
            <a:off x="149902" y="1965960"/>
            <a:ext cx="8844196" cy="4734643"/>
          </a:xfrm>
          <a:prstGeom prst="roundRect">
            <a:avLst>
              <a:gd name="adj" fmla="val 77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Picture 4" descr="https://2.bp.blogspot.com/-CwfsyOA1INU/VcMlSRAoyvI/AAAAAAAAwY8/DH5pve5rDSs/s800/fukidashi1_businessman.png">
            <a:extLst>
              <a:ext uri="{FF2B5EF4-FFF2-40B4-BE49-F238E27FC236}">
                <a16:creationId xmlns:a16="http://schemas.microsoft.com/office/drawing/2014/main" id="{F37E1B1E-BF77-4958-BBFD-252A13F5F5D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77250" y="5543295"/>
            <a:ext cx="1157308" cy="115730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https://4.bp.blogspot.com/-oopOAwsivO8/VcMlShbXbaI/AAAAAAAAwY4/oNpyggmY9d0/s800/fukidashi2_businesswoman.png">
            <a:extLst>
              <a:ext uri="{FF2B5EF4-FFF2-40B4-BE49-F238E27FC236}">
                <a16:creationId xmlns:a16="http://schemas.microsoft.com/office/drawing/2014/main" id="{35A35DA2-96AB-4AA6-98B1-0ABBBA22FD4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59245" y="5543295"/>
            <a:ext cx="1180905" cy="1180905"/>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4">
            <a:extLst>
              <a:ext uri="{FF2B5EF4-FFF2-40B4-BE49-F238E27FC236}">
                <a16:creationId xmlns:a16="http://schemas.microsoft.com/office/drawing/2014/main" id="{DFE3090E-2E8F-4C87-B07F-243E372C7B15}"/>
              </a:ext>
            </a:extLst>
          </p:cNvPr>
          <p:cNvSpPr txBox="1"/>
          <p:nvPr/>
        </p:nvSpPr>
        <p:spPr>
          <a:xfrm>
            <a:off x="0" y="0"/>
            <a:ext cx="3462728" cy="3693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UD デジタル 教科書体 NK-B" panose="02020700000000000000" pitchFamily="18" charset="-128"/>
                <a:ea typeface="UD デジタル 教科書体 NK-B" panose="02020700000000000000" pitchFamily="18" charset="-128"/>
              </a:rPr>
              <a:t>個人ワーク　⇒　グループ共有</a:t>
            </a:r>
          </a:p>
        </p:txBody>
      </p:sp>
    </p:spTree>
    <p:extLst>
      <p:ext uri="{BB962C8B-B14F-4D97-AF65-F5344CB8AC3E}">
        <p14:creationId xmlns:p14="http://schemas.microsoft.com/office/powerpoint/2010/main" val="1406688686"/>
      </p:ext>
    </p:extLst>
  </p:cSld>
  <p:clrMapOvr>
    <a:masterClrMapping/>
  </p:clrMapOvr>
</p:sld>
</file>

<file path=ppt/theme/theme1.xml><?xml version="1.0" encoding="utf-8"?>
<a:theme xmlns:a="http://schemas.openxmlformats.org/drawingml/2006/main" name="Office テーマ">
  <a:themeElements>
    <a:clrScheme name="ユーザー定義 2">
      <a:dk1>
        <a:sysClr val="windowText" lastClr="000000"/>
      </a:dk1>
      <a:lt1>
        <a:sysClr val="window" lastClr="FFFFFF"/>
      </a:lt1>
      <a:dk2>
        <a:srgbClr val="336699"/>
      </a:dk2>
      <a:lt2>
        <a:srgbClr val="E7E6E6"/>
      </a:lt2>
      <a:accent1>
        <a:srgbClr val="336699"/>
      </a:accent1>
      <a:accent2>
        <a:srgbClr val="FFCC00"/>
      </a:accent2>
      <a:accent3>
        <a:srgbClr val="A5A5A5"/>
      </a:accent3>
      <a:accent4>
        <a:srgbClr val="FFCC00"/>
      </a:accent4>
      <a:accent5>
        <a:srgbClr val="4472C4"/>
      </a:accent5>
      <a:accent6>
        <a:srgbClr val="70AD47"/>
      </a:accent6>
      <a:hlink>
        <a:srgbClr val="0563C1"/>
      </a:hlink>
      <a:folHlink>
        <a:srgbClr val="954F72"/>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9021</TotalTime>
  <Words>237</Words>
  <Application>Microsoft Office PowerPoint</Application>
  <PresentationFormat>画面に合わせる (4:3)</PresentationFormat>
  <Paragraphs>20</Paragraphs>
  <Slides>4</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BIZ UDPゴシック</vt:lpstr>
      <vt:lpstr>ＭＳ 明朝</vt:lpstr>
      <vt:lpstr>UD デジタル 教科書体 NK-B</vt:lpstr>
      <vt:lpstr>メイリオ</vt:lpstr>
      <vt:lpstr>游ゴシック</vt:lpstr>
      <vt:lpstr>Arial</vt:lpstr>
      <vt:lpstr>Calibri</vt:lpstr>
      <vt:lpstr>Segoe UI</vt:lpstr>
      <vt:lpstr>Wingdings</vt:lpstr>
      <vt:lpstr>Office テーマ</vt:lpstr>
      <vt:lpstr>「書く」のが困難な児童生徒への 対応に関する意見交換</vt:lpstr>
      <vt:lpstr>子供の様子と担任の思い</vt:lpstr>
      <vt:lpstr>①「わたしならこうする」の意見交換</vt:lpstr>
      <vt:lpstr>②リフレクション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青森県総合学校教育センター特別支援教育課</dc:creator>
  <cp:revision>643</cp:revision>
  <cp:lastPrinted>2024-12-13T05:57:03Z</cp:lastPrinted>
  <dcterms:created xsi:type="dcterms:W3CDTF">2020-08-31T05:41:33Z</dcterms:created>
  <dcterms:modified xsi:type="dcterms:W3CDTF">2025-02-13T01:21:50Z</dcterms:modified>
</cp:coreProperties>
</file>