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1841" r:id="rId2"/>
    <p:sldId id="1832" r:id="rId3"/>
    <p:sldId id="1833" r:id="rId4"/>
    <p:sldId id="1842" r:id="rId5"/>
    <p:sldId id="1849" r:id="rId6"/>
    <p:sldId id="1834" r:id="rId7"/>
  </p:sldIdLst>
  <p:sldSz cx="9144000" cy="6858000" type="screen4x3"/>
  <p:notesSz cx="6854825" cy="99837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5682" autoAdjust="0"/>
  </p:normalViewPr>
  <p:slideViewPr>
    <p:cSldViewPr snapToGrid="0">
      <p:cViewPr varScale="1">
        <p:scale>
          <a:sx n="63" d="100"/>
          <a:sy n="63" d="100"/>
        </p:scale>
        <p:origin x="1662" y="66"/>
      </p:cViewPr>
      <p:guideLst>
        <p:guide orient="horz" pos="2160"/>
        <p:guide pos="2880"/>
      </p:guideLst>
    </p:cSldViewPr>
  </p:slideViewPr>
  <p:outlineViewPr>
    <p:cViewPr>
      <p:scale>
        <a:sx n="33" d="100"/>
        <a:sy n="33" d="100"/>
      </p:scale>
      <p:origin x="0" y="-57120"/>
    </p:cViewPr>
  </p:outlineViewPr>
  <p:notesTextViewPr>
    <p:cViewPr>
      <p:scale>
        <a:sx n="1" d="1"/>
        <a:sy n="1" d="1"/>
      </p:scale>
      <p:origin x="0" y="0"/>
    </p:cViewPr>
  </p:notesTextViewPr>
  <p:sorterViewPr>
    <p:cViewPr>
      <p:scale>
        <a:sx n="90" d="100"/>
        <a:sy n="90" d="100"/>
      </p:scale>
      <p:origin x="0" y="-5160"/>
    </p:cViewPr>
  </p:sorterViewPr>
  <p:notesViewPr>
    <p:cSldViewPr snapToGrid="0">
      <p:cViewPr varScale="1">
        <p:scale>
          <a:sx n="48" d="100"/>
          <a:sy n="48" d="100"/>
        </p:scale>
        <p:origin x="2928"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71F345B-073F-4B4B-8D04-11D2FA7E3810}"/>
              </a:ext>
            </a:extLst>
          </p:cNvPr>
          <p:cNvSpPr>
            <a:spLocks noGrp="1"/>
          </p:cNvSpPr>
          <p:nvPr>
            <p:ph type="hdr" sz="quarter"/>
          </p:nvPr>
        </p:nvSpPr>
        <p:spPr>
          <a:xfrm>
            <a:off x="0" y="0"/>
            <a:ext cx="2970055" cy="499901"/>
          </a:xfrm>
          <a:prstGeom prst="rect">
            <a:avLst/>
          </a:prstGeom>
        </p:spPr>
        <p:txBody>
          <a:bodyPr vert="horz" lIns="91065" tIns="45533" rIns="91065" bIns="45533"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6484D46-2634-431F-9099-C81F3D1ED746}"/>
              </a:ext>
            </a:extLst>
          </p:cNvPr>
          <p:cNvSpPr>
            <a:spLocks noGrp="1"/>
          </p:cNvSpPr>
          <p:nvPr>
            <p:ph type="dt" sz="quarter" idx="1"/>
          </p:nvPr>
        </p:nvSpPr>
        <p:spPr>
          <a:xfrm>
            <a:off x="3883190" y="0"/>
            <a:ext cx="2970055" cy="499901"/>
          </a:xfrm>
          <a:prstGeom prst="rect">
            <a:avLst/>
          </a:prstGeom>
        </p:spPr>
        <p:txBody>
          <a:bodyPr vert="horz" lIns="91065" tIns="45533" rIns="91065" bIns="45533" rtlCol="0"/>
          <a:lstStyle>
            <a:lvl1pPr algn="r">
              <a:defRPr sz="1200"/>
            </a:lvl1pPr>
          </a:lstStyle>
          <a:p>
            <a:fld id="{A7500913-48DB-46EC-B85E-3287A5D9FE39}" type="datetimeFigureOut">
              <a:rPr kumimoji="1" lang="ja-JP" altLang="en-US" smtClean="0"/>
              <a:t>2025/2/27</a:t>
            </a:fld>
            <a:endParaRPr kumimoji="1" lang="ja-JP" altLang="en-US"/>
          </a:p>
        </p:txBody>
      </p:sp>
      <p:sp>
        <p:nvSpPr>
          <p:cNvPr id="4" name="フッター プレースホルダー 3">
            <a:extLst>
              <a:ext uri="{FF2B5EF4-FFF2-40B4-BE49-F238E27FC236}">
                <a16:creationId xmlns:a16="http://schemas.microsoft.com/office/drawing/2014/main" id="{CBE4820C-1655-4B82-B2C9-9EB44F4DE3B1}"/>
              </a:ext>
            </a:extLst>
          </p:cNvPr>
          <p:cNvSpPr>
            <a:spLocks noGrp="1"/>
          </p:cNvSpPr>
          <p:nvPr>
            <p:ph type="ftr" sz="quarter" idx="2"/>
          </p:nvPr>
        </p:nvSpPr>
        <p:spPr>
          <a:xfrm>
            <a:off x="0" y="9483887"/>
            <a:ext cx="2970055" cy="499901"/>
          </a:xfrm>
          <a:prstGeom prst="rect">
            <a:avLst/>
          </a:prstGeom>
        </p:spPr>
        <p:txBody>
          <a:bodyPr vert="horz" lIns="91065" tIns="45533" rIns="91065" bIns="45533"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C8BF66C-8600-4EAB-A11B-ED7F2F8FFB7D}"/>
              </a:ext>
            </a:extLst>
          </p:cNvPr>
          <p:cNvSpPr>
            <a:spLocks noGrp="1"/>
          </p:cNvSpPr>
          <p:nvPr>
            <p:ph type="sldNum" sz="quarter" idx="3"/>
          </p:nvPr>
        </p:nvSpPr>
        <p:spPr>
          <a:xfrm>
            <a:off x="3883190" y="9483887"/>
            <a:ext cx="2970055" cy="499901"/>
          </a:xfrm>
          <a:prstGeom prst="rect">
            <a:avLst/>
          </a:prstGeom>
        </p:spPr>
        <p:txBody>
          <a:bodyPr vert="horz" lIns="91065" tIns="45533" rIns="91065" bIns="45533" rtlCol="0" anchor="b"/>
          <a:lstStyle>
            <a:lvl1pPr algn="r">
              <a:defRPr sz="1200"/>
            </a:lvl1pPr>
          </a:lstStyle>
          <a:p>
            <a:fld id="{B1CC0CBC-C3B0-49B4-A12C-EA20C524D6EF}" type="slidenum">
              <a:rPr kumimoji="1" lang="ja-JP" altLang="en-US" smtClean="0"/>
              <a:t>‹#›</a:t>
            </a:fld>
            <a:endParaRPr kumimoji="1" lang="ja-JP" altLang="en-US"/>
          </a:p>
        </p:txBody>
      </p:sp>
    </p:spTree>
    <p:extLst>
      <p:ext uri="{BB962C8B-B14F-4D97-AF65-F5344CB8AC3E}">
        <p14:creationId xmlns:p14="http://schemas.microsoft.com/office/powerpoint/2010/main" val="3475824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70425" cy="500923"/>
          </a:xfrm>
          <a:prstGeom prst="rect">
            <a:avLst/>
          </a:prstGeom>
        </p:spPr>
        <p:txBody>
          <a:bodyPr vert="horz" lIns="92720" tIns="46360" rIns="92720" bIns="4636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2815" y="2"/>
            <a:ext cx="2970425" cy="500923"/>
          </a:xfrm>
          <a:prstGeom prst="rect">
            <a:avLst/>
          </a:prstGeom>
        </p:spPr>
        <p:txBody>
          <a:bodyPr vert="horz" lIns="92720" tIns="46360" rIns="92720" bIns="46360" rtlCol="0"/>
          <a:lstStyle>
            <a:lvl1pPr algn="r">
              <a:defRPr sz="1200"/>
            </a:lvl1pPr>
          </a:lstStyle>
          <a:p>
            <a:fld id="{74D78C10-C148-4D06-A565-D713BFD18A5D}" type="datetimeFigureOut">
              <a:rPr kumimoji="1" lang="ja-JP" altLang="en-US" smtClean="0"/>
              <a:t>2025/2/27</a:t>
            </a:fld>
            <a:endParaRPr kumimoji="1" lang="ja-JP" altLang="en-US"/>
          </a:p>
        </p:txBody>
      </p:sp>
      <p:sp>
        <p:nvSpPr>
          <p:cNvPr id="4" name="スライド イメージ プレースホルダー 3"/>
          <p:cNvSpPr>
            <a:spLocks noGrp="1" noRot="1" noChangeAspect="1"/>
          </p:cNvSpPr>
          <p:nvPr>
            <p:ph type="sldImg" idx="2"/>
          </p:nvPr>
        </p:nvSpPr>
        <p:spPr>
          <a:xfrm>
            <a:off x="1182688" y="1247775"/>
            <a:ext cx="4489450" cy="3368675"/>
          </a:xfrm>
          <a:prstGeom prst="rect">
            <a:avLst/>
          </a:prstGeom>
          <a:noFill/>
          <a:ln w="12700">
            <a:solidFill>
              <a:prstClr val="black"/>
            </a:solidFill>
          </a:ln>
        </p:spPr>
        <p:txBody>
          <a:bodyPr vert="horz" lIns="92720" tIns="46360" rIns="92720" bIns="46360" rtlCol="0" anchor="ctr"/>
          <a:lstStyle/>
          <a:p>
            <a:endParaRPr lang="ja-JP" altLang="en-US"/>
          </a:p>
        </p:txBody>
      </p:sp>
      <p:sp>
        <p:nvSpPr>
          <p:cNvPr id="5" name="ノート プレースホルダー 4"/>
          <p:cNvSpPr>
            <a:spLocks noGrp="1"/>
          </p:cNvSpPr>
          <p:nvPr>
            <p:ph type="body" sz="quarter" idx="3"/>
          </p:nvPr>
        </p:nvSpPr>
        <p:spPr>
          <a:xfrm>
            <a:off x="685483" y="4804700"/>
            <a:ext cx="5483860" cy="3931117"/>
          </a:xfrm>
          <a:prstGeom prst="rect">
            <a:avLst/>
          </a:prstGeom>
        </p:spPr>
        <p:txBody>
          <a:bodyPr vert="horz" lIns="92720" tIns="46360" rIns="92720" bIns="4636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82867"/>
            <a:ext cx="2970425" cy="500922"/>
          </a:xfrm>
          <a:prstGeom prst="rect">
            <a:avLst/>
          </a:prstGeom>
        </p:spPr>
        <p:txBody>
          <a:bodyPr vert="horz" lIns="92720" tIns="46360" rIns="92720" bIns="4636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2815" y="9482867"/>
            <a:ext cx="2970425" cy="500922"/>
          </a:xfrm>
          <a:prstGeom prst="rect">
            <a:avLst/>
          </a:prstGeom>
        </p:spPr>
        <p:txBody>
          <a:bodyPr vert="horz" lIns="92720" tIns="46360" rIns="92720" bIns="46360" rtlCol="0" anchor="b"/>
          <a:lstStyle>
            <a:lvl1pPr algn="r">
              <a:defRPr sz="1200"/>
            </a:lvl1pPr>
          </a:lstStyle>
          <a:p>
            <a:fld id="{CCB9180A-388E-4A4F-8A89-B27F3CF6C72C}" type="slidenum">
              <a:rPr kumimoji="1" lang="ja-JP" altLang="en-US" smtClean="0"/>
              <a:t>‹#›</a:t>
            </a:fld>
            <a:endParaRPr kumimoji="1" lang="ja-JP" altLang="en-US"/>
          </a:p>
        </p:txBody>
      </p:sp>
    </p:spTree>
    <p:extLst>
      <p:ext uri="{BB962C8B-B14F-4D97-AF65-F5344CB8AC3E}">
        <p14:creationId xmlns:p14="http://schemas.microsoft.com/office/powerpoint/2010/main" val="24307506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3081" y="1122363"/>
            <a:ext cx="8311486" cy="2387600"/>
          </a:xfrm>
          <a:noFill/>
        </p:spPr>
        <p:txBody>
          <a:bodyPr anchor="ctr">
            <a:normAutofit/>
          </a:bodyPr>
          <a:lstStyle>
            <a:lvl1pPr marL="0" indent="0" algn="ctr">
              <a:lnSpc>
                <a:spcPct val="150000"/>
              </a:lnSpc>
              <a:defRPr sz="4800">
                <a:solidFill>
                  <a:srgbClr val="FFFF00"/>
                </a:solidFill>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4" name="日付プレースホルダー 3"/>
          <p:cNvSpPr>
            <a:spLocks noGrp="1"/>
          </p:cNvSpPr>
          <p:nvPr>
            <p:ph type="dt" sz="half" idx="10"/>
          </p:nvPr>
        </p:nvSpPr>
        <p:spPr/>
        <p:txBody>
          <a:bodyPr/>
          <a:lstStyle/>
          <a:p>
            <a:fld id="{7E3F8B7F-2509-419C-90B1-2CBF0EDB499B}"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7838258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91BA89-7270-497E-94D2-505867ED01EC}"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4888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0A1F21-1374-4783-86BF-DD62192324A7}"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183245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628650" y="1381118"/>
            <a:ext cx="7886700" cy="497596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628650" y="6481046"/>
            <a:ext cx="2057400" cy="365125"/>
          </a:xfrm>
        </p:spPr>
        <p:txBody>
          <a:bodyPr/>
          <a:lstStyle/>
          <a:p>
            <a:fld id="{2969EFEA-6E50-4EE7-A1FB-05FB3CEA3679}"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a:xfrm>
            <a:off x="3028950" y="6481046"/>
            <a:ext cx="3086100" cy="365125"/>
          </a:xfr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418063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ctr">
            <a:normAutofit/>
          </a:bodyPr>
          <a:lstStyle>
            <a:lvl1pPr algn="ctr">
              <a:defRPr sz="4800"/>
            </a:lvl1p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マスター テキストの書式設定</a:t>
            </a:r>
          </a:p>
        </p:txBody>
      </p:sp>
      <p:sp>
        <p:nvSpPr>
          <p:cNvPr id="4" name="日付プレースホルダー 3"/>
          <p:cNvSpPr>
            <a:spLocks noGrp="1"/>
          </p:cNvSpPr>
          <p:nvPr>
            <p:ph type="dt" sz="half" idx="10"/>
          </p:nvPr>
        </p:nvSpPr>
        <p:spPr/>
        <p:txBody>
          <a:bodyPr/>
          <a:lstStyle/>
          <a:p>
            <a:fld id="{E04CF594-847F-4C99-8424-ABD06DC42292}"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4224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66C6E6C-EF59-40EF-8DC6-B195B7B527AB}"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929481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1F9BEA3-1122-4C5D-9247-6522924C7C95}" type="datetime1">
              <a:rPr kumimoji="1" lang="ja-JP" altLang="en-US" smtClean="0"/>
              <a:t>2025/2/27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52001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1EA8EA-F524-464F-A7C5-06E675E80C23}" type="datetime1">
              <a:rPr kumimoji="1" lang="ja-JP" altLang="en-US" smtClean="0"/>
              <a:t>2025/2/27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04734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72D564-FE42-4FFA-A0B2-90B0D53FDD77}" type="datetime1">
              <a:rPr kumimoji="1" lang="ja-JP" altLang="en-US" smtClean="0"/>
              <a:t>2025/2/27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21773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E069AD9-E090-42BD-8338-49F797FC3ABC}"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3591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D5B0A5-82B1-467B-B345-6A32481D66E8}"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045917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1"/>
            <a:ext cx="9144000" cy="900752"/>
          </a:xfrm>
          <a:prstGeom prst="rect">
            <a:avLst/>
          </a:prstGeom>
          <a:solidFill>
            <a:schemeClr val="tx2"/>
          </a:solidFill>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8650" y="1297987"/>
            <a:ext cx="7886700" cy="4975960"/>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28650" y="6481046"/>
            <a:ext cx="2057400" cy="365125"/>
          </a:xfrm>
          <a:prstGeom prst="rect">
            <a:avLst/>
          </a:prstGeom>
        </p:spPr>
        <p:txBody>
          <a:bodyPr vert="horz" lIns="91440" tIns="45720" rIns="91440" bIns="45720" rtlCol="0" anchor="ctr"/>
          <a:lstStyle>
            <a:lvl1pPr algn="l">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C63F610E-61C6-4F86-BB01-C49DCC329506}" type="datetime1">
              <a:rPr lang="ja-JP" altLang="en-US" smtClean="0"/>
              <a:t>2025/2/27</a:t>
            </a:fld>
            <a:endParaRPr lang="ja-JP" altLang="en-US" dirty="0"/>
          </a:p>
        </p:txBody>
      </p:sp>
      <p:sp>
        <p:nvSpPr>
          <p:cNvPr id="5" name="フッター プレースホルダー 4"/>
          <p:cNvSpPr>
            <a:spLocks noGrp="1"/>
          </p:cNvSpPr>
          <p:nvPr>
            <p:ph type="ftr" sz="quarter" idx="3"/>
          </p:nvPr>
        </p:nvSpPr>
        <p:spPr>
          <a:xfrm>
            <a:off x="3028950" y="6481046"/>
            <a:ext cx="3086100" cy="365125"/>
          </a:xfrm>
          <a:prstGeom prst="rect">
            <a:avLst/>
          </a:prstGeom>
        </p:spPr>
        <p:txBody>
          <a:bodyPr vert="horz" lIns="91440" tIns="45720" rIns="91440" bIns="45720" rtlCol="0" anchor="ctr"/>
          <a:lstStyle>
            <a:lvl1pPr algn="ct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7086600" y="6548511"/>
            <a:ext cx="2057400" cy="365125"/>
          </a:xfrm>
          <a:prstGeom prst="rect">
            <a:avLst/>
          </a:prstGeom>
        </p:spPr>
        <p:txBody>
          <a:bodyPr vert="horz" lIns="91440" tIns="45720" rIns="91440" bIns="45720" rtlCol="0" anchor="ctr"/>
          <a:lstStyle>
            <a:lvl1pPr algn="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458726DD-12E2-4C29-B970-3FB2BB3529BE}" type="slidenum">
              <a:rPr lang="ja-JP" altLang="en-US" smtClean="0"/>
              <a:pPr/>
              <a:t>‹#›</a:t>
            </a:fld>
            <a:endParaRPr lang="ja-JP" altLang="en-US" dirty="0"/>
          </a:p>
        </p:txBody>
      </p:sp>
    </p:spTree>
    <p:extLst>
      <p:ext uri="{BB962C8B-B14F-4D97-AF65-F5344CB8AC3E}">
        <p14:creationId xmlns:p14="http://schemas.microsoft.com/office/powerpoint/2010/main" val="1762077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3600" b="1" kern="1200">
          <a:solidFill>
            <a:schemeClr val="bg1"/>
          </a:solidFill>
          <a:latin typeface="UD デジタル 教科書体 NK-B" panose="02020700000000000000" pitchFamily="18" charset="-128"/>
          <a:ea typeface="UD デジタル 教科書体 NK-B" panose="02020700000000000000" pitchFamily="18" charset="-128"/>
          <a:cs typeface="+mj-cs"/>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kumimoji="1" sz="240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150000"/>
        </a:lnSpc>
        <a:spcBef>
          <a:spcPts val="500"/>
        </a:spcBef>
        <a:buFont typeface="Wingdings" panose="05000000000000000000" pitchFamily="2" charset="2"/>
        <a:buChar char="Ø"/>
        <a:defRPr kumimoji="1" sz="2400" kern="1200">
          <a:solidFill>
            <a:schemeClr val="tx1"/>
          </a:solidFill>
          <a:latin typeface="BIZ UDPゴシック" panose="020B0400000000000000" pitchFamily="50" charset="-128"/>
          <a:ea typeface="BIZ UDPゴシック" panose="020B0400000000000000" pitchFamily="50" charset="-128"/>
          <a:cs typeface="+mn-cs"/>
        </a:defRPr>
      </a:lvl2pPr>
      <a:lvl3pPr marL="1143000" indent="-228600" algn="l" defTabSz="914400" rtl="0" eaLnBrk="1" latinLnBrk="0" hangingPunct="1">
        <a:lnSpc>
          <a:spcPct val="150000"/>
        </a:lnSpc>
        <a:spcBef>
          <a:spcPts val="500"/>
        </a:spcBef>
        <a:buFont typeface="ＭＳ 明朝" panose="02020609040205080304" pitchFamily="17" charset="-128"/>
        <a:buChar char="-"/>
        <a:defRPr kumimoji="1" sz="2000" kern="1200">
          <a:solidFill>
            <a:schemeClr val="tx1"/>
          </a:solidFill>
          <a:latin typeface="BIZ UDPゴシック" panose="020B0400000000000000" pitchFamily="50" charset="-128"/>
          <a:ea typeface="BIZ UDPゴシック" panose="020B0400000000000000" pitchFamily="50"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1001564"/>
            <a:ext cx="9144000" cy="981868"/>
          </a:xfrm>
          <a:solidFill>
            <a:schemeClr val="accent6">
              <a:lumMod val="50000"/>
            </a:schemeClr>
          </a:solidFill>
          <a:ln>
            <a:solidFill>
              <a:schemeClr val="accent6">
                <a:lumMod val="50000"/>
              </a:schemeClr>
            </a:solidFill>
          </a:ln>
        </p:spPr>
        <p:txBody>
          <a:bodyPr>
            <a:noAutofit/>
          </a:bodyPr>
          <a:lstStyle/>
          <a:p>
            <a:pPr algn="ctr"/>
            <a:r>
              <a:rPr lang="ja-JP" altLang="en-US" sz="4000" dirty="0">
                <a:latin typeface="UD デジタル 教科書体 NK-B" panose="02020700000000000000" pitchFamily="18" charset="-128"/>
                <a:ea typeface="UD デジタル 教科書体 NK-B" panose="02020700000000000000" pitchFamily="18" charset="-128"/>
              </a:rPr>
              <a:t>ワンポイント解説♪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247968" y="383230"/>
            <a:ext cx="1873075" cy="768790"/>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正方形/長方形 3">
            <a:extLst>
              <a:ext uri="{FF2B5EF4-FFF2-40B4-BE49-F238E27FC236}">
                <a16:creationId xmlns:a16="http://schemas.microsoft.com/office/drawing/2014/main" id="{591E12F3-447C-DEDB-D709-834A0C31ED83}"/>
              </a:ext>
            </a:extLst>
          </p:cNvPr>
          <p:cNvSpPr/>
          <p:nvPr/>
        </p:nvSpPr>
        <p:spPr>
          <a:xfrm>
            <a:off x="0" y="6521727"/>
            <a:ext cx="9144000" cy="307777"/>
          </a:xfrm>
          <a:prstGeom prst="rect">
            <a:avLst/>
          </a:prstGeom>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青森県総合学校教育センター</a:t>
            </a:r>
          </a:p>
        </p:txBody>
      </p:sp>
      <p:sp>
        <p:nvSpPr>
          <p:cNvPr id="7" name="テキスト ボックス 6">
            <a:extLst>
              <a:ext uri="{FF2B5EF4-FFF2-40B4-BE49-F238E27FC236}">
                <a16:creationId xmlns:a16="http://schemas.microsoft.com/office/drawing/2014/main" id="{69273490-BBFB-F243-3CFD-5E83A1D56D40}"/>
              </a:ext>
            </a:extLst>
          </p:cNvPr>
          <p:cNvSpPr txBox="1"/>
          <p:nvPr/>
        </p:nvSpPr>
        <p:spPr>
          <a:xfrm>
            <a:off x="369792" y="2377935"/>
            <a:ext cx="8404413" cy="628890"/>
          </a:xfrm>
          <a:prstGeom prst="rect">
            <a:avLst/>
          </a:prstGeom>
          <a:noFill/>
          <a:ln>
            <a:solidFill>
              <a:schemeClr val="accent6">
                <a:lumMod val="50000"/>
              </a:schemeClr>
            </a:solidFill>
          </a:ln>
        </p:spPr>
        <p:txBody>
          <a:bodyPr wrap="square">
            <a:spAutoFit/>
          </a:bodyPr>
          <a:lstStyle/>
          <a:p>
            <a:pPr algn="ctr">
              <a:lnSpc>
                <a:spcPct val="150000"/>
              </a:lnSpc>
            </a:pPr>
            <a:r>
              <a:rPr lang="ja-JP" altLang="en-US" sz="2800" dirty="0">
                <a:latin typeface="BIZ UDPゴシック" panose="020B0400000000000000" pitchFamily="50" charset="-128"/>
                <a:ea typeface="BIZ UDPゴシック" panose="020B0400000000000000" pitchFamily="50" charset="-128"/>
              </a:rPr>
              <a:t>繰り返し練習すれば書けるようになる？</a:t>
            </a:r>
            <a:endParaRPr lang="en-US" altLang="ja-JP" sz="2800" dirty="0">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FD5B55DA-DE26-7549-4D63-1C715C41ED43}"/>
              </a:ext>
            </a:extLst>
          </p:cNvPr>
          <p:cNvSpPr/>
          <p:nvPr/>
        </p:nvSpPr>
        <p:spPr>
          <a:xfrm>
            <a:off x="1" y="17656"/>
            <a:ext cx="5015752" cy="738664"/>
          </a:xfrm>
          <a:prstGeom prst="rect">
            <a:avLst/>
          </a:prstGeom>
        </p:spPr>
        <p:txBody>
          <a:bodyPr wrap="square">
            <a:spAutoFit/>
          </a:bodyPr>
          <a:lstStyle/>
          <a:p>
            <a:r>
              <a:rPr lang="ja-JP" altLang="en-US" sz="1400" u="sng" dirty="0">
                <a:latin typeface="BIZ UDPゴシック" panose="020B0400000000000000" pitchFamily="50" charset="-128"/>
                <a:ea typeface="BIZ UDPゴシック" panose="020B0400000000000000" pitchFamily="50" charset="-128"/>
              </a:rPr>
              <a:t>学び支援研修</a:t>
            </a:r>
            <a:r>
              <a:rPr lang="ja-JP" altLang="en-US" sz="1400" dirty="0">
                <a:latin typeface="BIZ UDPゴシック" panose="020B0400000000000000" pitchFamily="50" charset="-128"/>
                <a:ea typeface="BIZ UDPゴシック" panose="020B0400000000000000" pitchFamily="50" charset="-128"/>
              </a:rPr>
              <a:t>（解説資料）</a:t>
            </a:r>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lang="en-US" altLang="ja-JP" sz="1400" dirty="0">
                <a:latin typeface="BIZ UDPゴシック" panose="020B0400000000000000" pitchFamily="50" charset="-128"/>
                <a:ea typeface="BIZ UDPゴシック" panose="020B0400000000000000" pitchFamily="50" charset="-128"/>
              </a:rPr>
              <a:t>No.2-1</a:t>
            </a:r>
            <a:r>
              <a:rPr lang="ja-JP" altLang="en-US" sz="1400" dirty="0">
                <a:latin typeface="BIZ UDPゴシック" panose="020B0400000000000000" pitchFamily="50" charset="-128"/>
                <a:ea typeface="BIZ UDPゴシック" panose="020B0400000000000000" pitchFamily="50" charset="-128"/>
              </a:rPr>
              <a:t>　「自分に合った学び方で学ぶ」を共通理解</a:t>
            </a:r>
          </a:p>
        </p:txBody>
      </p:sp>
      <p:pic>
        <p:nvPicPr>
          <p:cNvPr id="11" name="図 10">
            <a:extLst>
              <a:ext uri="{FF2B5EF4-FFF2-40B4-BE49-F238E27FC236}">
                <a16:creationId xmlns:a16="http://schemas.microsoft.com/office/drawing/2014/main" id="{C9336724-9A05-4621-A9A8-2D8A3484A8DA}"/>
              </a:ext>
            </a:extLst>
          </p:cNvPr>
          <p:cNvPicPr>
            <a:picLocks noChangeAspect="1"/>
          </p:cNvPicPr>
          <p:nvPr/>
        </p:nvPicPr>
        <p:blipFill>
          <a:blip r:embed="rId4"/>
          <a:stretch>
            <a:fillRect/>
          </a:stretch>
        </p:blipFill>
        <p:spPr>
          <a:xfrm>
            <a:off x="2036636" y="3337456"/>
            <a:ext cx="2162637" cy="2924128"/>
          </a:xfrm>
          <a:prstGeom prst="rect">
            <a:avLst/>
          </a:prstGeom>
        </p:spPr>
      </p:pic>
      <p:pic>
        <p:nvPicPr>
          <p:cNvPr id="12" name="Picture 2">
            <a:extLst>
              <a:ext uri="{FF2B5EF4-FFF2-40B4-BE49-F238E27FC236}">
                <a16:creationId xmlns:a16="http://schemas.microsoft.com/office/drawing/2014/main" id="{7679450A-4FAC-44E7-A9A4-219F2CA65B1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1377" y="3429000"/>
            <a:ext cx="274320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9254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子供に合った代替手段を探す</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441077"/>
            <a:ext cx="7886700" cy="5049665"/>
          </a:xfrm>
        </p:spPr>
        <p:txBody>
          <a:bodyPr>
            <a:normAutofit/>
          </a:bodyPr>
          <a:lstStyle/>
          <a:p>
            <a:r>
              <a:rPr kumimoji="1" lang="ja-JP" altLang="en-US" dirty="0"/>
              <a:t>読み書きの訓練的な対応が続き、支援の検討が遅れることは、児童生徒の学習意欲が低下したり、メンタルヘルスの問題につながったりするなど、生活の質（</a:t>
            </a:r>
            <a:r>
              <a:rPr kumimoji="1" lang="en-US" altLang="ja-JP" dirty="0"/>
              <a:t>Quality Of Life</a:t>
            </a:r>
            <a:r>
              <a:rPr kumimoji="1" lang="ja-JP" altLang="en-US" dirty="0"/>
              <a:t>；ＱＯＬ）の低下を招くことがあります。過度な心理的負担を防ぐ必要があります。</a:t>
            </a:r>
          </a:p>
          <a:p>
            <a:r>
              <a:rPr kumimoji="1" lang="ja-JP" altLang="en-US" dirty="0"/>
              <a:t>子供に合った代替手段（タブレット</a:t>
            </a:r>
            <a:r>
              <a:rPr kumimoji="1" lang="en-US" altLang="ja-JP" dirty="0"/>
              <a:t>PC</a:t>
            </a:r>
            <a:r>
              <a:rPr kumimoji="1" lang="ja-JP" altLang="en-US" dirty="0"/>
              <a:t>含む）を用いることで、つまずきが回避できたり、課題に対して意欲的に取り組めるようになったり、自分自身の能力を発揮できたりするなど、通常の学級での学習活動にスムーズに参加できるようになることが重要です。</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1" name="テキスト ボックス 10">
            <a:extLst>
              <a:ext uri="{FF2B5EF4-FFF2-40B4-BE49-F238E27FC236}">
                <a16:creationId xmlns:a16="http://schemas.microsoft.com/office/drawing/2014/main" id="{95115D5A-7856-4FD4-9CF8-8290C293701D}"/>
              </a:ext>
            </a:extLst>
          </p:cNvPr>
          <p:cNvSpPr txBox="1"/>
          <p:nvPr/>
        </p:nvSpPr>
        <p:spPr>
          <a:xfrm>
            <a:off x="7300210" y="6298982"/>
            <a:ext cx="1555232"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補足資料１、２</a:t>
            </a:r>
          </a:p>
        </p:txBody>
      </p:sp>
      <p:sp>
        <p:nvSpPr>
          <p:cNvPr id="12" name="テキスト ボックス 11">
            <a:extLst>
              <a:ext uri="{FF2B5EF4-FFF2-40B4-BE49-F238E27FC236}">
                <a16:creationId xmlns:a16="http://schemas.microsoft.com/office/drawing/2014/main" id="{F8E7CD3F-5F49-47C3-BC72-CEB7EC02B052}"/>
              </a:ext>
            </a:extLst>
          </p:cNvPr>
          <p:cNvSpPr txBox="1"/>
          <p:nvPr/>
        </p:nvSpPr>
        <p:spPr>
          <a:xfrm>
            <a:off x="3659801" y="6298982"/>
            <a:ext cx="349454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latin typeface="BIZ UDPゴシック" panose="020B0400000000000000" pitchFamily="50" charset="-128"/>
                <a:ea typeface="BIZ UDPゴシック" panose="020B0400000000000000" pitchFamily="50" charset="-128"/>
              </a:rPr>
              <a:t>P.19</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20,43</a:t>
            </a:r>
            <a:r>
              <a:rPr lang="ja-JP" altLang="en-US" sz="1600" dirty="0">
                <a:latin typeface="BIZ UDPゴシック" panose="020B0400000000000000" pitchFamily="50" charset="-128"/>
                <a:ea typeface="BIZ UDPゴシック" panose="020B0400000000000000" pitchFamily="50" charset="-128"/>
              </a:rPr>
              <a:t>～</a:t>
            </a:r>
            <a:r>
              <a:rPr lang="en-US" altLang="ja-JP" sz="1600">
                <a:latin typeface="BIZ UDPゴシック" panose="020B0400000000000000" pitchFamily="50" charset="-128"/>
                <a:ea typeface="BIZ UDPゴシック" panose="020B0400000000000000" pitchFamily="50" charset="-128"/>
              </a:rPr>
              <a:t>45</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84042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合理的配慮としてのタブレット</a:t>
            </a:r>
            <a:r>
              <a:rPr kumimoji="1" lang="en-US" altLang="ja-JP" dirty="0"/>
              <a:t>PC</a:t>
            </a:r>
            <a:r>
              <a:rPr kumimoji="1" lang="ja-JP" altLang="en-US" dirty="0"/>
              <a:t>活用</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658433"/>
            <a:ext cx="7886700" cy="4894247"/>
          </a:xfrm>
        </p:spPr>
        <p:txBody>
          <a:bodyPr>
            <a:normAutofit/>
          </a:bodyPr>
          <a:lstStyle/>
          <a:p>
            <a:r>
              <a:rPr kumimoji="1" lang="ja-JP" altLang="en-US" sz="2200" dirty="0"/>
              <a:t>読み書きが困難な児童生徒に対して「代替手段（タブレット</a:t>
            </a:r>
            <a:r>
              <a:rPr kumimoji="1" lang="en-US" altLang="ja-JP" sz="2200" dirty="0"/>
              <a:t>PC</a:t>
            </a:r>
            <a:r>
              <a:rPr kumimoji="1" lang="ja-JP" altLang="en-US" sz="2200" dirty="0"/>
              <a:t>含む）の活用」を合理的配慮として検討しているケースもあると思います。</a:t>
            </a:r>
          </a:p>
          <a:p>
            <a:r>
              <a:rPr kumimoji="1" lang="ja-JP" altLang="en-US" sz="2200" dirty="0"/>
              <a:t>合理的配慮は、一人一人の障がいの状態や教育的ニーズ等（児童生徒の障</a:t>
            </a:r>
            <a:r>
              <a:rPr lang="ja-JP" altLang="en-US" sz="2200" dirty="0"/>
              <a:t>がい</a:t>
            </a:r>
            <a:r>
              <a:rPr kumimoji="1" lang="ja-JP" altLang="en-US" sz="2200" dirty="0"/>
              <a:t>者手帳の有無は関係ありません）に応じて決定され、個別に提供されるものなので、本人・保護者との合意形成を丁寧に図りながら検討を進めていきましょう。</a:t>
            </a:r>
            <a:endParaRPr kumimoji="1" lang="en-US" altLang="ja-JP" sz="2200" dirty="0"/>
          </a:p>
          <a:p>
            <a:r>
              <a:rPr kumimoji="1" lang="ja-JP" altLang="en-US" sz="2200" dirty="0"/>
              <a:t>決定した合理的配慮については、個別の教育支援計画に記載します。それに</a:t>
            </a:r>
            <a:r>
              <a:rPr lang="ja-JP" altLang="en-US" sz="2200" dirty="0"/>
              <a:t>基づいて、日頃から合理的配慮を実施</a:t>
            </a:r>
            <a:r>
              <a:rPr kumimoji="1" lang="ja-JP" altLang="en-US" sz="2200" dirty="0"/>
              <a:t>し（テストや定期考査での配慮を含む）、</a:t>
            </a:r>
            <a:r>
              <a:rPr kumimoji="1" lang="zh-CN" altLang="en-US" sz="2200" dirty="0"/>
              <a:t>高等学校入学者選抜</a:t>
            </a:r>
            <a:r>
              <a:rPr kumimoji="1" lang="ja-JP" altLang="en-US" sz="2200" dirty="0"/>
              <a:t>における受検上の配慮申請につなげたり、保護者の了解を得た上で進路先に引き継いだりすることが重要です。</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7" name="グループ化 6">
            <a:extLst>
              <a:ext uri="{FF2B5EF4-FFF2-40B4-BE49-F238E27FC236}">
                <a16:creationId xmlns:a16="http://schemas.microsoft.com/office/drawing/2014/main" id="{8C837020-6BD2-9B7B-21B6-91E03899E23A}"/>
              </a:ext>
            </a:extLst>
          </p:cNvPr>
          <p:cNvGrpSpPr/>
          <p:nvPr/>
        </p:nvGrpSpPr>
        <p:grpSpPr>
          <a:xfrm>
            <a:off x="7934099" y="14590"/>
            <a:ext cx="1146600" cy="471816"/>
            <a:chOff x="7878680" y="14590"/>
            <a:chExt cx="1146600" cy="471816"/>
          </a:xfrm>
        </p:grpSpPr>
        <p:pic>
          <p:nvPicPr>
            <p:cNvPr id="8" name="図 7">
              <a:extLst>
                <a:ext uri="{FF2B5EF4-FFF2-40B4-BE49-F238E27FC236}">
                  <a16:creationId xmlns:a16="http://schemas.microsoft.com/office/drawing/2014/main" id="{75F2B17F-5E50-E10F-15E0-17C91ADBE6A4}"/>
                </a:ext>
              </a:extLst>
            </p:cNvPr>
            <p:cNvPicPr>
              <a:picLocks noChangeAspect="1"/>
            </p:cNvPicPr>
            <p:nvPr/>
          </p:nvPicPr>
          <p:blipFill>
            <a:blip r:embed="rId2"/>
            <a:stretch>
              <a:fillRect/>
            </a:stretch>
          </p:blipFill>
          <p:spPr>
            <a:xfrm>
              <a:off x="8202540" y="14590"/>
              <a:ext cx="498880" cy="383754"/>
            </a:xfrm>
            <a:prstGeom prst="rect">
              <a:avLst/>
            </a:prstGeom>
          </p:spPr>
        </p:pic>
        <p:pic>
          <p:nvPicPr>
            <p:cNvPr id="9" name="図 8">
              <a:extLst>
                <a:ext uri="{FF2B5EF4-FFF2-40B4-BE49-F238E27FC236}">
                  <a16:creationId xmlns:a16="http://schemas.microsoft.com/office/drawing/2014/main" id="{EF786ED2-EBA4-5FC4-041A-BE2378932D5D}"/>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10" name="図 9">
              <a:extLst>
                <a:ext uri="{FF2B5EF4-FFF2-40B4-BE49-F238E27FC236}">
                  <a16:creationId xmlns:a16="http://schemas.microsoft.com/office/drawing/2014/main" id="{4E721219-01C4-C948-F0D6-F29557A97948}"/>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1" name="テキスト ボックス 10">
            <a:extLst>
              <a:ext uri="{FF2B5EF4-FFF2-40B4-BE49-F238E27FC236}">
                <a16:creationId xmlns:a16="http://schemas.microsoft.com/office/drawing/2014/main" id="{3D2D9020-0EAA-4AB4-8F6D-0BFC3428B54A}"/>
              </a:ext>
            </a:extLst>
          </p:cNvPr>
          <p:cNvSpPr txBox="1"/>
          <p:nvPr/>
        </p:nvSpPr>
        <p:spPr>
          <a:xfrm>
            <a:off x="7600012" y="6298982"/>
            <a:ext cx="12554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補足資料３</a:t>
            </a:r>
          </a:p>
        </p:txBody>
      </p:sp>
      <p:sp>
        <p:nvSpPr>
          <p:cNvPr id="12" name="テキスト ボックス 11">
            <a:extLst>
              <a:ext uri="{FF2B5EF4-FFF2-40B4-BE49-F238E27FC236}">
                <a16:creationId xmlns:a16="http://schemas.microsoft.com/office/drawing/2014/main" id="{C7E6F4DE-86C2-41AF-B62F-6AB43D89A0ED}"/>
              </a:ext>
            </a:extLst>
          </p:cNvPr>
          <p:cNvSpPr txBox="1"/>
          <p:nvPr/>
        </p:nvSpPr>
        <p:spPr>
          <a:xfrm>
            <a:off x="5017625" y="6300394"/>
            <a:ext cx="246584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P.8</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solidFill>
                  <a:schemeClr val="tx1"/>
                </a:solidFill>
                <a:latin typeface="BIZ UDPゴシック" panose="020B0400000000000000" pitchFamily="50" charset="-128"/>
                <a:ea typeface="BIZ UDPゴシック" panose="020B0400000000000000" pitchFamily="50" charset="-128"/>
              </a:rPr>
              <a:t>9</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67972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高等学校入学者選抜における受検上の配慮</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441077"/>
            <a:ext cx="7886700" cy="4857905"/>
          </a:xfrm>
        </p:spPr>
        <p:txBody>
          <a:bodyPr>
            <a:normAutofit/>
          </a:bodyPr>
          <a:lstStyle/>
          <a:p>
            <a:r>
              <a:rPr kumimoji="1" lang="ja-JP" altLang="en-US" dirty="0"/>
              <a:t>文部科学省では、高等学校入学者選抜において、書字が困難な生徒に対して、</a:t>
            </a:r>
            <a:r>
              <a:rPr kumimoji="1" lang="en-US" altLang="ja-JP" dirty="0"/>
              <a:t>ICT</a:t>
            </a:r>
            <a:r>
              <a:rPr kumimoji="1" lang="ja-JP" altLang="en-US" dirty="0"/>
              <a:t>機器を活用した配慮事例を紹介しています。</a:t>
            </a:r>
            <a:endParaRPr kumimoji="1" lang="en-US" altLang="ja-JP" dirty="0"/>
          </a:p>
          <a:p>
            <a:r>
              <a:rPr kumimoji="1" lang="ja-JP" altLang="en-US" b="1" u="sng" dirty="0"/>
              <a:t>当日の配慮内容</a:t>
            </a:r>
          </a:p>
          <a:p>
            <a:pPr lvl="1"/>
            <a:r>
              <a:rPr kumimoji="1" lang="ja-JP" altLang="en-US" sz="2200" dirty="0"/>
              <a:t>別室により、タブレット端末のワープロ機能を使用して回答を行った。漢字の書字問題と作図問題については、紙による回答を行った。</a:t>
            </a:r>
            <a:endParaRPr kumimoji="1" lang="ja-JP" altLang="en-US" dirty="0"/>
          </a:p>
          <a:p>
            <a:r>
              <a:rPr kumimoji="1" lang="ja-JP" altLang="en-US" b="1" u="sng" dirty="0"/>
              <a:t>高校入学後の想定される配慮内容</a:t>
            </a:r>
          </a:p>
          <a:p>
            <a:pPr lvl="1"/>
            <a:r>
              <a:rPr kumimoji="1" lang="ja-JP" altLang="en-US" sz="2200" dirty="0"/>
              <a:t>高等学校においても、日常的な学習場面だけでなく定期テストにおいても、タブレット端末の使用を継続することが考えられる。</a:t>
            </a:r>
            <a:endParaRPr kumimoji="1" lang="en-US" altLang="ja-JP" sz="2200" dirty="0"/>
          </a:p>
          <a:p>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テキスト ボックス 9">
            <a:extLst>
              <a:ext uri="{FF2B5EF4-FFF2-40B4-BE49-F238E27FC236}">
                <a16:creationId xmlns:a16="http://schemas.microsoft.com/office/drawing/2014/main" id="{9939D523-11BA-44C7-B1FF-2FABD55DDA28}"/>
              </a:ext>
            </a:extLst>
          </p:cNvPr>
          <p:cNvSpPr txBox="1"/>
          <p:nvPr/>
        </p:nvSpPr>
        <p:spPr>
          <a:xfrm>
            <a:off x="7540052" y="6298981"/>
            <a:ext cx="1315390"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補足資料４</a:t>
            </a:r>
          </a:p>
        </p:txBody>
      </p:sp>
    </p:spTree>
    <p:extLst>
      <p:ext uri="{BB962C8B-B14F-4D97-AF65-F5344CB8AC3E}">
        <p14:creationId xmlns:p14="http://schemas.microsoft.com/office/powerpoint/2010/main" val="1984274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832468"/>
          </a:xfrm>
          <a:solidFill>
            <a:schemeClr val="accent6">
              <a:lumMod val="50000"/>
            </a:schemeClr>
          </a:solidFill>
          <a:ln>
            <a:solidFill>
              <a:schemeClr val="accent6">
                <a:lumMod val="50000"/>
              </a:schemeClr>
            </a:solidFill>
          </a:ln>
        </p:spPr>
        <p:txBody>
          <a:bodyPr>
            <a:noAutofit/>
          </a:bodyPr>
          <a:lstStyle/>
          <a:p>
            <a:r>
              <a:rPr kumimoji="1" lang="ja-JP" altLang="en-US" sz="3200" dirty="0"/>
              <a:t>「自分に合った学び方で学ぶ」という視点が重要</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テキスト ボックス 9">
            <a:extLst>
              <a:ext uri="{FF2B5EF4-FFF2-40B4-BE49-F238E27FC236}">
                <a16:creationId xmlns:a16="http://schemas.microsoft.com/office/drawing/2014/main" id="{374079C9-B14E-4CAB-9202-AAFEF6145C11}"/>
              </a:ext>
            </a:extLst>
          </p:cNvPr>
          <p:cNvSpPr txBox="1"/>
          <p:nvPr/>
        </p:nvSpPr>
        <p:spPr>
          <a:xfrm>
            <a:off x="6380753" y="6415199"/>
            <a:ext cx="26723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P.30</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solidFill>
                  <a:schemeClr val="tx1"/>
                </a:solidFill>
                <a:latin typeface="BIZ UDPゴシック" panose="020B0400000000000000" pitchFamily="50" charset="-128"/>
                <a:ea typeface="BIZ UDPゴシック" panose="020B0400000000000000" pitchFamily="50" charset="-128"/>
              </a:rPr>
              <a:t>54</a:t>
            </a:r>
            <a:endParaRPr lang="ja-JP" altLang="en-US" sz="1600" dirty="0">
              <a:latin typeface="BIZ UDPゴシック" panose="020B0400000000000000" pitchFamily="50" charset="-128"/>
              <a:ea typeface="BIZ UDPゴシック" panose="020B0400000000000000" pitchFamily="50" charset="-128"/>
            </a:endParaRPr>
          </a:p>
        </p:txBody>
      </p:sp>
      <p:pic>
        <p:nvPicPr>
          <p:cNvPr id="9" name="図 8">
            <a:extLst>
              <a:ext uri="{FF2B5EF4-FFF2-40B4-BE49-F238E27FC236}">
                <a16:creationId xmlns:a16="http://schemas.microsoft.com/office/drawing/2014/main" id="{E351A7EC-D581-4BE5-ADA8-1F7EE686C71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56944" y="1352865"/>
            <a:ext cx="9077700" cy="4088569"/>
          </a:xfrm>
          <a:prstGeom prst="rect">
            <a:avLst/>
          </a:prstGeom>
        </p:spPr>
      </p:pic>
      <p:sp>
        <p:nvSpPr>
          <p:cNvPr id="15" name="角丸四角形 8">
            <a:extLst>
              <a:ext uri="{FF2B5EF4-FFF2-40B4-BE49-F238E27FC236}">
                <a16:creationId xmlns:a16="http://schemas.microsoft.com/office/drawing/2014/main" id="{25FB2D04-E42D-46BC-89FF-A25D295AE4EB}"/>
              </a:ext>
            </a:extLst>
          </p:cNvPr>
          <p:cNvSpPr/>
          <p:nvPr/>
        </p:nvSpPr>
        <p:spPr>
          <a:xfrm>
            <a:off x="272635" y="5565095"/>
            <a:ext cx="8598729" cy="644573"/>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BIZ UDPゴシック" panose="020B0400000000000000" pitchFamily="50" charset="-128"/>
                <a:ea typeface="BIZ UDPゴシック" panose="020B0400000000000000" pitchFamily="50" charset="-128"/>
              </a:rPr>
              <a:t>支援方法に迷ったら「学びの本質（目的）」を考えてみましょう！</a:t>
            </a:r>
          </a:p>
        </p:txBody>
      </p:sp>
    </p:spTree>
    <p:extLst>
      <p:ext uri="{BB962C8B-B14F-4D97-AF65-F5344CB8AC3E}">
        <p14:creationId xmlns:p14="http://schemas.microsoft.com/office/powerpoint/2010/main" val="1501141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インクル</a:t>
            </a:r>
            <a:r>
              <a:rPr kumimoji="1" lang="en-US" altLang="ja-JP" dirty="0"/>
              <a:t>DB</a:t>
            </a:r>
            <a:r>
              <a:rPr kumimoji="1" lang="ja-JP" altLang="en-US" sz="2000" dirty="0"/>
              <a:t>（インクルーシブ教育システム構築支援データベース）</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参考情報</a:t>
            </a:r>
          </a:p>
        </p:txBody>
      </p:sp>
      <p:sp>
        <p:nvSpPr>
          <p:cNvPr id="9" name="コンテンツ プレースホルダー 2">
            <a:extLst>
              <a:ext uri="{FF2B5EF4-FFF2-40B4-BE49-F238E27FC236}">
                <a16:creationId xmlns:a16="http://schemas.microsoft.com/office/drawing/2014/main" id="{C61A99DE-C845-4757-9477-0F0A01606FC1}"/>
              </a:ext>
            </a:extLst>
          </p:cNvPr>
          <p:cNvSpPr>
            <a:spLocks noGrp="1"/>
          </p:cNvSpPr>
          <p:nvPr>
            <p:ph idx="1"/>
          </p:nvPr>
        </p:nvSpPr>
        <p:spPr>
          <a:xfrm>
            <a:off x="748570" y="1732844"/>
            <a:ext cx="7690891" cy="1077273"/>
          </a:xfrm>
        </p:spPr>
        <p:txBody>
          <a:bodyPr>
            <a:normAutofit/>
          </a:bodyPr>
          <a:lstStyle/>
          <a:p>
            <a:r>
              <a:rPr kumimoji="1" lang="ja-JP" altLang="en-US" sz="2600" dirty="0"/>
              <a:t>学校における合理的配慮の実践事例が数多く掲載されています。</a:t>
            </a:r>
          </a:p>
        </p:txBody>
      </p:sp>
      <p:sp>
        <p:nvSpPr>
          <p:cNvPr id="11" name="テキスト ボックス 10">
            <a:extLst>
              <a:ext uri="{FF2B5EF4-FFF2-40B4-BE49-F238E27FC236}">
                <a16:creationId xmlns:a16="http://schemas.microsoft.com/office/drawing/2014/main" id="{61E296DE-7626-489A-A905-8633E82FFC81}"/>
              </a:ext>
            </a:extLst>
          </p:cNvPr>
          <p:cNvSpPr txBox="1"/>
          <p:nvPr/>
        </p:nvSpPr>
        <p:spPr>
          <a:xfrm>
            <a:off x="5295273" y="5974062"/>
            <a:ext cx="3848727"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https://inclusive.nise.go.jp/</a:t>
            </a:r>
          </a:p>
        </p:txBody>
      </p:sp>
      <p:pic>
        <p:nvPicPr>
          <p:cNvPr id="13" name="図 12">
            <a:extLst>
              <a:ext uri="{FF2B5EF4-FFF2-40B4-BE49-F238E27FC236}">
                <a16:creationId xmlns:a16="http://schemas.microsoft.com/office/drawing/2014/main" id="{EFC179B2-ADB4-41CA-B4CE-97342E67F8C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0237"/>
          <a:stretch/>
        </p:blipFill>
        <p:spPr>
          <a:xfrm>
            <a:off x="449234" y="2763374"/>
            <a:ext cx="8289561" cy="2574223"/>
          </a:xfrm>
          <a:prstGeom prst="rect">
            <a:avLst/>
          </a:prstGeom>
        </p:spPr>
      </p:pic>
      <p:pic>
        <p:nvPicPr>
          <p:cNvPr id="15" name="図 14">
            <a:extLst>
              <a:ext uri="{FF2B5EF4-FFF2-40B4-BE49-F238E27FC236}">
                <a16:creationId xmlns:a16="http://schemas.microsoft.com/office/drawing/2014/main" id="{20BF9AB4-3302-4F7B-A6F9-58CD90AFC900}"/>
              </a:ext>
            </a:extLst>
          </p:cNvPr>
          <p:cNvPicPr>
            <a:picLocks noChangeAspect="1"/>
          </p:cNvPicPr>
          <p:nvPr/>
        </p:nvPicPr>
        <p:blipFill rotWithShape="1">
          <a:blip r:embed="rId3"/>
          <a:srcRect l="7334" t="7354" r="7334" b="7354"/>
          <a:stretch/>
        </p:blipFill>
        <p:spPr>
          <a:xfrm>
            <a:off x="3911867" y="5456396"/>
            <a:ext cx="1320266" cy="1319624"/>
          </a:xfrm>
          <a:prstGeom prst="rect">
            <a:avLst/>
          </a:prstGeom>
        </p:spPr>
      </p:pic>
      <p:sp>
        <p:nvSpPr>
          <p:cNvPr id="3" name="正方形/長方形 2">
            <a:extLst>
              <a:ext uri="{FF2B5EF4-FFF2-40B4-BE49-F238E27FC236}">
                <a16:creationId xmlns:a16="http://schemas.microsoft.com/office/drawing/2014/main" id="{32FE7794-D3AA-A58F-6D83-5912B8727DB9}"/>
              </a:ext>
            </a:extLst>
          </p:cNvPr>
          <p:cNvSpPr/>
          <p:nvPr/>
        </p:nvSpPr>
        <p:spPr>
          <a:xfrm>
            <a:off x="6158753" y="1304261"/>
            <a:ext cx="2985247" cy="338554"/>
          </a:xfrm>
          <a:prstGeom prst="rect">
            <a:avLst/>
          </a:prstGeom>
        </p:spPr>
        <p:txBody>
          <a:bodyPr wrap="square">
            <a:spAutoFit/>
          </a:bodyPr>
          <a:lstStyle/>
          <a:p>
            <a:pPr algn="r"/>
            <a:r>
              <a:rPr lang="ja-JP" altLang="en-US" sz="1600" dirty="0">
                <a:latin typeface="BIZ UDPゴシック" panose="020B0400000000000000" pitchFamily="50" charset="-128"/>
                <a:ea typeface="BIZ UDPゴシック" panose="020B0400000000000000" pitchFamily="50" charset="-128"/>
              </a:rPr>
              <a:t>国立特別支援教育総合研究所</a:t>
            </a:r>
          </a:p>
        </p:txBody>
      </p:sp>
    </p:spTree>
    <p:extLst>
      <p:ext uri="{BB962C8B-B14F-4D97-AF65-F5344CB8AC3E}">
        <p14:creationId xmlns:p14="http://schemas.microsoft.com/office/powerpoint/2010/main" val="4126192735"/>
      </p:ext>
    </p:extLst>
  </p:cSld>
  <p:clrMapOvr>
    <a:masterClrMapping/>
  </p:clrMapOvr>
</p:sld>
</file>

<file path=ppt/theme/theme1.xml><?xml version="1.0" encoding="utf-8"?>
<a:theme xmlns:a="http://schemas.openxmlformats.org/drawingml/2006/main" name="Office テーマ">
  <a:themeElements>
    <a:clrScheme name="ユーザー定義 2">
      <a:dk1>
        <a:sysClr val="windowText" lastClr="000000"/>
      </a:dk1>
      <a:lt1>
        <a:sysClr val="window" lastClr="FFFFFF"/>
      </a:lt1>
      <a:dk2>
        <a:srgbClr val="336699"/>
      </a:dk2>
      <a:lt2>
        <a:srgbClr val="E7E6E6"/>
      </a:lt2>
      <a:accent1>
        <a:srgbClr val="336699"/>
      </a:accent1>
      <a:accent2>
        <a:srgbClr val="FFCC00"/>
      </a:accent2>
      <a:accent3>
        <a:srgbClr val="A5A5A5"/>
      </a:accent3>
      <a:accent4>
        <a:srgbClr val="FFCC00"/>
      </a:accent4>
      <a:accent5>
        <a:srgbClr val="4472C4"/>
      </a:accent5>
      <a:accent6>
        <a:srgbClr val="70AD47"/>
      </a:accent6>
      <a:hlink>
        <a:srgbClr val="0563C1"/>
      </a:hlink>
      <a:folHlink>
        <a:srgbClr val="954F72"/>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9029</TotalTime>
  <Words>561</Words>
  <Application>Microsoft Office PowerPoint</Application>
  <PresentationFormat>画面に合わせる (4:3)</PresentationFormat>
  <Paragraphs>36</Paragraphs>
  <Slides>6</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BIZ UDPゴシック</vt:lpstr>
      <vt:lpstr>ＭＳ 明朝</vt:lpstr>
      <vt:lpstr>UD デジタル 教科書体 NK-B</vt:lpstr>
      <vt:lpstr>游ゴシック</vt:lpstr>
      <vt:lpstr>Arial</vt:lpstr>
      <vt:lpstr>Calibri</vt:lpstr>
      <vt:lpstr>Wingdings</vt:lpstr>
      <vt:lpstr>Office テーマ</vt:lpstr>
      <vt:lpstr>ワンポイント解説♪</vt:lpstr>
      <vt:lpstr>子供に合った代替手段を探す</vt:lpstr>
      <vt:lpstr>合理的配慮としてのタブレットPC活用</vt:lpstr>
      <vt:lpstr>高等学校入学者選抜における受検上の配慮</vt:lpstr>
      <vt:lpstr>「自分に合った学び方で学ぶ」という視点が重要</vt:lpstr>
      <vt:lpstr>インクルDB（インクルーシブ教育システム構築支援データベース）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青森県総合学校教育センター特別支援教育課</dc:creator>
  <cp:revision>646</cp:revision>
  <cp:lastPrinted>2024-12-13T05:57:34Z</cp:lastPrinted>
  <dcterms:created xsi:type="dcterms:W3CDTF">2020-08-31T05:41:33Z</dcterms:created>
  <dcterms:modified xsi:type="dcterms:W3CDTF">2025-02-27T06:45:02Z</dcterms:modified>
</cp:coreProperties>
</file>