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325" r:id="rId2"/>
    <p:sldId id="1844" r:id="rId3"/>
    <p:sldId id="1843" r:id="rId4"/>
    <p:sldId id="1832" r:id="rId5"/>
    <p:sldId id="1833" r:id="rId6"/>
    <p:sldId id="1842" r:id="rId7"/>
    <p:sldId id="1849" r:id="rId8"/>
    <p:sldId id="1834" r:id="rId9"/>
    <p:sldId id="1836" r:id="rId10"/>
    <p:sldId id="1839" r:id="rId11"/>
    <p:sldId id="1845" r:id="rId12"/>
  </p:sldIdLst>
  <p:sldSz cx="9144000" cy="6858000" type="screen4x3"/>
  <p:notesSz cx="6854825" cy="99837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FFCC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912" autoAdjust="0"/>
    <p:restoredTop sz="94216" autoAdjust="0"/>
  </p:normalViewPr>
  <p:slideViewPr>
    <p:cSldViewPr snapToGrid="0">
      <p:cViewPr varScale="1">
        <p:scale>
          <a:sx n="63" d="100"/>
          <a:sy n="63" d="100"/>
        </p:scale>
        <p:origin x="1662" y="66"/>
      </p:cViewPr>
      <p:guideLst>
        <p:guide orient="horz" pos="2160"/>
        <p:guide pos="2880"/>
      </p:guideLst>
    </p:cSldViewPr>
  </p:slideViewPr>
  <p:outlineViewPr>
    <p:cViewPr>
      <p:scale>
        <a:sx n="33" d="100"/>
        <a:sy n="33" d="100"/>
      </p:scale>
      <p:origin x="0" y="-57120"/>
    </p:cViewPr>
  </p:outlineViewPr>
  <p:notesTextViewPr>
    <p:cViewPr>
      <p:scale>
        <a:sx n="1" d="1"/>
        <a:sy n="1" d="1"/>
      </p:scale>
      <p:origin x="0" y="0"/>
    </p:cViewPr>
  </p:notesTextViewPr>
  <p:sorterViewPr>
    <p:cViewPr>
      <p:scale>
        <a:sx n="90" d="100"/>
        <a:sy n="90" d="100"/>
      </p:scale>
      <p:origin x="0" y="-5160"/>
    </p:cViewPr>
  </p:sorterViewPr>
  <p:notesViewPr>
    <p:cSldViewPr snapToGrid="0">
      <p:cViewPr varScale="1">
        <p:scale>
          <a:sx n="48" d="100"/>
          <a:sy n="48" d="100"/>
        </p:scale>
        <p:origin x="2928" y="3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D71F345B-073F-4B4B-8D04-11D2FA7E3810}"/>
              </a:ext>
            </a:extLst>
          </p:cNvPr>
          <p:cNvSpPr>
            <a:spLocks noGrp="1"/>
          </p:cNvSpPr>
          <p:nvPr>
            <p:ph type="hdr" sz="quarter"/>
          </p:nvPr>
        </p:nvSpPr>
        <p:spPr>
          <a:xfrm>
            <a:off x="0" y="0"/>
            <a:ext cx="2970055" cy="499901"/>
          </a:xfrm>
          <a:prstGeom prst="rect">
            <a:avLst/>
          </a:prstGeom>
        </p:spPr>
        <p:txBody>
          <a:bodyPr vert="horz" lIns="91054" tIns="45528" rIns="91054" bIns="45528"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26484D46-2634-431F-9099-C81F3D1ED746}"/>
              </a:ext>
            </a:extLst>
          </p:cNvPr>
          <p:cNvSpPr>
            <a:spLocks noGrp="1"/>
          </p:cNvSpPr>
          <p:nvPr>
            <p:ph type="dt" sz="quarter" idx="1"/>
          </p:nvPr>
        </p:nvSpPr>
        <p:spPr>
          <a:xfrm>
            <a:off x="3883191" y="0"/>
            <a:ext cx="2970055" cy="499901"/>
          </a:xfrm>
          <a:prstGeom prst="rect">
            <a:avLst/>
          </a:prstGeom>
        </p:spPr>
        <p:txBody>
          <a:bodyPr vert="horz" lIns="91054" tIns="45528" rIns="91054" bIns="45528" rtlCol="0"/>
          <a:lstStyle>
            <a:lvl1pPr algn="r">
              <a:defRPr sz="1200"/>
            </a:lvl1pPr>
          </a:lstStyle>
          <a:p>
            <a:fld id="{A7500913-48DB-46EC-B85E-3287A5D9FE39}" type="datetimeFigureOut">
              <a:rPr kumimoji="1" lang="ja-JP" altLang="en-US" smtClean="0"/>
              <a:t>2025/2/27</a:t>
            </a:fld>
            <a:endParaRPr kumimoji="1" lang="ja-JP" altLang="en-US"/>
          </a:p>
        </p:txBody>
      </p:sp>
      <p:sp>
        <p:nvSpPr>
          <p:cNvPr id="4" name="フッター プレースホルダー 3">
            <a:extLst>
              <a:ext uri="{FF2B5EF4-FFF2-40B4-BE49-F238E27FC236}">
                <a16:creationId xmlns:a16="http://schemas.microsoft.com/office/drawing/2014/main" id="{CBE4820C-1655-4B82-B2C9-9EB44F4DE3B1}"/>
              </a:ext>
            </a:extLst>
          </p:cNvPr>
          <p:cNvSpPr>
            <a:spLocks noGrp="1"/>
          </p:cNvSpPr>
          <p:nvPr>
            <p:ph type="ftr" sz="quarter" idx="2"/>
          </p:nvPr>
        </p:nvSpPr>
        <p:spPr>
          <a:xfrm>
            <a:off x="0" y="9483888"/>
            <a:ext cx="2970055" cy="499901"/>
          </a:xfrm>
          <a:prstGeom prst="rect">
            <a:avLst/>
          </a:prstGeom>
        </p:spPr>
        <p:txBody>
          <a:bodyPr vert="horz" lIns="91054" tIns="45528" rIns="91054" bIns="45528"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DC8BF66C-8600-4EAB-A11B-ED7F2F8FFB7D}"/>
              </a:ext>
            </a:extLst>
          </p:cNvPr>
          <p:cNvSpPr>
            <a:spLocks noGrp="1"/>
          </p:cNvSpPr>
          <p:nvPr>
            <p:ph type="sldNum" sz="quarter" idx="3"/>
          </p:nvPr>
        </p:nvSpPr>
        <p:spPr>
          <a:xfrm>
            <a:off x="3883191" y="9483888"/>
            <a:ext cx="2970055" cy="499901"/>
          </a:xfrm>
          <a:prstGeom prst="rect">
            <a:avLst/>
          </a:prstGeom>
        </p:spPr>
        <p:txBody>
          <a:bodyPr vert="horz" lIns="91054" tIns="45528" rIns="91054" bIns="45528" rtlCol="0" anchor="b"/>
          <a:lstStyle>
            <a:lvl1pPr algn="r">
              <a:defRPr sz="1200"/>
            </a:lvl1pPr>
          </a:lstStyle>
          <a:p>
            <a:fld id="{B1CC0CBC-C3B0-49B4-A12C-EA20C524D6EF}" type="slidenum">
              <a:rPr kumimoji="1" lang="ja-JP" altLang="en-US" smtClean="0"/>
              <a:t>‹#›</a:t>
            </a:fld>
            <a:endParaRPr kumimoji="1" lang="ja-JP" altLang="en-US"/>
          </a:p>
        </p:txBody>
      </p:sp>
    </p:spTree>
    <p:extLst>
      <p:ext uri="{BB962C8B-B14F-4D97-AF65-F5344CB8AC3E}">
        <p14:creationId xmlns:p14="http://schemas.microsoft.com/office/powerpoint/2010/main" val="34758246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3"/>
            <a:ext cx="2970425" cy="500923"/>
          </a:xfrm>
          <a:prstGeom prst="rect">
            <a:avLst/>
          </a:prstGeom>
        </p:spPr>
        <p:txBody>
          <a:bodyPr vert="horz" lIns="92709" tIns="46354" rIns="92709" bIns="4635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2816" y="3"/>
            <a:ext cx="2970425" cy="500923"/>
          </a:xfrm>
          <a:prstGeom prst="rect">
            <a:avLst/>
          </a:prstGeom>
        </p:spPr>
        <p:txBody>
          <a:bodyPr vert="horz" lIns="92709" tIns="46354" rIns="92709" bIns="46354" rtlCol="0"/>
          <a:lstStyle>
            <a:lvl1pPr algn="r">
              <a:defRPr sz="1200"/>
            </a:lvl1pPr>
          </a:lstStyle>
          <a:p>
            <a:fld id="{74D78C10-C148-4D06-A565-D713BFD18A5D}" type="datetimeFigureOut">
              <a:rPr kumimoji="1" lang="ja-JP" altLang="en-US" smtClean="0"/>
              <a:t>2025/2/27</a:t>
            </a:fld>
            <a:endParaRPr kumimoji="1" lang="ja-JP" altLang="en-US"/>
          </a:p>
        </p:txBody>
      </p:sp>
      <p:sp>
        <p:nvSpPr>
          <p:cNvPr id="4" name="スライド イメージ プレースホルダー 3"/>
          <p:cNvSpPr>
            <a:spLocks noGrp="1" noRot="1" noChangeAspect="1"/>
          </p:cNvSpPr>
          <p:nvPr>
            <p:ph type="sldImg" idx="2"/>
          </p:nvPr>
        </p:nvSpPr>
        <p:spPr>
          <a:xfrm>
            <a:off x="1182688" y="1247775"/>
            <a:ext cx="4489450" cy="3368675"/>
          </a:xfrm>
          <a:prstGeom prst="rect">
            <a:avLst/>
          </a:prstGeom>
          <a:noFill/>
          <a:ln w="12700">
            <a:solidFill>
              <a:prstClr val="black"/>
            </a:solidFill>
          </a:ln>
        </p:spPr>
        <p:txBody>
          <a:bodyPr vert="horz" lIns="92709" tIns="46354" rIns="92709" bIns="46354" rtlCol="0" anchor="ctr"/>
          <a:lstStyle/>
          <a:p>
            <a:endParaRPr lang="ja-JP" altLang="en-US"/>
          </a:p>
        </p:txBody>
      </p:sp>
      <p:sp>
        <p:nvSpPr>
          <p:cNvPr id="5" name="ノート プレースホルダー 4"/>
          <p:cNvSpPr>
            <a:spLocks noGrp="1"/>
          </p:cNvSpPr>
          <p:nvPr>
            <p:ph type="body" sz="quarter" idx="3"/>
          </p:nvPr>
        </p:nvSpPr>
        <p:spPr>
          <a:xfrm>
            <a:off x="685483" y="4804701"/>
            <a:ext cx="5483860" cy="3931117"/>
          </a:xfrm>
          <a:prstGeom prst="rect">
            <a:avLst/>
          </a:prstGeom>
        </p:spPr>
        <p:txBody>
          <a:bodyPr vert="horz" lIns="92709" tIns="46354" rIns="92709" bIns="4635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482867"/>
            <a:ext cx="2970425" cy="500922"/>
          </a:xfrm>
          <a:prstGeom prst="rect">
            <a:avLst/>
          </a:prstGeom>
        </p:spPr>
        <p:txBody>
          <a:bodyPr vert="horz" lIns="92709" tIns="46354" rIns="92709" bIns="4635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2816" y="9482867"/>
            <a:ext cx="2970425" cy="500922"/>
          </a:xfrm>
          <a:prstGeom prst="rect">
            <a:avLst/>
          </a:prstGeom>
        </p:spPr>
        <p:txBody>
          <a:bodyPr vert="horz" lIns="92709" tIns="46354" rIns="92709" bIns="46354" rtlCol="0" anchor="b"/>
          <a:lstStyle>
            <a:lvl1pPr algn="r">
              <a:defRPr sz="1200"/>
            </a:lvl1pPr>
          </a:lstStyle>
          <a:p>
            <a:fld id="{CCB9180A-388E-4A4F-8A89-B27F3CF6C72C}" type="slidenum">
              <a:rPr kumimoji="1" lang="ja-JP" altLang="en-US" smtClean="0"/>
              <a:t>‹#›</a:t>
            </a:fld>
            <a:endParaRPr kumimoji="1" lang="ja-JP" altLang="en-US"/>
          </a:p>
        </p:txBody>
      </p:sp>
    </p:spTree>
    <p:extLst>
      <p:ext uri="{BB962C8B-B14F-4D97-AF65-F5344CB8AC3E}">
        <p14:creationId xmlns:p14="http://schemas.microsoft.com/office/powerpoint/2010/main" val="243075068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CB9180A-388E-4A4F-8A89-B27F3CF6C72C}" type="slidenum">
              <a:rPr kumimoji="1" lang="ja-JP" altLang="en-US" smtClean="0"/>
              <a:t>1</a:t>
            </a:fld>
            <a:endParaRPr kumimoji="1" lang="ja-JP" altLang="en-US"/>
          </a:p>
        </p:txBody>
      </p:sp>
    </p:spTree>
    <p:extLst>
      <p:ext uri="{BB962C8B-B14F-4D97-AF65-F5344CB8AC3E}">
        <p14:creationId xmlns:p14="http://schemas.microsoft.com/office/powerpoint/2010/main" val="27254000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CCB9180A-388E-4A4F-8A89-B27F3CF6C72C}" type="slidenum">
              <a:rPr kumimoji="1" lang="ja-JP" altLang="en-US" smtClean="0"/>
              <a:t>9</a:t>
            </a:fld>
            <a:endParaRPr kumimoji="1" lang="ja-JP" altLang="en-US"/>
          </a:p>
        </p:txBody>
      </p:sp>
    </p:spTree>
    <p:extLst>
      <p:ext uri="{BB962C8B-B14F-4D97-AF65-F5344CB8AC3E}">
        <p14:creationId xmlns:p14="http://schemas.microsoft.com/office/powerpoint/2010/main" val="33869317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CB9180A-388E-4A4F-8A89-B27F3CF6C72C}" type="slidenum">
              <a:rPr kumimoji="1" lang="ja-JP" altLang="en-US" smtClean="0"/>
              <a:t>10</a:t>
            </a:fld>
            <a:endParaRPr kumimoji="1" lang="ja-JP" altLang="en-US"/>
          </a:p>
        </p:txBody>
      </p:sp>
    </p:spTree>
    <p:extLst>
      <p:ext uri="{BB962C8B-B14F-4D97-AF65-F5344CB8AC3E}">
        <p14:creationId xmlns:p14="http://schemas.microsoft.com/office/powerpoint/2010/main" val="17797628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ctrTitle"/>
          </p:nvPr>
        </p:nvSpPr>
        <p:spPr>
          <a:xfrm>
            <a:off x="423081" y="1122363"/>
            <a:ext cx="8311486" cy="2387600"/>
          </a:xfrm>
          <a:noFill/>
        </p:spPr>
        <p:txBody>
          <a:bodyPr anchor="ctr">
            <a:normAutofit/>
          </a:bodyPr>
          <a:lstStyle>
            <a:lvl1pPr marL="0" indent="0" algn="ctr">
              <a:lnSpc>
                <a:spcPct val="150000"/>
              </a:lnSpc>
              <a:defRPr sz="4800">
                <a:solidFill>
                  <a:srgbClr val="FFFF00"/>
                </a:solidFill>
              </a:defRPr>
            </a:lvl1pPr>
          </a:lstStyle>
          <a:p>
            <a:r>
              <a:rPr kumimoji="1" lang="ja-JP" altLang="en-US" dirty="0"/>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dirty="0"/>
              <a:t>マスター サブタイトルの書式設定</a:t>
            </a:r>
          </a:p>
        </p:txBody>
      </p:sp>
      <p:sp>
        <p:nvSpPr>
          <p:cNvPr id="4" name="日付プレースホルダー 3"/>
          <p:cNvSpPr>
            <a:spLocks noGrp="1"/>
          </p:cNvSpPr>
          <p:nvPr>
            <p:ph type="dt" sz="half" idx="10"/>
          </p:nvPr>
        </p:nvSpPr>
        <p:spPr/>
        <p:txBody>
          <a:bodyPr/>
          <a:lstStyle/>
          <a:p>
            <a:fld id="{7E3F8B7F-2509-419C-90B1-2CBF0EDB499B}" type="datetime1">
              <a:rPr kumimoji="1" lang="ja-JP" altLang="en-US" smtClean="0"/>
              <a:t>2025/2/27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278382581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E91BA89-7270-497E-94D2-505867ED01EC}" type="datetime1">
              <a:rPr kumimoji="1" lang="ja-JP" altLang="en-US" smtClean="0"/>
              <a:t>2025/2/27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3748884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B0A1F21-1374-4783-86BF-DD62192324A7}" type="datetime1">
              <a:rPr kumimoji="1" lang="ja-JP" altLang="en-US" smtClean="0"/>
              <a:t>2025/2/27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1832458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a:xfrm>
            <a:off x="628650" y="1381118"/>
            <a:ext cx="7886700" cy="4975960"/>
          </a:xfr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10"/>
          </p:nvPr>
        </p:nvSpPr>
        <p:spPr>
          <a:xfrm>
            <a:off x="628650" y="6481046"/>
            <a:ext cx="2057400" cy="365125"/>
          </a:xfrm>
        </p:spPr>
        <p:txBody>
          <a:bodyPr/>
          <a:lstStyle/>
          <a:p>
            <a:fld id="{2969EFEA-6E50-4EE7-A1FB-05FB3CEA3679}" type="datetime1">
              <a:rPr kumimoji="1" lang="ja-JP" altLang="en-US" smtClean="0"/>
              <a:t>2025/2/27</a:t>
            </a:fld>
            <a:endParaRPr kumimoji="1" lang="ja-JP" altLang="en-US" dirty="0"/>
          </a:p>
        </p:txBody>
      </p:sp>
      <p:sp>
        <p:nvSpPr>
          <p:cNvPr id="5" name="フッター プレースホルダー 4"/>
          <p:cNvSpPr>
            <a:spLocks noGrp="1"/>
          </p:cNvSpPr>
          <p:nvPr>
            <p:ph type="ftr" sz="quarter" idx="11"/>
          </p:nvPr>
        </p:nvSpPr>
        <p:spPr>
          <a:xfrm>
            <a:off x="3028950" y="6481046"/>
            <a:ext cx="3086100" cy="365125"/>
          </a:xfrm>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41806309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ctr">
            <a:normAutofit/>
          </a:bodyPr>
          <a:lstStyle>
            <a:lvl1pPr algn="ctr">
              <a:defRPr sz="4800"/>
            </a:lvl1p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dirty="0"/>
              <a:t>マスター テキストの書式設定</a:t>
            </a:r>
          </a:p>
        </p:txBody>
      </p:sp>
      <p:sp>
        <p:nvSpPr>
          <p:cNvPr id="4" name="日付プレースホルダー 3"/>
          <p:cNvSpPr>
            <a:spLocks noGrp="1"/>
          </p:cNvSpPr>
          <p:nvPr>
            <p:ph type="dt" sz="half" idx="10"/>
          </p:nvPr>
        </p:nvSpPr>
        <p:spPr/>
        <p:txBody>
          <a:bodyPr/>
          <a:lstStyle/>
          <a:p>
            <a:fld id="{E04CF594-847F-4C99-8424-ABD06DC42292}" type="datetime1">
              <a:rPr kumimoji="1" lang="ja-JP" altLang="en-US" smtClean="0"/>
              <a:t>2025/2/27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2942241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F66C6E6C-EF59-40EF-8DC6-B195B7B527AB}" type="datetime1">
              <a:rPr kumimoji="1" lang="ja-JP" altLang="en-US" smtClean="0"/>
              <a:t>2025/2/27</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3929481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1F9BEA3-1122-4C5D-9247-6522924C7C95}" type="datetime1">
              <a:rPr kumimoji="1" lang="ja-JP" altLang="en-US" smtClean="0"/>
              <a:t>2025/2/27</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2520012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A1EA8EA-F524-464F-A7C5-06E675E80C23}" type="datetime1">
              <a:rPr kumimoji="1" lang="ja-JP" altLang="en-US" smtClean="0"/>
              <a:t>2025/2/27</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2904734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D72D564-FE42-4FFA-A0B2-90B0D53FDD77}" type="datetime1">
              <a:rPr kumimoji="1" lang="ja-JP" altLang="en-US" smtClean="0"/>
              <a:t>2025/2/27</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3721773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E069AD9-E090-42BD-8338-49F797FC3ABC}" type="datetime1">
              <a:rPr kumimoji="1" lang="ja-JP" altLang="en-US" smtClean="0"/>
              <a:t>2025/2/27</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335913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2D5B0A5-82B1-467B-B345-6A32481D66E8}" type="datetime1">
              <a:rPr kumimoji="1" lang="ja-JP" altLang="en-US" smtClean="0"/>
              <a:t>2025/2/27</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20459174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0" y="1"/>
            <a:ext cx="9144000" cy="900752"/>
          </a:xfrm>
          <a:prstGeom prst="rect">
            <a:avLst/>
          </a:prstGeom>
          <a:solidFill>
            <a:schemeClr val="tx2"/>
          </a:solidFill>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628650" y="1297987"/>
            <a:ext cx="7886700" cy="4975960"/>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2"/>
          </p:nvPr>
        </p:nvSpPr>
        <p:spPr>
          <a:xfrm>
            <a:off x="628650" y="6481046"/>
            <a:ext cx="2057400" cy="365125"/>
          </a:xfrm>
          <a:prstGeom prst="rect">
            <a:avLst/>
          </a:prstGeom>
        </p:spPr>
        <p:txBody>
          <a:bodyPr vert="horz" lIns="91440" tIns="45720" rIns="91440" bIns="45720" rtlCol="0" anchor="ctr"/>
          <a:lstStyle>
            <a:lvl1pPr algn="l">
              <a:defRPr sz="1200">
                <a:solidFill>
                  <a:schemeClr val="tx1">
                    <a:tint val="75000"/>
                  </a:schemeClr>
                </a:solidFill>
                <a:latin typeface="BIZ UDPゴシック" panose="020B0400000000000000" pitchFamily="50" charset="-128"/>
                <a:ea typeface="BIZ UDPゴシック" panose="020B0400000000000000" pitchFamily="50" charset="-128"/>
              </a:defRPr>
            </a:lvl1pPr>
          </a:lstStyle>
          <a:p>
            <a:fld id="{C63F610E-61C6-4F86-BB01-C49DCC329506}" type="datetime1">
              <a:rPr lang="ja-JP" altLang="en-US" smtClean="0"/>
              <a:t>2025/2/27</a:t>
            </a:fld>
            <a:endParaRPr lang="ja-JP" altLang="en-US" dirty="0"/>
          </a:p>
        </p:txBody>
      </p:sp>
      <p:sp>
        <p:nvSpPr>
          <p:cNvPr id="5" name="フッター プレースホルダー 4"/>
          <p:cNvSpPr>
            <a:spLocks noGrp="1"/>
          </p:cNvSpPr>
          <p:nvPr>
            <p:ph type="ftr" sz="quarter" idx="3"/>
          </p:nvPr>
        </p:nvSpPr>
        <p:spPr>
          <a:xfrm>
            <a:off x="3028950" y="6481046"/>
            <a:ext cx="3086100" cy="365125"/>
          </a:xfrm>
          <a:prstGeom prst="rect">
            <a:avLst/>
          </a:prstGeom>
        </p:spPr>
        <p:txBody>
          <a:bodyPr vert="horz" lIns="91440" tIns="45720" rIns="91440" bIns="45720" rtlCol="0" anchor="ctr"/>
          <a:lstStyle>
            <a:lvl1pPr algn="ctr">
              <a:defRPr sz="1200">
                <a:solidFill>
                  <a:schemeClr val="tx1">
                    <a:tint val="75000"/>
                  </a:schemeClr>
                </a:solidFill>
                <a:latin typeface="BIZ UDPゴシック" panose="020B0400000000000000" pitchFamily="50" charset="-128"/>
                <a:ea typeface="BIZ UDPゴシック" panose="020B0400000000000000" pitchFamily="50" charset="-128"/>
              </a:defRPr>
            </a:lvl1pPr>
          </a:lstStyle>
          <a:p>
            <a:endParaRPr lang="ja-JP" altLang="en-US" dirty="0"/>
          </a:p>
        </p:txBody>
      </p:sp>
      <p:sp>
        <p:nvSpPr>
          <p:cNvPr id="6" name="スライド番号プレースホルダー 5"/>
          <p:cNvSpPr>
            <a:spLocks noGrp="1"/>
          </p:cNvSpPr>
          <p:nvPr>
            <p:ph type="sldNum" sz="quarter" idx="4"/>
          </p:nvPr>
        </p:nvSpPr>
        <p:spPr>
          <a:xfrm>
            <a:off x="7086600" y="6548511"/>
            <a:ext cx="2057400" cy="365125"/>
          </a:xfrm>
          <a:prstGeom prst="rect">
            <a:avLst/>
          </a:prstGeom>
        </p:spPr>
        <p:txBody>
          <a:bodyPr vert="horz" lIns="91440" tIns="45720" rIns="91440" bIns="45720" rtlCol="0" anchor="ctr"/>
          <a:lstStyle>
            <a:lvl1pPr algn="r">
              <a:defRPr sz="1200">
                <a:solidFill>
                  <a:schemeClr val="tx1">
                    <a:tint val="75000"/>
                  </a:schemeClr>
                </a:solidFill>
                <a:latin typeface="BIZ UDPゴシック" panose="020B0400000000000000" pitchFamily="50" charset="-128"/>
                <a:ea typeface="BIZ UDPゴシック" panose="020B0400000000000000" pitchFamily="50" charset="-128"/>
              </a:defRPr>
            </a:lvl1pPr>
          </a:lstStyle>
          <a:p>
            <a:fld id="{458726DD-12E2-4C29-B970-3FB2BB3529BE}" type="slidenum">
              <a:rPr lang="ja-JP" altLang="en-US" smtClean="0"/>
              <a:pPr/>
              <a:t>‹#›</a:t>
            </a:fld>
            <a:endParaRPr lang="ja-JP" altLang="en-US" dirty="0"/>
          </a:p>
        </p:txBody>
      </p:sp>
    </p:spTree>
    <p:extLst>
      <p:ext uri="{BB962C8B-B14F-4D97-AF65-F5344CB8AC3E}">
        <p14:creationId xmlns:p14="http://schemas.microsoft.com/office/powerpoint/2010/main" val="17620772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kumimoji="1" sz="3600" b="1" kern="1200">
          <a:solidFill>
            <a:schemeClr val="bg1"/>
          </a:solidFill>
          <a:latin typeface="UD デジタル 教科書体 NK-B" panose="02020700000000000000" pitchFamily="18" charset="-128"/>
          <a:ea typeface="UD デジタル 教科書体 NK-B" panose="02020700000000000000" pitchFamily="18" charset="-128"/>
          <a:cs typeface="+mj-cs"/>
        </a:defRPr>
      </a:lvl1pPr>
    </p:titleStyle>
    <p:bodyStyle>
      <a:lvl1pPr marL="228600" indent="-228600" algn="l" defTabSz="914400" rtl="0" eaLnBrk="1" latinLnBrk="0" hangingPunct="1">
        <a:lnSpc>
          <a:spcPct val="150000"/>
        </a:lnSpc>
        <a:spcBef>
          <a:spcPts val="1000"/>
        </a:spcBef>
        <a:buFont typeface="Arial" panose="020B0604020202020204" pitchFamily="34" charset="0"/>
        <a:buChar char="•"/>
        <a:defRPr kumimoji="1" sz="2400" kern="1200">
          <a:solidFill>
            <a:schemeClr val="tx1"/>
          </a:solidFill>
          <a:latin typeface="BIZ UDPゴシック" panose="020B0400000000000000" pitchFamily="50" charset="-128"/>
          <a:ea typeface="BIZ UDPゴシック" panose="020B0400000000000000" pitchFamily="50" charset="-128"/>
          <a:cs typeface="+mn-cs"/>
        </a:defRPr>
      </a:lvl1pPr>
      <a:lvl2pPr marL="685800" indent="-228600" algn="l" defTabSz="914400" rtl="0" eaLnBrk="1" latinLnBrk="0" hangingPunct="1">
        <a:lnSpc>
          <a:spcPct val="150000"/>
        </a:lnSpc>
        <a:spcBef>
          <a:spcPts val="500"/>
        </a:spcBef>
        <a:buFont typeface="Wingdings" panose="05000000000000000000" pitchFamily="2" charset="2"/>
        <a:buChar char="Ø"/>
        <a:defRPr kumimoji="1" sz="2400" kern="1200">
          <a:solidFill>
            <a:schemeClr val="tx1"/>
          </a:solidFill>
          <a:latin typeface="BIZ UDPゴシック" panose="020B0400000000000000" pitchFamily="50" charset="-128"/>
          <a:ea typeface="BIZ UDPゴシック" panose="020B0400000000000000" pitchFamily="50" charset="-128"/>
          <a:cs typeface="+mn-cs"/>
        </a:defRPr>
      </a:lvl2pPr>
      <a:lvl3pPr marL="1143000" indent="-228600" algn="l" defTabSz="914400" rtl="0" eaLnBrk="1" latinLnBrk="0" hangingPunct="1">
        <a:lnSpc>
          <a:spcPct val="150000"/>
        </a:lnSpc>
        <a:spcBef>
          <a:spcPts val="500"/>
        </a:spcBef>
        <a:buFont typeface="ＭＳ 明朝" panose="02020609040205080304" pitchFamily="17" charset="-128"/>
        <a:buChar char="-"/>
        <a:defRPr kumimoji="1" sz="2000" kern="1200">
          <a:solidFill>
            <a:schemeClr val="tx1"/>
          </a:solidFill>
          <a:latin typeface="BIZ UDPゴシック" panose="020B0400000000000000" pitchFamily="50" charset="-128"/>
          <a:ea typeface="BIZ UDPゴシック" panose="020B0400000000000000" pitchFamily="50" charset="-128"/>
          <a:cs typeface="+mn-cs"/>
        </a:defRPr>
      </a:lvl3pPr>
      <a:lvl4pPr marL="1600200" indent="-228600" algn="l" defTabSz="914400" rtl="0" eaLnBrk="1" latinLnBrk="0" hangingPunct="1">
        <a:lnSpc>
          <a:spcPct val="150000"/>
        </a:lnSpc>
        <a:spcBef>
          <a:spcPts val="500"/>
        </a:spcBef>
        <a:buFont typeface="Arial" panose="020B0604020202020204" pitchFamily="34" charset="0"/>
        <a:buChar char="•"/>
        <a:defRPr kumimoji="1" sz="1800" kern="1200">
          <a:solidFill>
            <a:schemeClr val="tx1"/>
          </a:solidFill>
          <a:latin typeface="BIZ UDPゴシック" panose="020B0400000000000000" pitchFamily="50" charset="-128"/>
          <a:ea typeface="BIZ UDPゴシック" panose="020B0400000000000000" pitchFamily="50" charset="-128"/>
          <a:cs typeface="+mn-cs"/>
        </a:defRPr>
      </a:lvl4pPr>
      <a:lvl5pPr marL="2057400" indent="-228600" algn="l" defTabSz="914400" rtl="0" eaLnBrk="1" latinLnBrk="0" hangingPunct="1">
        <a:lnSpc>
          <a:spcPct val="150000"/>
        </a:lnSpc>
        <a:spcBef>
          <a:spcPts val="500"/>
        </a:spcBef>
        <a:buFont typeface="Arial" panose="020B0604020202020204" pitchFamily="34" charset="0"/>
        <a:buChar char="•"/>
        <a:defRPr kumimoji="1" sz="1800" kern="1200">
          <a:solidFill>
            <a:schemeClr val="tx1"/>
          </a:solidFill>
          <a:latin typeface="BIZ UDPゴシック" panose="020B0400000000000000" pitchFamily="50" charset="-128"/>
          <a:ea typeface="BIZ UDPゴシック" panose="020B04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35974" y="2332831"/>
            <a:ext cx="8672051" cy="2340014"/>
          </a:xfrm>
        </p:spPr>
        <p:txBody>
          <a:bodyPr>
            <a:normAutofit/>
          </a:bodyPr>
          <a:lstStyle/>
          <a:p>
            <a:pPr>
              <a:lnSpc>
                <a:spcPct val="100000"/>
              </a:lnSpc>
            </a:pPr>
            <a:r>
              <a:rPr lang="ja-JP" altLang="en-US" sz="4400" dirty="0">
                <a:solidFill>
                  <a:srgbClr val="FFFF00"/>
                </a:solidFill>
              </a:rPr>
              <a:t>「書く」のが困難な児童生徒への</a:t>
            </a:r>
            <a:br>
              <a:rPr lang="en-US" altLang="ja-JP" sz="4400" dirty="0">
                <a:solidFill>
                  <a:srgbClr val="FFFF00"/>
                </a:solidFill>
              </a:rPr>
            </a:br>
            <a:r>
              <a:rPr lang="ja-JP" altLang="en-US" sz="4400" dirty="0">
                <a:solidFill>
                  <a:srgbClr val="FFFF00"/>
                </a:solidFill>
              </a:rPr>
              <a:t>支援上の課題解決に向けて</a:t>
            </a:r>
            <a:endParaRPr kumimoji="1" lang="ja-JP" altLang="en-US" sz="3600" b="0" dirty="0">
              <a:solidFill>
                <a:srgbClr val="FFFF00"/>
              </a:solidFill>
            </a:endParaRPr>
          </a:p>
        </p:txBody>
      </p:sp>
      <p:sp>
        <p:nvSpPr>
          <p:cNvPr id="3" name="サブタイトル 2"/>
          <p:cNvSpPr>
            <a:spLocks noGrp="1"/>
          </p:cNvSpPr>
          <p:nvPr>
            <p:ph type="subTitle" idx="1"/>
          </p:nvPr>
        </p:nvSpPr>
        <p:spPr>
          <a:xfrm>
            <a:off x="5573806" y="4789505"/>
            <a:ext cx="3570193" cy="1710541"/>
          </a:xfrm>
        </p:spPr>
        <p:txBody>
          <a:bodyPr anchor="ctr">
            <a:normAutofit/>
          </a:bodyPr>
          <a:lstStyle/>
          <a:p>
            <a:pPr algn="l">
              <a:lnSpc>
                <a:spcPct val="100000"/>
              </a:lnSpc>
            </a:pPr>
            <a:r>
              <a:rPr kumimoji="1" lang="ja-JP" altLang="en-US" sz="2000" dirty="0"/>
              <a:t>青森県総合学校教育センター</a:t>
            </a:r>
            <a:endParaRPr kumimoji="1" lang="en-US" altLang="ja-JP" sz="2000" dirty="0"/>
          </a:p>
          <a:p>
            <a:pPr algn="l">
              <a:lnSpc>
                <a:spcPct val="100000"/>
              </a:lnSpc>
            </a:pPr>
            <a:r>
              <a:rPr kumimoji="1" lang="ja-JP" altLang="en-US" sz="2000" dirty="0"/>
              <a:t>センター研究</a:t>
            </a:r>
            <a:endParaRPr kumimoji="1" lang="en-US" altLang="ja-JP" sz="2000" dirty="0"/>
          </a:p>
          <a:p>
            <a:pPr algn="l">
              <a:lnSpc>
                <a:spcPct val="100000"/>
              </a:lnSpc>
            </a:pPr>
            <a:r>
              <a:rPr kumimoji="1" lang="ja-JP" altLang="en-US" sz="2000" dirty="0"/>
              <a:t>特別支援教育グループ</a:t>
            </a:r>
            <a:endParaRPr kumimoji="1" lang="en-US" altLang="ja-JP" sz="2000" dirty="0"/>
          </a:p>
        </p:txBody>
      </p:sp>
      <p:sp>
        <p:nvSpPr>
          <p:cNvPr id="4" name="正方形/長方形 3"/>
          <p:cNvSpPr/>
          <p:nvPr/>
        </p:nvSpPr>
        <p:spPr>
          <a:xfrm>
            <a:off x="235974" y="357954"/>
            <a:ext cx="7880671" cy="369332"/>
          </a:xfrm>
          <a:prstGeom prst="rect">
            <a:avLst/>
          </a:prstGeom>
        </p:spPr>
        <p:txBody>
          <a:bodyPr wrap="square">
            <a:spAutoFit/>
          </a:bodyPr>
          <a:lstStyle/>
          <a:p>
            <a:r>
              <a:rPr lang="ja-JP" altLang="en-US" u="sng" dirty="0">
                <a:latin typeface="BIZ UDPゴシック" panose="020B0400000000000000" pitchFamily="50" charset="-128"/>
                <a:ea typeface="BIZ UDPゴシック" panose="020B0400000000000000" pitchFamily="50" charset="-128"/>
              </a:rPr>
              <a:t>学び支援研修</a:t>
            </a:r>
            <a:r>
              <a:rPr lang="ja-JP" altLang="en-US" dirty="0">
                <a:latin typeface="BIZ UDPゴシック" panose="020B0400000000000000" pitchFamily="50" charset="-128"/>
                <a:ea typeface="BIZ UDPゴシック" panose="020B0400000000000000" pitchFamily="50" charset="-128"/>
              </a:rPr>
              <a:t>（進行用、解説資料）</a:t>
            </a:r>
            <a:endParaRPr lang="ja-JP" altLang="en-US" u="sng" dirty="0">
              <a:latin typeface="BIZ UDPゴシック" panose="020B0400000000000000" pitchFamily="50" charset="-128"/>
              <a:ea typeface="BIZ UDPゴシック" panose="020B0400000000000000" pitchFamily="50" charset="-128"/>
            </a:endParaRPr>
          </a:p>
        </p:txBody>
      </p:sp>
      <p:sp>
        <p:nvSpPr>
          <p:cNvPr id="7" name="正方形/長方形 6">
            <a:extLst>
              <a:ext uri="{FF2B5EF4-FFF2-40B4-BE49-F238E27FC236}">
                <a16:creationId xmlns:a16="http://schemas.microsoft.com/office/drawing/2014/main" id="{BE6806AC-D7F4-47C7-B8EF-7CECF21277C8}"/>
              </a:ext>
            </a:extLst>
          </p:cNvPr>
          <p:cNvSpPr/>
          <p:nvPr/>
        </p:nvSpPr>
        <p:spPr>
          <a:xfrm>
            <a:off x="316655" y="1479398"/>
            <a:ext cx="4585129" cy="400110"/>
          </a:xfrm>
          <a:prstGeom prst="rect">
            <a:avLst/>
          </a:prstGeom>
          <a:solidFill>
            <a:schemeClr val="tx1"/>
          </a:solidFill>
          <a:ln>
            <a:solidFill>
              <a:schemeClr val="tx1"/>
            </a:solidFill>
          </a:ln>
        </p:spPr>
        <p:txBody>
          <a:bodyPr wrap="square">
            <a:spAutoFit/>
          </a:bodyPr>
          <a:lstStyle/>
          <a:p>
            <a:pPr algn="ctr"/>
            <a:r>
              <a:rPr lang="en-US" altLang="ja-JP" sz="2000" dirty="0">
                <a:solidFill>
                  <a:schemeClr val="bg1"/>
                </a:solidFill>
                <a:latin typeface="BIZ UDPゴシック" panose="020B0400000000000000" pitchFamily="50" charset="-128"/>
                <a:ea typeface="BIZ UDPゴシック" panose="020B0400000000000000" pitchFamily="50" charset="-128"/>
              </a:rPr>
              <a:t>No.2-2</a:t>
            </a:r>
            <a:r>
              <a:rPr lang="ja-JP" altLang="en-US" sz="2000" dirty="0">
                <a:solidFill>
                  <a:schemeClr val="bg1"/>
                </a:solidFill>
                <a:latin typeface="BIZ UDPゴシック" panose="020B0400000000000000" pitchFamily="50" charset="-128"/>
                <a:ea typeface="BIZ UDPゴシック" panose="020B0400000000000000" pitchFamily="50" charset="-128"/>
              </a:rPr>
              <a:t>　「みんなでどうする？」を検討</a:t>
            </a:r>
          </a:p>
        </p:txBody>
      </p:sp>
    </p:spTree>
    <p:extLst>
      <p:ext uri="{BB962C8B-B14F-4D97-AF65-F5344CB8AC3E}">
        <p14:creationId xmlns:p14="http://schemas.microsoft.com/office/powerpoint/2010/main" val="18758767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図 10">
            <a:extLst>
              <a:ext uri="{FF2B5EF4-FFF2-40B4-BE49-F238E27FC236}">
                <a16:creationId xmlns:a16="http://schemas.microsoft.com/office/drawing/2014/main" id="{5C8A90C9-B97C-44BE-BFAF-B40415131ACB}"/>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104979" y="518266"/>
            <a:ext cx="8934042" cy="6339734"/>
          </a:xfrm>
          <a:prstGeom prst="rect">
            <a:avLst/>
          </a:prstGeom>
        </p:spPr>
      </p:pic>
      <p:sp>
        <p:nvSpPr>
          <p:cNvPr id="7" name="角丸四角形 8">
            <a:extLst>
              <a:ext uri="{FF2B5EF4-FFF2-40B4-BE49-F238E27FC236}">
                <a16:creationId xmlns:a16="http://schemas.microsoft.com/office/drawing/2014/main" id="{9CBCBA1B-CD9B-472A-4945-F693AA678EFE}"/>
              </a:ext>
            </a:extLst>
          </p:cNvPr>
          <p:cNvSpPr/>
          <p:nvPr/>
        </p:nvSpPr>
        <p:spPr>
          <a:xfrm>
            <a:off x="896127" y="1819236"/>
            <a:ext cx="2971333" cy="1062037"/>
          </a:xfrm>
          <a:prstGeom prst="roundRect">
            <a:avLst>
              <a:gd name="adj" fmla="val 5852"/>
            </a:avLst>
          </a:prstGeom>
          <a:solidFill>
            <a:schemeClr val="accent2">
              <a:lumMod val="40000"/>
              <a:lumOff val="6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mj-ea"/>
              <a:buAutoNum type="circleNumDbPlain" startAt="2"/>
            </a:pPr>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個人作業</a:t>
            </a:r>
            <a:r>
              <a:rPr kumimoji="1" lang="en-US" altLang="ja-JP" dirty="0">
                <a:solidFill>
                  <a:schemeClr val="tx1"/>
                </a:solidFill>
                <a:latin typeface="BIZ UDPゴシック" panose="020B0400000000000000" pitchFamily="50" charset="-128"/>
                <a:ea typeface="BIZ UDPゴシック" panose="020B0400000000000000" pitchFamily="50" charset="-128"/>
              </a:rPr>
              <a:t>】 </a:t>
            </a:r>
            <a:r>
              <a:rPr kumimoji="1" lang="en-US" altLang="ja-JP" sz="2400" b="1" dirty="0">
                <a:solidFill>
                  <a:schemeClr val="tx1"/>
                </a:solidFill>
                <a:latin typeface="BIZ UDPゴシック" panose="020B0400000000000000" pitchFamily="50" charset="-128"/>
                <a:ea typeface="BIZ UDPゴシック" panose="020B0400000000000000" pitchFamily="50" charset="-128"/>
              </a:rPr>
              <a:t>K</a:t>
            </a:r>
            <a:r>
              <a:rPr kumimoji="1" lang="ja-JP" altLang="en-US" dirty="0">
                <a:solidFill>
                  <a:schemeClr val="tx1"/>
                </a:solidFill>
                <a:latin typeface="BIZ UDPゴシック" panose="020B0400000000000000" pitchFamily="50" charset="-128"/>
                <a:ea typeface="BIZ UDPゴシック" panose="020B0400000000000000" pitchFamily="50" charset="-128"/>
              </a:rPr>
              <a:t>、</a:t>
            </a:r>
            <a:r>
              <a:rPr kumimoji="1" lang="en-US" altLang="ja-JP" sz="2400" b="1" dirty="0">
                <a:solidFill>
                  <a:schemeClr val="tx1"/>
                </a:solidFill>
                <a:latin typeface="BIZ UDPゴシック" panose="020B0400000000000000" pitchFamily="50" charset="-128"/>
                <a:ea typeface="BIZ UDPゴシック" panose="020B0400000000000000" pitchFamily="50" charset="-128"/>
              </a:rPr>
              <a:t>P </a:t>
            </a:r>
            <a:r>
              <a:rPr kumimoji="1" lang="ja-JP" altLang="en-US" dirty="0">
                <a:solidFill>
                  <a:schemeClr val="tx1"/>
                </a:solidFill>
                <a:latin typeface="BIZ UDPゴシック" panose="020B0400000000000000" pitchFamily="50" charset="-128"/>
                <a:ea typeface="BIZ UDPゴシック" panose="020B0400000000000000" pitchFamily="50" charset="-128"/>
              </a:rPr>
              <a:t>について付箋に記入する。</a:t>
            </a:r>
            <a:r>
              <a:rPr kumimoji="1" lang="en-US" altLang="ja-JP" dirty="0">
                <a:solidFill>
                  <a:schemeClr val="tx1"/>
                </a:solidFill>
                <a:latin typeface="BIZ UDPゴシック" panose="020B0400000000000000" pitchFamily="50" charset="-128"/>
                <a:ea typeface="BIZ UDPゴシック" panose="020B0400000000000000" pitchFamily="50" charset="-128"/>
              </a:rPr>
              <a:t>(5</a:t>
            </a:r>
            <a:r>
              <a:rPr kumimoji="1" lang="ja-JP" altLang="en-US" dirty="0">
                <a:solidFill>
                  <a:schemeClr val="tx1"/>
                </a:solidFill>
                <a:latin typeface="BIZ UDPゴシック" panose="020B0400000000000000" pitchFamily="50" charset="-128"/>
                <a:ea typeface="BIZ UDPゴシック" panose="020B0400000000000000" pitchFamily="50" charset="-128"/>
              </a:rPr>
              <a:t>分</a:t>
            </a:r>
            <a:r>
              <a:rPr kumimoji="1" lang="en-US" altLang="ja-JP" dirty="0">
                <a:solidFill>
                  <a:schemeClr val="tx1"/>
                </a:solidFill>
                <a:latin typeface="BIZ UDPゴシック" panose="020B0400000000000000" pitchFamily="50" charset="-128"/>
                <a:ea typeface="BIZ UDPゴシック" panose="020B0400000000000000" pitchFamily="50" charset="-128"/>
              </a:rPr>
              <a:t>)</a:t>
            </a:r>
            <a:endParaRPr kumimoji="1" lang="ja-JP" altLang="en-US" dirty="0">
              <a:solidFill>
                <a:schemeClr val="tx1"/>
              </a:solidFill>
              <a:latin typeface="BIZ UDPゴシック" panose="020B0400000000000000" pitchFamily="50" charset="-128"/>
              <a:ea typeface="BIZ UDPゴシック" panose="020B0400000000000000" pitchFamily="50" charset="-128"/>
            </a:endParaRPr>
          </a:p>
        </p:txBody>
      </p:sp>
      <p:sp>
        <p:nvSpPr>
          <p:cNvPr id="8" name="角丸四角形 8">
            <a:extLst>
              <a:ext uri="{FF2B5EF4-FFF2-40B4-BE49-F238E27FC236}">
                <a16:creationId xmlns:a16="http://schemas.microsoft.com/office/drawing/2014/main" id="{AA856080-349C-5D75-96C6-423B9775054A}"/>
              </a:ext>
            </a:extLst>
          </p:cNvPr>
          <p:cNvSpPr/>
          <p:nvPr/>
        </p:nvSpPr>
        <p:spPr>
          <a:xfrm>
            <a:off x="5067773" y="1814012"/>
            <a:ext cx="3495988" cy="1062036"/>
          </a:xfrm>
          <a:prstGeom prst="roundRect">
            <a:avLst>
              <a:gd name="adj" fmla="val 5852"/>
            </a:avLst>
          </a:prstGeom>
          <a:solidFill>
            <a:schemeClr val="accent2">
              <a:lumMod val="40000"/>
              <a:lumOff val="6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mj-ea"/>
              <a:buAutoNum type="circleNumDbPlain" startAt="4"/>
            </a:pPr>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個人作業</a:t>
            </a:r>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左記の課題に対する </a:t>
            </a:r>
            <a:r>
              <a:rPr kumimoji="1" lang="en-US" altLang="ja-JP" sz="2400" b="1" dirty="0">
                <a:solidFill>
                  <a:schemeClr val="tx1"/>
                </a:solidFill>
                <a:latin typeface="BIZ UDPゴシック" panose="020B0400000000000000" pitchFamily="50" charset="-128"/>
                <a:ea typeface="BIZ UDPゴシック" panose="020B0400000000000000" pitchFamily="50" charset="-128"/>
              </a:rPr>
              <a:t>T </a:t>
            </a:r>
            <a:r>
              <a:rPr kumimoji="1" lang="ja-JP" altLang="en-US" dirty="0">
                <a:solidFill>
                  <a:schemeClr val="tx1"/>
                </a:solidFill>
                <a:latin typeface="BIZ UDPゴシック" panose="020B0400000000000000" pitchFamily="50" charset="-128"/>
                <a:ea typeface="BIZ UDPゴシック" panose="020B0400000000000000" pitchFamily="50" charset="-128"/>
              </a:rPr>
              <a:t>について付箋に記入する。</a:t>
            </a:r>
            <a:r>
              <a:rPr kumimoji="1" lang="en-US" altLang="ja-JP" dirty="0">
                <a:solidFill>
                  <a:schemeClr val="tx1"/>
                </a:solidFill>
                <a:latin typeface="BIZ UDPゴシック" panose="020B0400000000000000" pitchFamily="50" charset="-128"/>
                <a:ea typeface="BIZ UDPゴシック" panose="020B0400000000000000" pitchFamily="50" charset="-128"/>
              </a:rPr>
              <a:t>(3</a:t>
            </a:r>
            <a:r>
              <a:rPr kumimoji="1" lang="ja-JP" altLang="en-US" dirty="0">
                <a:solidFill>
                  <a:schemeClr val="tx1"/>
                </a:solidFill>
                <a:latin typeface="BIZ UDPゴシック" panose="020B0400000000000000" pitchFamily="50" charset="-128"/>
                <a:ea typeface="BIZ UDPゴシック" panose="020B0400000000000000" pitchFamily="50" charset="-128"/>
              </a:rPr>
              <a:t>分</a:t>
            </a:r>
            <a:r>
              <a:rPr kumimoji="1" lang="en-US" altLang="ja-JP" dirty="0">
                <a:solidFill>
                  <a:schemeClr val="tx1"/>
                </a:solidFill>
                <a:latin typeface="BIZ UDPゴシック" panose="020B0400000000000000" pitchFamily="50" charset="-128"/>
                <a:ea typeface="BIZ UDPゴシック" panose="020B0400000000000000" pitchFamily="50" charset="-128"/>
              </a:rPr>
              <a:t>)</a:t>
            </a:r>
            <a:endParaRPr kumimoji="1" lang="ja-JP" altLang="en-US" dirty="0">
              <a:solidFill>
                <a:schemeClr val="tx1"/>
              </a:solidFill>
              <a:latin typeface="BIZ UDPゴシック" panose="020B0400000000000000" pitchFamily="50" charset="-128"/>
              <a:ea typeface="BIZ UDPゴシック" panose="020B0400000000000000" pitchFamily="50" charset="-128"/>
            </a:endParaRPr>
          </a:p>
        </p:txBody>
      </p:sp>
      <p:sp>
        <p:nvSpPr>
          <p:cNvPr id="5" name="角丸四角形 8">
            <a:extLst>
              <a:ext uri="{FF2B5EF4-FFF2-40B4-BE49-F238E27FC236}">
                <a16:creationId xmlns:a16="http://schemas.microsoft.com/office/drawing/2014/main" id="{A922E277-DC9E-4882-B804-392E07BF9111}"/>
              </a:ext>
            </a:extLst>
          </p:cNvPr>
          <p:cNvSpPr/>
          <p:nvPr/>
        </p:nvSpPr>
        <p:spPr>
          <a:xfrm>
            <a:off x="3910962" y="63018"/>
            <a:ext cx="4736893" cy="717858"/>
          </a:xfrm>
          <a:prstGeom prst="wedgeRoundRectCallout">
            <a:avLst>
              <a:gd name="adj1" fmla="val -77904"/>
              <a:gd name="adj2" fmla="val 40695"/>
              <a:gd name="adj3" fmla="val 16667"/>
            </a:avLst>
          </a:prstGeom>
          <a:solidFill>
            <a:schemeClr val="accent2">
              <a:lumMod val="40000"/>
              <a:lumOff val="6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mj-ea"/>
              <a:buAutoNum type="circleNumDbPlain"/>
            </a:pPr>
            <a:r>
              <a:rPr kumimoji="1" lang="ja-JP" altLang="en-US" dirty="0">
                <a:solidFill>
                  <a:schemeClr val="tx1"/>
                </a:solidFill>
                <a:latin typeface="BIZ UDPゴシック" panose="020B0400000000000000" pitchFamily="50" charset="-128"/>
                <a:ea typeface="BIZ UDPゴシック" panose="020B0400000000000000" pitchFamily="50" charset="-128"/>
              </a:rPr>
              <a:t>書くのが困難な児童生徒の氏名を書く。</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a:p>
            <a:r>
              <a:rPr kumimoji="1" lang="ja-JP" altLang="en-US" dirty="0">
                <a:solidFill>
                  <a:schemeClr val="tx1"/>
                </a:solidFill>
                <a:latin typeface="BIZ UDPゴシック" panose="020B0400000000000000" pitchFamily="50" charset="-128"/>
                <a:ea typeface="BIZ UDPゴシック" panose="020B0400000000000000" pitchFamily="50" charset="-128"/>
              </a:rPr>
              <a:t>　   </a:t>
            </a:r>
            <a:r>
              <a:rPr kumimoji="1" lang="ja-JP" altLang="en-US" sz="1600" dirty="0">
                <a:solidFill>
                  <a:schemeClr val="tx1"/>
                </a:solidFill>
                <a:latin typeface="BIZ UDPゴシック" panose="020B0400000000000000" pitchFamily="50" charset="-128"/>
                <a:ea typeface="BIZ UDPゴシック" panose="020B0400000000000000" pitchFamily="50" charset="-128"/>
              </a:rPr>
              <a:t>（</a:t>
            </a:r>
            <a:r>
              <a:rPr kumimoji="1" lang="en-US" altLang="ja-JP" sz="1600" dirty="0">
                <a:solidFill>
                  <a:schemeClr val="tx1"/>
                </a:solidFill>
                <a:latin typeface="BIZ UDPゴシック" panose="020B0400000000000000" pitchFamily="50" charset="-128"/>
                <a:ea typeface="BIZ UDPゴシック" panose="020B0400000000000000" pitchFamily="50" charset="-128"/>
              </a:rPr>
              <a:t>※</a:t>
            </a:r>
            <a:r>
              <a:rPr kumimoji="1" lang="ja-JP" altLang="en-US" sz="1600" dirty="0">
                <a:solidFill>
                  <a:schemeClr val="tx1"/>
                </a:solidFill>
                <a:latin typeface="BIZ UDPゴシック" panose="020B0400000000000000" pitchFamily="50" charset="-128"/>
                <a:ea typeface="BIZ UDPゴシック" panose="020B0400000000000000" pitchFamily="50" charset="-128"/>
              </a:rPr>
              <a:t>難しい場合はナオミさんで進めてもよい）</a:t>
            </a:r>
            <a:endParaRPr kumimoji="1" lang="ja-JP" altLang="en-US" dirty="0">
              <a:solidFill>
                <a:schemeClr val="tx1"/>
              </a:solidFill>
              <a:latin typeface="BIZ UDPゴシック" panose="020B0400000000000000" pitchFamily="50" charset="-128"/>
              <a:ea typeface="BIZ UDPゴシック" panose="020B0400000000000000" pitchFamily="50" charset="-128"/>
            </a:endParaRPr>
          </a:p>
        </p:txBody>
      </p:sp>
      <p:sp>
        <p:nvSpPr>
          <p:cNvPr id="6" name="角丸四角形 8">
            <a:extLst>
              <a:ext uri="{FF2B5EF4-FFF2-40B4-BE49-F238E27FC236}">
                <a16:creationId xmlns:a16="http://schemas.microsoft.com/office/drawing/2014/main" id="{9B01D8BB-9B1B-45D6-B3C2-870E70C1C950}"/>
              </a:ext>
            </a:extLst>
          </p:cNvPr>
          <p:cNvSpPr/>
          <p:nvPr/>
        </p:nvSpPr>
        <p:spPr>
          <a:xfrm>
            <a:off x="896126" y="3975793"/>
            <a:ext cx="2971333" cy="1062036"/>
          </a:xfrm>
          <a:prstGeom prst="roundRect">
            <a:avLst>
              <a:gd name="adj" fmla="val 5852"/>
            </a:avLst>
          </a:prstGeom>
          <a:solidFill>
            <a:schemeClr val="accent2">
              <a:lumMod val="40000"/>
              <a:lumOff val="6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mj-ea"/>
              <a:buAutoNum type="circleNumDbPlain" startAt="3"/>
            </a:pPr>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共有</a:t>
            </a:r>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付箋を貼付しながら整理・分類する。</a:t>
            </a:r>
            <a:r>
              <a:rPr kumimoji="1" lang="en-US" altLang="ja-JP" dirty="0">
                <a:solidFill>
                  <a:schemeClr val="tx1"/>
                </a:solidFill>
                <a:latin typeface="BIZ UDPゴシック" panose="020B0400000000000000" pitchFamily="50" charset="-128"/>
                <a:ea typeface="BIZ UDPゴシック" panose="020B0400000000000000" pitchFamily="50" charset="-128"/>
              </a:rPr>
              <a:t>(10</a:t>
            </a:r>
            <a:r>
              <a:rPr kumimoji="1" lang="ja-JP" altLang="en-US" dirty="0">
                <a:solidFill>
                  <a:schemeClr val="tx1"/>
                </a:solidFill>
                <a:latin typeface="BIZ UDPゴシック" panose="020B0400000000000000" pitchFamily="50" charset="-128"/>
                <a:ea typeface="BIZ UDPゴシック" panose="020B0400000000000000" pitchFamily="50" charset="-128"/>
              </a:rPr>
              <a:t>分</a:t>
            </a:r>
            <a:r>
              <a:rPr kumimoji="1" lang="en-US" altLang="ja-JP" dirty="0">
                <a:solidFill>
                  <a:schemeClr val="tx1"/>
                </a:solidFill>
                <a:latin typeface="BIZ UDPゴシック" panose="020B0400000000000000" pitchFamily="50" charset="-128"/>
                <a:ea typeface="BIZ UDPゴシック" panose="020B0400000000000000" pitchFamily="50" charset="-128"/>
              </a:rPr>
              <a:t>)</a:t>
            </a:r>
            <a:endParaRPr kumimoji="1" lang="ja-JP" altLang="en-US" dirty="0">
              <a:solidFill>
                <a:schemeClr val="tx1"/>
              </a:solidFill>
              <a:latin typeface="BIZ UDPゴシック" panose="020B0400000000000000" pitchFamily="50" charset="-128"/>
              <a:ea typeface="BIZ UDPゴシック" panose="020B0400000000000000" pitchFamily="50" charset="-128"/>
            </a:endParaRPr>
          </a:p>
        </p:txBody>
      </p:sp>
      <p:sp>
        <p:nvSpPr>
          <p:cNvPr id="9" name="角丸四角形 8">
            <a:extLst>
              <a:ext uri="{FF2B5EF4-FFF2-40B4-BE49-F238E27FC236}">
                <a16:creationId xmlns:a16="http://schemas.microsoft.com/office/drawing/2014/main" id="{A6565FA1-7B69-4F35-9DAB-DA6E64E831C8}"/>
              </a:ext>
            </a:extLst>
          </p:cNvPr>
          <p:cNvSpPr/>
          <p:nvPr/>
        </p:nvSpPr>
        <p:spPr>
          <a:xfrm>
            <a:off x="5060455" y="3975793"/>
            <a:ext cx="3495988" cy="1062036"/>
          </a:xfrm>
          <a:prstGeom prst="roundRect">
            <a:avLst>
              <a:gd name="adj" fmla="val 5852"/>
            </a:avLst>
          </a:prstGeom>
          <a:solidFill>
            <a:schemeClr val="accent2">
              <a:lumMod val="40000"/>
              <a:lumOff val="6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mj-ea"/>
              <a:buAutoNum type="circleNumDbPlain" startAt="5"/>
            </a:pPr>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共有</a:t>
            </a:r>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付箋を貼付しながら整理・分類する。</a:t>
            </a:r>
            <a:r>
              <a:rPr kumimoji="1" lang="en-US" altLang="ja-JP" dirty="0">
                <a:solidFill>
                  <a:schemeClr val="tx1"/>
                </a:solidFill>
                <a:latin typeface="BIZ UDPゴシック" panose="020B0400000000000000" pitchFamily="50" charset="-128"/>
                <a:ea typeface="BIZ UDPゴシック" panose="020B0400000000000000" pitchFamily="50" charset="-128"/>
              </a:rPr>
              <a:t>(7</a:t>
            </a:r>
            <a:r>
              <a:rPr kumimoji="1" lang="ja-JP" altLang="en-US" dirty="0">
                <a:solidFill>
                  <a:schemeClr val="tx1"/>
                </a:solidFill>
                <a:latin typeface="BIZ UDPゴシック" panose="020B0400000000000000" pitchFamily="50" charset="-128"/>
                <a:ea typeface="BIZ UDPゴシック" panose="020B0400000000000000" pitchFamily="50" charset="-128"/>
              </a:rPr>
              <a:t>分</a:t>
            </a:r>
            <a:r>
              <a:rPr kumimoji="1" lang="en-US" altLang="ja-JP" dirty="0">
                <a:solidFill>
                  <a:schemeClr val="tx1"/>
                </a:solidFill>
                <a:latin typeface="BIZ UDPゴシック" panose="020B0400000000000000" pitchFamily="50" charset="-128"/>
                <a:ea typeface="BIZ UDPゴシック" panose="020B0400000000000000" pitchFamily="50" charset="-128"/>
              </a:rPr>
              <a:t>)</a:t>
            </a:r>
            <a:endParaRPr kumimoji="1" lang="ja-JP" altLang="en-US" dirty="0">
              <a:solidFill>
                <a:schemeClr val="tx1"/>
              </a:solidFill>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14F0D557-11C8-1561-4A22-C012735D6905}"/>
              </a:ext>
            </a:extLst>
          </p:cNvPr>
          <p:cNvSpPr txBox="1"/>
          <p:nvPr/>
        </p:nvSpPr>
        <p:spPr>
          <a:xfrm>
            <a:off x="2038662" y="6295866"/>
            <a:ext cx="6804063" cy="338554"/>
          </a:xfrm>
          <a:prstGeom prst="rect">
            <a:avLst/>
          </a:prstGeom>
          <a:solidFill>
            <a:schemeClr val="bg1"/>
          </a:solidFill>
        </p:spPr>
        <p:txBody>
          <a:bodyPr wrap="square" rtlCol="0">
            <a:spAutoFit/>
          </a:bodyPr>
          <a:lstStyle/>
          <a:p>
            <a:pPr algn="ctr"/>
            <a:r>
              <a:rPr kumimoji="1" lang="en-US" altLang="ja-JP" sz="1600" dirty="0">
                <a:latin typeface="BIZ UDPゴシック" panose="020B0400000000000000" pitchFamily="50" charset="-128"/>
                <a:ea typeface="BIZ UDPゴシック" panose="020B0400000000000000" pitchFamily="50" charset="-128"/>
              </a:rPr>
              <a:t>※</a:t>
            </a:r>
            <a:r>
              <a:rPr kumimoji="1" lang="ja-JP" altLang="en-US" sz="1600" dirty="0">
                <a:latin typeface="BIZ UDPゴシック" panose="020B0400000000000000" pitchFamily="50" charset="-128"/>
                <a:ea typeface="BIZ UDPゴシック" panose="020B0400000000000000" pitchFamily="50" charset="-128"/>
              </a:rPr>
              <a:t>時間はあくまでも目安です。研修の時間に応じて適宜設定してください。</a:t>
            </a:r>
          </a:p>
        </p:txBody>
      </p:sp>
    </p:spTree>
    <p:extLst>
      <p:ext uri="{BB962C8B-B14F-4D97-AF65-F5344CB8AC3E}">
        <p14:creationId xmlns:p14="http://schemas.microsoft.com/office/powerpoint/2010/main" val="2312504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5" grpId="0" animBg="1"/>
      <p:bldP spid="6" grpId="0" animBg="1"/>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p:spPr>
        <p:txBody>
          <a:bodyPr>
            <a:noAutofit/>
          </a:bodyPr>
          <a:lstStyle/>
          <a:p>
            <a:r>
              <a:rPr kumimoji="1" lang="ja-JP" altLang="en-US" dirty="0"/>
              <a:t>②リフレクション</a:t>
            </a:r>
          </a:p>
        </p:txBody>
      </p:sp>
      <p:sp>
        <p:nvSpPr>
          <p:cNvPr id="3" name="コンテンツ プレースホルダー 2">
            <a:extLst>
              <a:ext uri="{FF2B5EF4-FFF2-40B4-BE49-F238E27FC236}">
                <a16:creationId xmlns:a16="http://schemas.microsoft.com/office/drawing/2014/main" id="{50AB802C-24A6-40A6-89B2-840916953813}"/>
              </a:ext>
            </a:extLst>
          </p:cNvPr>
          <p:cNvSpPr>
            <a:spLocks noGrp="1"/>
          </p:cNvSpPr>
          <p:nvPr>
            <p:ph idx="1"/>
          </p:nvPr>
        </p:nvSpPr>
        <p:spPr>
          <a:xfrm>
            <a:off x="403799" y="1424068"/>
            <a:ext cx="8395429" cy="704536"/>
          </a:xfrm>
        </p:spPr>
        <p:txBody>
          <a:bodyPr>
            <a:normAutofit/>
          </a:bodyPr>
          <a:lstStyle/>
          <a:p>
            <a:r>
              <a:rPr kumimoji="1" lang="ja-JP" altLang="en-US" dirty="0"/>
              <a:t>本研修を振り返り、気付きや学びを言語化しましょう。</a:t>
            </a:r>
            <a:endParaRPr kumimoji="1" lang="en-US" altLang="ja-JP" dirty="0"/>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5306518"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個人ワーク　⇒　グループ共有</a:t>
            </a:r>
          </a:p>
        </p:txBody>
      </p:sp>
      <p:sp>
        <p:nvSpPr>
          <p:cNvPr id="6" name="四角形: 角を丸くする 5">
            <a:extLst>
              <a:ext uri="{FF2B5EF4-FFF2-40B4-BE49-F238E27FC236}">
                <a16:creationId xmlns:a16="http://schemas.microsoft.com/office/drawing/2014/main" id="{49970E92-2A01-4238-9708-9CF2619022D4}"/>
              </a:ext>
            </a:extLst>
          </p:cNvPr>
          <p:cNvSpPr/>
          <p:nvPr/>
        </p:nvSpPr>
        <p:spPr>
          <a:xfrm>
            <a:off x="149902" y="1965960"/>
            <a:ext cx="8844196" cy="4734643"/>
          </a:xfrm>
          <a:prstGeom prst="roundRect">
            <a:avLst>
              <a:gd name="adj" fmla="val 778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7" name="Picture 4" descr="https://2.bp.blogspot.com/-CwfsyOA1INU/VcMlSRAoyvI/AAAAAAAAwY8/DH5pve5rDSs/s800/fukidashi1_businessman.png">
            <a:extLst>
              <a:ext uri="{FF2B5EF4-FFF2-40B4-BE49-F238E27FC236}">
                <a16:creationId xmlns:a16="http://schemas.microsoft.com/office/drawing/2014/main" id="{F37E1B1E-BF77-4958-BBFD-252A13F5F5D3}"/>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77250" y="5543295"/>
            <a:ext cx="1157308" cy="1157308"/>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6" descr="https://4.bp.blogspot.com/-oopOAwsivO8/VcMlShbXbaI/AAAAAAAAwY4/oNpyggmY9d0/s800/fukidashi2_businesswoman.png">
            <a:extLst>
              <a:ext uri="{FF2B5EF4-FFF2-40B4-BE49-F238E27FC236}">
                <a16:creationId xmlns:a16="http://schemas.microsoft.com/office/drawing/2014/main" id="{35A35DA2-96AB-4AA6-98B1-0ABBBA22FD4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59245" y="5543295"/>
            <a:ext cx="1180905" cy="11809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07039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1001564"/>
            <a:ext cx="9144000" cy="981868"/>
          </a:xfrm>
          <a:solidFill>
            <a:schemeClr val="accent6">
              <a:lumMod val="50000"/>
            </a:schemeClr>
          </a:solidFill>
          <a:ln>
            <a:solidFill>
              <a:schemeClr val="accent6">
                <a:lumMod val="50000"/>
              </a:schemeClr>
            </a:solidFill>
          </a:ln>
        </p:spPr>
        <p:txBody>
          <a:bodyPr>
            <a:noAutofit/>
          </a:bodyPr>
          <a:lstStyle/>
          <a:p>
            <a:pPr algn="ctr"/>
            <a:r>
              <a:rPr lang="ja-JP" altLang="en-US" sz="4000" dirty="0">
                <a:latin typeface="UD デジタル 教科書体 NK-B" panose="02020700000000000000" pitchFamily="18" charset="-128"/>
                <a:ea typeface="UD デジタル 教科書体 NK-B" panose="02020700000000000000" pitchFamily="18" charset="-128"/>
              </a:rPr>
              <a:t>ワンポイント解説♪</a:t>
            </a:r>
          </a:p>
        </p:txBody>
      </p:sp>
      <p:grpSp>
        <p:nvGrpSpPr>
          <p:cNvPr id="24" name="グループ化 23">
            <a:extLst>
              <a:ext uri="{FF2B5EF4-FFF2-40B4-BE49-F238E27FC236}">
                <a16:creationId xmlns:a16="http://schemas.microsoft.com/office/drawing/2014/main" id="{8F9C660C-DD5B-FEA7-BC0A-7F26BA64EF23}"/>
              </a:ext>
            </a:extLst>
          </p:cNvPr>
          <p:cNvGrpSpPr/>
          <p:nvPr/>
        </p:nvGrpSpPr>
        <p:grpSpPr>
          <a:xfrm>
            <a:off x="7247968" y="383230"/>
            <a:ext cx="1873075" cy="768790"/>
            <a:chOff x="7878680" y="14590"/>
            <a:chExt cx="1146600" cy="471816"/>
          </a:xfrm>
        </p:grpSpPr>
        <p:pic>
          <p:nvPicPr>
            <p:cNvPr id="21" name="図 20">
              <a:extLst>
                <a:ext uri="{FF2B5EF4-FFF2-40B4-BE49-F238E27FC236}">
                  <a16:creationId xmlns:a16="http://schemas.microsoft.com/office/drawing/2014/main" id="{4A7D8233-3B71-2A6F-434D-09600A6A21B9}"/>
                </a:ext>
              </a:extLst>
            </p:cNvPr>
            <p:cNvPicPr>
              <a:picLocks noChangeAspect="1"/>
            </p:cNvPicPr>
            <p:nvPr/>
          </p:nvPicPr>
          <p:blipFill>
            <a:blip r:embed="rId2"/>
            <a:stretch>
              <a:fillRect/>
            </a:stretch>
          </p:blipFill>
          <p:spPr>
            <a:xfrm>
              <a:off x="8202540" y="14590"/>
              <a:ext cx="498880" cy="383754"/>
            </a:xfrm>
            <a:prstGeom prst="rect">
              <a:avLst/>
            </a:prstGeom>
          </p:spPr>
        </p:pic>
        <p:pic>
          <p:nvPicPr>
            <p:cNvPr id="22" name="図 21">
              <a:extLst>
                <a:ext uri="{FF2B5EF4-FFF2-40B4-BE49-F238E27FC236}">
                  <a16:creationId xmlns:a16="http://schemas.microsoft.com/office/drawing/2014/main" id="{22668BC1-5436-36CE-E53E-ECA874C31A39}"/>
                </a:ext>
              </a:extLst>
            </p:cNvPr>
            <p:cNvPicPr>
              <a:picLocks noChangeAspect="1"/>
            </p:cNvPicPr>
            <p:nvPr/>
          </p:nvPicPr>
          <p:blipFill>
            <a:blip r:embed="rId3"/>
            <a:stretch>
              <a:fillRect/>
            </a:stretch>
          </p:blipFill>
          <p:spPr>
            <a:xfrm>
              <a:off x="7878680" y="310282"/>
              <a:ext cx="265094" cy="176124"/>
            </a:xfrm>
            <a:prstGeom prst="rect">
              <a:avLst/>
            </a:prstGeom>
          </p:spPr>
        </p:pic>
        <p:pic>
          <p:nvPicPr>
            <p:cNvPr id="23" name="図 22">
              <a:extLst>
                <a:ext uri="{FF2B5EF4-FFF2-40B4-BE49-F238E27FC236}">
                  <a16:creationId xmlns:a16="http://schemas.microsoft.com/office/drawing/2014/main" id="{47D0AD98-2773-4A1E-79A1-C531D3B13545}"/>
                </a:ext>
              </a:extLst>
            </p:cNvPr>
            <p:cNvPicPr>
              <a:picLocks noChangeAspect="1"/>
            </p:cNvPicPr>
            <p:nvPr/>
          </p:nvPicPr>
          <p:blipFill>
            <a:blip r:embed="rId3"/>
            <a:stretch>
              <a:fillRect/>
            </a:stretch>
          </p:blipFill>
          <p:spPr>
            <a:xfrm flipH="1">
              <a:off x="8760186" y="310282"/>
              <a:ext cx="265094" cy="176124"/>
            </a:xfrm>
            <a:prstGeom prst="rect">
              <a:avLst/>
            </a:prstGeom>
          </p:spPr>
        </p:pic>
      </p:grpSp>
      <p:sp>
        <p:nvSpPr>
          <p:cNvPr id="4" name="正方形/長方形 3">
            <a:extLst>
              <a:ext uri="{FF2B5EF4-FFF2-40B4-BE49-F238E27FC236}">
                <a16:creationId xmlns:a16="http://schemas.microsoft.com/office/drawing/2014/main" id="{591E12F3-447C-DEDB-D709-834A0C31ED83}"/>
              </a:ext>
            </a:extLst>
          </p:cNvPr>
          <p:cNvSpPr/>
          <p:nvPr/>
        </p:nvSpPr>
        <p:spPr>
          <a:xfrm>
            <a:off x="0" y="6521727"/>
            <a:ext cx="9144000" cy="307777"/>
          </a:xfrm>
          <a:prstGeom prst="rect">
            <a:avLst/>
          </a:prstGeom>
        </p:spPr>
        <p:txBody>
          <a:bodyPr wrap="square">
            <a:spAutoFit/>
          </a:bodyPr>
          <a:lstStyle/>
          <a:p>
            <a:pPr algn="ctr"/>
            <a:r>
              <a:rPr lang="ja-JP" altLang="en-US" sz="1400" dirty="0">
                <a:latin typeface="BIZ UDPゴシック" panose="020B0400000000000000" pitchFamily="50" charset="-128"/>
                <a:ea typeface="BIZ UDPゴシック" panose="020B0400000000000000" pitchFamily="50" charset="-128"/>
              </a:rPr>
              <a:t>青森県総合学校教育センター</a:t>
            </a:r>
          </a:p>
        </p:txBody>
      </p:sp>
      <p:sp>
        <p:nvSpPr>
          <p:cNvPr id="7" name="テキスト ボックス 6">
            <a:extLst>
              <a:ext uri="{FF2B5EF4-FFF2-40B4-BE49-F238E27FC236}">
                <a16:creationId xmlns:a16="http://schemas.microsoft.com/office/drawing/2014/main" id="{69273490-BBFB-F243-3CFD-5E83A1D56D40}"/>
              </a:ext>
            </a:extLst>
          </p:cNvPr>
          <p:cNvSpPr txBox="1"/>
          <p:nvPr/>
        </p:nvSpPr>
        <p:spPr>
          <a:xfrm>
            <a:off x="369792" y="2377935"/>
            <a:ext cx="8404413" cy="628890"/>
          </a:xfrm>
          <a:prstGeom prst="rect">
            <a:avLst/>
          </a:prstGeom>
          <a:noFill/>
          <a:ln>
            <a:solidFill>
              <a:schemeClr val="accent6">
                <a:lumMod val="50000"/>
              </a:schemeClr>
            </a:solidFill>
          </a:ln>
        </p:spPr>
        <p:txBody>
          <a:bodyPr wrap="square">
            <a:spAutoFit/>
          </a:bodyPr>
          <a:lstStyle/>
          <a:p>
            <a:pPr algn="ctr">
              <a:lnSpc>
                <a:spcPct val="150000"/>
              </a:lnSpc>
            </a:pPr>
            <a:r>
              <a:rPr lang="ja-JP" altLang="en-US" sz="2800" dirty="0">
                <a:latin typeface="BIZ UDPゴシック" panose="020B0400000000000000" pitchFamily="50" charset="-128"/>
                <a:ea typeface="BIZ UDPゴシック" panose="020B0400000000000000" pitchFamily="50" charset="-128"/>
              </a:rPr>
              <a:t>繰り返し練習すれば書けるようになる？</a:t>
            </a:r>
            <a:endParaRPr lang="en-US" altLang="ja-JP" sz="2800" dirty="0">
              <a:latin typeface="BIZ UDPゴシック" panose="020B0400000000000000" pitchFamily="50" charset="-128"/>
              <a:ea typeface="BIZ UDPゴシック" panose="020B0400000000000000" pitchFamily="50" charset="-128"/>
            </a:endParaRPr>
          </a:p>
        </p:txBody>
      </p:sp>
      <p:sp>
        <p:nvSpPr>
          <p:cNvPr id="6" name="正方形/長方形 5">
            <a:extLst>
              <a:ext uri="{FF2B5EF4-FFF2-40B4-BE49-F238E27FC236}">
                <a16:creationId xmlns:a16="http://schemas.microsoft.com/office/drawing/2014/main" id="{FD5B55DA-DE26-7549-4D63-1C715C41ED43}"/>
              </a:ext>
            </a:extLst>
          </p:cNvPr>
          <p:cNvSpPr/>
          <p:nvPr/>
        </p:nvSpPr>
        <p:spPr>
          <a:xfrm>
            <a:off x="1" y="17656"/>
            <a:ext cx="5015752" cy="738664"/>
          </a:xfrm>
          <a:prstGeom prst="rect">
            <a:avLst/>
          </a:prstGeom>
        </p:spPr>
        <p:txBody>
          <a:bodyPr wrap="square">
            <a:spAutoFit/>
          </a:bodyPr>
          <a:lstStyle/>
          <a:p>
            <a:r>
              <a:rPr lang="ja-JP" altLang="en-US" sz="1400" u="sng" dirty="0">
                <a:latin typeface="BIZ UDPゴシック" panose="020B0400000000000000" pitchFamily="50" charset="-128"/>
                <a:ea typeface="BIZ UDPゴシック" panose="020B0400000000000000" pitchFamily="50" charset="-128"/>
              </a:rPr>
              <a:t>学び支援研修</a:t>
            </a:r>
            <a:endParaRPr lang="en-US" altLang="ja-JP" sz="1400" u="sng" dirty="0">
              <a:latin typeface="BIZ UDPゴシック" panose="020B0400000000000000" pitchFamily="50" charset="-128"/>
              <a:ea typeface="BIZ UDPゴシック" panose="020B0400000000000000" pitchFamily="50" charset="-128"/>
            </a:endParaRPr>
          </a:p>
          <a:p>
            <a:endParaRPr lang="en-US" altLang="ja-JP" sz="1400" dirty="0">
              <a:latin typeface="BIZ UDPゴシック" panose="020B0400000000000000" pitchFamily="50" charset="-128"/>
              <a:ea typeface="BIZ UDPゴシック" panose="020B0400000000000000" pitchFamily="50" charset="-128"/>
            </a:endParaRPr>
          </a:p>
          <a:p>
            <a:r>
              <a:rPr lang="en-US" altLang="ja-JP" sz="1400" dirty="0">
                <a:latin typeface="BIZ UDPゴシック" panose="020B0400000000000000" pitchFamily="50" charset="-128"/>
                <a:ea typeface="BIZ UDPゴシック" panose="020B0400000000000000" pitchFamily="50" charset="-128"/>
              </a:rPr>
              <a:t>No.2-2</a:t>
            </a:r>
            <a:r>
              <a:rPr lang="ja-JP" altLang="en-US" sz="1400" dirty="0">
                <a:latin typeface="BIZ UDPゴシック" panose="020B0400000000000000" pitchFamily="50" charset="-128"/>
                <a:ea typeface="BIZ UDPゴシック" panose="020B0400000000000000" pitchFamily="50" charset="-128"/>
              </a:rPr>
              <a:t>　「みんなでどうする？」を検討</a:t>
            </a:r>
          </a:p>
        </p:txBody>
      </p:sp>
      <p:pic>
        <p:nvPicPr>
          <p:cNvPr id="11" name="図 10">
            <a:extLst>
              <a:ext uri="{FF2B5EF4-FFF2-40B4-BE49-F238E27FC236}">
                <a16:creationId xmlns:a16="http://schemas.microsoft.com/office/drawing/2014/main" id="{E9E52348-11CB-43B3-8CD7-5C929A80DED1}"/>
              </a:ext>
            </a:extLst>
          </p:cNvPr>
          <p:cNvPicPr>
            <a:picLocks noChangeAspect="1"/>
          </p:cNvPicPr>
          <p:nvPr/>
        </p:nvPicPr>
        <p:blipFill>
          <a:blip r:embed="rId4"/>
          <a:stretch>
            <a:fillRect/>
          </a:stretch>
        </p:blipFill>
        <p:spPr>
          <a:xfrm>
            <a:off x="2036636" y="3337456"/>
            <a:ext cx="2162637" cy="2924128"/>
          </a:xfrm>
          <a:prstGeom prst="rect">
            <a:avLst/>
          </a:prstGeom>
        </p:spPr>
      </p:pic>
      <p:pic>
        <p:nvPicPr>
          <p:cNvPr id="12" name="Picture 2">
            <a:extLst>
              <a:ext uri="{FF2B5EF4-FFF2-40B4-BE49-F238E27FC236}">
                <a16:creationId xmlns:a16="http://schemas.microsoft.com/office/drawing/2014/main" id="{F5CFB07A-E4A2-4AF7-8D62-A7B21E3DAE2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11377" y="3429000"/>
            <a:ext cx="2743200" cy="2743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5769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a:solidFill>
            <a:schemeClr val="accent6">
              <a:lumMod val="50000"/>
            </a:schemeClr>
          </a:solidFill>
          <a:ln>
            <a:solidFill>
              <a:schemeClr val="accent6">
                <a:lumMod val="50000"/>
              </a:schemeClr>
            </a:solidFill>
          </a:ln>
        </p:spPr>
        <p:txBody>
          <a:bodyPr>
            <a:noAutofit/>
          </a:bodyPr>
          <a:lstStyle/>
          <a:p>
            <a:r>
              <a:rPr kumimoji="1" lang="ja-JP" altLang="en-US" dirty="0"/>
              <a:t>先生方はどのように対応されますか？</a:t>
            </a:r>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仮想事例</a:t>
            </a:r>
          </a:p>
        </p:txBody>
      </p:sp>
      <p:grpSp>
        <p:nvGrpSpPr>
          <p:cNvPr id="24" name="グループ化 23">
            <a:extLst>
              <a:ext uri="{FF2B5EF4-FFF2-40B4-BE49-F238E27FC236}">
                <a16:creationId xmlns:a16="http://schemas.microsoft.com/office/drawing/2014/main" id="{8F9C660C-DD5B-FEA7-BC0A-7F26BA64EF23}"/>
              </a:ext>
            </a:extLst>
          </p:cNvPr>
          <p:cNvGrpSpPr/>
          <p:nvPr/>
        </p:nvGrpSpPr>
        <p:grpSpPr>
          <a:xfrm>
            <a:off x="7934099" y="14590"/>
            <a:ext cx="1146600" cy="471816"/>
            <a:chOff x="7878680" y="14590"/>
            <a:chExt cx="1146600" cy="471816"/>
          </a:xfrm>
        </p:grpSpPr>
        <p:pic>
          <p:nvPicPr>
            <p:cNvPr id="21" name="図 20">
              <a:extLst>
                <a:ext uri="{FF2B5EF4-FFF2-40B4-BE49-F238E27FC236}">
                  <a16:creationId xmlns:a16="http://schemas.microsoft.com/office/drawing/2014/main" id="{4A7D8233-3B71-2A6F-434D-09600A6A21B9}"/>
                </a:ext>
              </a:extLst>
            </p:cNvPr>
            <p:cNvPicPr>
              <a:picLocks noChangeAspect="1"/>
            </p:cNvPicPr>
            <p:nvPr/>
          </p:nvPicPr>
          <p:blipFill>
            <a:blip r:embed="rId2"/>
            <a:stretch>
              <a:fillRect/>
            </a:stretch>
          </p:blipFill>
          <p:spPr>
            <a:xfrm>
              <a:off x="8202540" y="14590"/>
              <a:ext cx="498880" cy="383754"/>
            </a:xfrm>
            <a:prstGeom prst="rect">
              <a:avLst/>
            </a:prstGeom>
          </p:spPr>
        </p:pic>
        <p:pic>
          <p:nvPicPr>
            <p:cNvPr id="22" name="図 21">
              <a:extLst>
                <a:ext uri="{FF2B5EF4-FFF2-40B4-BE49-F238E27FC236}">
                  <a16:creationId xmlns:a16="http://schemas.microsoft.com/office/drawing/2014/main" id="{22668BC1-5436-36CE-E53E-ECA874C31A39}"/>
                </a:ext>
              </a:extLst>
            </p:cNvPr>
            <p:cNvPicPr>
              <a:picLocks noChangeAspect="1"/>
            </p:cNvPicPr>
            <p:nvPr/>
          </p:nvPicPr>
          <p:blipFill>
            <a:blip r:embed="rId3"/>
            <a:stretch>
              <a:fillRect/>
            </a:stretch>
          </p:blipFill>
          <p:spPr>
            <a:xfrm>
              <a:off x="7878680" y="310282"/>
              <a:ext cx="265094" cy="176124"/>
            </a:xfrm>
            <a:prstGeom prst="rect">
              <a:avLst/>
            </a:prstGeom>
          </p:spPr>
        </p:pic>
        <p:pic>
          <p:nvPicPr>
            <p:cNvPr id="23" name="図 22">
              <a:extLst>
                <a:ext uri="{FF2B5EF4-FFF2-40B4-BE49-F238E27FC236}">
                  <a16:creationId xmlns:a16="http://schemas.microsoft.com/office/drawing/2014/main" id="{47D0AD98-2773-4A1E-79A1-C531D3B13545}"/>
                </a:ext>
              </a:extLst>
            </p:cNvPr>
            <p:cNvPicPr>
              <a:picLocks noChangeAspect="1"/>
            </p:cNvPicPr>
            <p:nvPr/>
          </p:nvPicPr>
          <p:blipFill>
            <a:blip r:embed="rId3"/>
            <a:stretch>
              <a:fillRect/>
            </a:stretch>
          </p:blipFill>
          <p:spPr>
            <a:xfrm flipH="1">
              <a:off x="8760186" y="310282"/>
              <a:ext cx="265094" cy="176124"/>
            </a:xfrm>
            <a:prstGeom prst="rect">
              <a:avLst/>
            </a:prstGeom>
          </p:spPr>
        </p:pic>
      </p:grpSp>
      <p:sp>
        <p:nvSpPr>
          <p:cNvPr id="13" name="コンテンツ プレースホルダー 2">
            <a:extLst>
              <a:ext uri="{FF2B5EF4-FFF2-40B4-BE49-F238E27FC236}">
                <a16:creationId xmlns:a16="http://schemas.microsoft.com/office/drawing/2014/main" id="{8994762D-43ED-4C05-BF00-571B27141C80}"/>
              </a:ext>
            </a:extLst>
          </p:cNvPr>
          <p:cNvSpPr>
            <a:spLocks noGrp="1"/>
          </p:cNvSpPr>
          <p:nvPr>
            <p:ph idx="1"/>
          </p:nvPr>
        </p:nvSpPr>
        <p:spPr>
          <a:xfrm>
            <a:off x="628650" y="3039261"/>
            <a:ext cx="8251664" cy="1987823"/>
          </a:xfrm>
        </p:spPr>
        <p:txBody>
          <a:bodyPr>
            <a:normAutofit/>
          </a:bodyPr>
          <a:lstStyle/>
          <a:p>
            <a:r>
              <a:rPr kumimoji="1" lang="ja-JP" altLang="en-US" sz="2400" dirty="0"/>
              <a:t>特別支援教育コーディネーターからは、「手書きの代わりにタブレット</a:t>
            </a:r>
            <a:r>
              <a:rPr kumimoji="1" lang="en-US" altLang="ja-JP" sz="2400" dirty="0"/>
              <a:t>PC</a:t>
            </a:r>
            <a:r>
              <a:rPr kumimoji="1" lang="ja-JP" altLang="en-US" sz="2400" dirty="0"/>
              <a:t>を使ってみたら？」と言われています。</a:t>
            </a:r>
          </a:p>
          <a:p>
            <a:r>
              <a:rPr kumimoji="1" lang="ja-JP" altLang="en-US" sz="2400" dirty="0"/>
              <a:t>担任の先生は、特別支援教育コーディネーターからのアドバイスを素直に受け止められず、戸惑っている状況です。</a:t>
            </a:r>
          </a:p>
          <a:p>
            <a:endParaRPr kumimoji="1" lang="ja-JP" altLang="en-US" dirty="0"/>
          </a:p>
        </p:txBody>
      </p:sp>
      <p:pic>
        <p:nvPicPr>
          <p:cNvPr id="14" name="図 13">
            <a:extLst>
              <a:ext uri="{FF2B5EF4-FFF2-40B4-BE49-F238E27FC236}">
                <a16:creationId xmlns:a16="http://schemas.microsoft.com/office/drawing/2014/main" id="{8892F36B-00B1-4C60-BF72-C63756CE174A}"/>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525061" y="1302418"/>
            <a:ext cx="1547609" cy="1710753"/>
          </a:xfrm>
          <a:prstGeom prst="rect">
            <a:avLst/>
          </a:prstGeom>
          <a:noFill/>
          <a:ln>
            <a:noFill/>
          </a:ln>
        </p:spPr>
      </p:pic>
      <p:sp>
        <p:nvSpPr>
          <p:cNvPr id="15" name="コンテンツ プレースホルダー 2">
            <a:extLst>
              <a:ext uri="{FF2B5EF4-FFF2-40B4-BE49-F238E27FC236}">
                <a16:creationId xmlns:a16="http://schemas.microsoft.com/office/drawing/2014/main" id="{CF933450-6402-448F-81F1-5A3BA27CD098}"/>
              </a:ext>
            </a:extLst>
          </p:cNvPr>
          <p:cNvSpPr txBox="1">
            <a:spLocks/>
          </p:cNvSpPr>
          <p:nvPr/>
        </p:nvSpPr>
        <p:spPr>
          <a:xfrm>
            <a:off x="631150" y="1797091"/>
            <a:ext cx="6935260" cy="1379425"/>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Font typeface="Arial" panose="020B0604020202020204" pitchFamily="34" charset="0"/>
              <a:buChar char="•"/>
              <a:defRPr kumimoji="1" sz="2800" kern="1200">
                <a:solidFill>
                  <a:schemeClr val="tx1"/>
                </a:solidFill>
                <a:latin typeface="+mn-ea"/>
                <a:ea typeface="+mn-ea"/>
                <a:cs typeface="+mn-cs"/>
              </a:defRPr>
            </a:lvl1pPr>
            <a:lvl2pPr marL="685800" indent="-228600" algn="l" defTabSz="914400" rtl="0" eaLnBrk="1" latinLnBrk="0" hangingPunct="1">
              <a:lnSpc>
                <a:spcPct val="100000"/>
              </a:lnSpc>
              <a:spcBef>
                <a:spcPts val="500"/>
              </a:spcBef>
              <a:buFont typeface="Wingdings" panose="05000000000000000000" pitchFamily="2" charset="2"/>
              <a:buChar char="Ø"/>
              <a:defRPr kumimoji="1" sz="2400" kern="1200">
                <a:solidFill>
                  <a:schemeClr val="tx1"/>
                </a:solidFill>
                <a:latin typeface="+mn-ea"/>
                <a:ea typeface="+mn-ea"/>
                <a:cs typeface="+mn-cs"/>
              </a:defRPr>
            </a:lvl2pPr>
            <a:lvl3pPr marL="1143000" indent="-228600" algn="l" defTabSz="914400" rtl="0" eaLnBrk="1" latinLnBrk="0" hangingPunct="1">
              <a:lnSpc>
                <a:spcPct val="100000"/>
              </a:lnSpc>
              <a:spcBef>
                <a:spcPts val="500"/>
              </a:spcBef>
              <a:buFont typeface="ＭＳ 明朝" panose="02020609040205080304" pitchFamily="17" charset="-128"/>
              <a:buChar char="-"/>
              <a:defRPr kumimoji="1" sz="2000" kern="1200">
                <a:solidFill>
                  <a:schemeClr val="tx1"/>
                </a:solidFill>
                <a:latin typeface="+mn-ea"/>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kumimoji="1" sz="1800" kern="1200">
                <a:solidFill>
                  <a:schemeClr val="tx1"/>
                </a:solidFill>
                <a:latin typeface="+mn-ea"/>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kumimoji="1" sz="1800" kern="1200">
                <a:solidFill>
                  <a:schemeClr val="tx1"/>
                </a:solidFill>
                <a:latin typeface="+mn-ea"/>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en-US" sz="2400" dirty="0">
                <a:latin typeface="BIZ UDPゴシック" panose="020B0400000000000000" pitchFamily="50" charset="-128"/>
                <a:ea typeface="BIZ UDPゴシック" panose="020B0400000000000000" pitchFamily="50" charset="-128"/>
              </a:rPr>
              <a:t>通常の学級に在籍しているナオミさん（仮名）は、読み書きに困難のある子供で、とりわけ書字が苦手です。最近はノートを開こうとしません。</a:t>
            </a:r>
          </a:p>
        </p:txBody>
      </p:sp>
      <p:pic>
        <p:nvPicPr>
          <p:cNvPr id="16" name="図 15">
            <a:extLst>
              <a:ext uri="{FF2B5EF4-FFF2-40B4-BE49-F238E27FC236}">
                <a16:creationId xmlns:a16="http://schemas.microsoft.com/office/drawing/2014/main" id="{D43E8AF4-645C-4DCF-A7F0-4C29616A9A87}"/>
              </a:ext>
            </a:extLst>
          </p:cNvPr>
          <p:cNvPicPr/>
          <p:nvPr/>
        </p:nvPicPr>
        <p:blipFill rotWithShape="1">
          <a:blip r:embed="rId5" cstate="print">
            <a:extLst>
              <a:ext uri="{28A0092B-C50C-407E-A947-70E740481C1C}">
                <a14:useLocalDpi xmlns:a14="http://schemas.microsoft.com/office/drawing/2010/main" val="0"/>
              </a:ext>
            </a:extLst>
          </a:blip>
          <a:srcRect t="1" b="2455"/>
          <a:stretch/>
        </p:blipFill>
        <p:spPr bwMode="auto">
          <a:xfrm>
            <a:off x="94203" y="5396460"/>
            <a:ext cx="1054839" cy="1450304"/>
          </a:xfrm>
          <a:prstGeom prst="rect">
            <a:avLst/>
          </a:prstGeom>
          <a:noFill/>
          <a:ln>
            <a:noFill/>
          </a:ln>
          <a:extLst>
            <a:ext uri="{53640926-AAD7-44D8-BBD7-CCE9431645EC}">
              <a14:shadowObscured xmlns:a14="http://schemas.microsoft.com/office/drawing/2010/main"/>
            </a:ext>
          </a:extLst>
        </p:spPr>
      </p:pic>
      <p:sp>
        <p:nvSpPr>
          <p:cNvPr id="17" name="吹き出し: 角を丸めた四角形 16">
            <a:extLst>
              <a:ext uri="{FF2B5EF4-FFF2-40B4-BE49-F238E27FC236}">
                <a16:creationId xmlns:a16="http://schemas.microsoft.com/office/drawing/2014/main" id="{DB25B693-591B-48B3-81FC-1A2862BE7D83}"/>
              </a:ext>
              <a:ext uri="{C183D7F6-B498-43B3-948B-1728B52AA6E4}">
                <adec:decorative xmlns:adec="http://schemas.microsoft.com/office/drawing/2017/decorative" val="0"/>
              </a:ext>
            </a:extLst>
          </p:cNvPr>
          <p:cNvSpPr/>
          <p:nvPr/>
        </p:nvSpPr>
        <p:spPr>
          <a:xfrm>
            <a:off x="1558977" y="5319166"/>
            <a:ext cx="7321337" cy="1411908"/>
          </a:xfrm>
          <a:prstGeom prst="wedgeRoundRectCallout">
            <a:avLst>
              <a:gd name="adj1" fmla="val -54837"/>
              <a:gd name="adj2" fmla="val 14886"/>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ja-JP" sz="20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ボクの経験上、繰り返し書く練習をすることでうまく書けるようになる子もいるので、個人的には、手書きの代わりにタブレット</a:t>
            </a:r>
            <a:r>
              <a:rPr lang="en-US" sz="20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PC</a:t>
            </a:r>
            <a:r>
              <a:rPr lang="ja-JP" sz="20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を使う必要はないと思って</a:t>
            </a:r>
            <a:r>
              <a:rPr lang="ja-JP" altLang="en-US" sz="20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いますが</a:t>
            </a:r>
            <a:r>
              <a:rPr lang="en-US" altLang="ja-JP" sz="20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20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2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8" name="テキスト ボックス 17">
            <a:extLst>
              <a:ext uri="{FF2B5EF4-FFF2-40B4-BE49-F238E27FC236}">
                <a16:creationId xmlns:a16="http://schemas.microsoft.com/office/drawing/2014/main" id="{96C83DCB-22ED-49E1-A506-6E01589E9431}"/>
              </a:ext>
            </a:extLst>
          </p:cNvPr>
          <p:cNvSpPr txBox="1"/>
          <p:nvPr/>
        </p:nvSpPr>
        <p:spPr>
          <a:xfrm>
            <a:off x="369011" y="5123798"/>
            <a:ext cx="543739" cy="307777"/>
          </a:xfrm>
          <a:prstGeom prst="rect">
            <a:avLst/>
          </a:prstGeom>
          <a:noFill/>
        </p:spPr>
        <p:txBody>
          <a:bodyPr wrap="none" rtlCol="0">
            <a:spAutoFit/>
          </a:bodyPr>
          <a:lstStyle/>
          <a:p>
            <a:pPr algn="ctr"/>
            <a:r>
              <a:rPr lang="ja-JP" altLang="en-US" sz="1400" dirty="0">
                <a:latin typeface="メイリオ" panose="020B0604030504040204" pitchFamily="50" charset="-128"/>
                <a:ea typeface="メイリオ" panose="020B0604030504040204" pitchFamily="50" charset="-128"/>
              </a:rPr>
              <a:t>担任</a:t>
            </a:r>
          </a:p>
        </p:txBody>
      </p:sp>
    </p:spTree>
    <p:extLst>
      <p:ext uri="{BB962C8B-B14F-4D97-AF65-F5344CB8AC3E}">
        <p14:creationId xmlns:p14="http://schemas.microsoft.com/office/powerpoint/2010/main" val="1973614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a:solidFill>
            <a:schemeClr val="accent6">
              <a:lumMod val="50000"/>
            </a:schemeClr>
          </a:solidFill>
          <a:ln>
            <a:solidFill>
              <a:schemeClr val="accent6">
                <a:lumMod val="50000"/>
              </a:schemeClr>
            </a:solidFill>
          </a:ln>
        </p:spPr>
        <p:txBody>
          <a:bodyPr>
            <a:noAutofit/>
          </a:bodyPr>
          <a:lstStyle/>
          <a:p>
            <a:r>
              <a:rPr kumimoji="1" lang="ja-JP" altLang="en-US" dirty="0"/>
              <a:t>子供に合った代替手段を探す</a:t>
            </a:r>
          </a:p>
        </p:txBody>
      </p:sp>
      <p:sp>
        <p:nvSpPr>
          <p:cNvPr id="3" name="コンテンツ プレースホルダー 2">
            <a:extLst>
              <a:ext uri="{FF2B5EF4-FFF2-40B4-BE49-F238E27FC236}">
                <a16:creationId xmlns:a16="http://schemas.microsoft.com/office/drawing/2014/main" id="{50AB802C-24A6-40A6-89B2-840916953813}"/>
              </a:ext>
            </a:extLst>
          </p:cNvPr>
          <p:cNvSpPr>
            <a:spLocks noGrp="1"/>
          </p:cNvSpPr>
          <p:nvPr>
            <p:ph idx="1"/>
          </p:nvPr>
        </p:nvSpPr>
        <p:spPr>
          <a:xfrm>
            <a:off x="628650" y="1441077"/>
            <a:ext cx="7886700" cy="5049665"/>
          </a:xfrm>
        </p:spPr>
        <p:txBody>
          <a:bodyPr>
            <a:normAutofit/>
          </a:bodyPr>
          <a:lstStyle/>
          <a:p>
            <a:r>
              <a:rPr kumimoji="1" lang="ja-JP" altLang="en-US" dirty="0"/>
              <a:t>読み書きの訓練的な対応が続き、支援の検討が遅れることは、児童生徒の学習意欲が低下したり、メンタルヘルスの問題につながったりするなど、生活の質（</a:t>
            </a:r>
            <a:r>
              <a:rPr kumimoji="1" lang="en-US" altLang="ja-JP" dirty="0"/>
              <a:t>Quality Of Life</a:t>
            </a:r>
            <a:r>
              <a:rPr kumimoji="1" lang="ja-JP" altLang="en-US" dirty="0"/>
              <a:t>；ＱＯＬ）の低下を招くことがあります。過度な心理的負担を防ぐ必要があります。</a:t>
            </a:r>
          </a:p>
          <a:p>
            <a:r>
              <a:rPr kumimoji="1" lang="ja-JP" altLang="en-US" dirty="0"/>
              <a:t>子供に合った代替手段（タブレット</a:t>
            </a:r>
            <a:r>
              <a:rPr kumimoji="1" lang="en-US" altLang="ja-JP" dirty="0"/>
              <a:t>PC</a:t>
            </a:r>
            <a:r>
              <a:rPr kumimoji="1" lang="ja-JP" altLang="en-US" dirty="0"/>
              <a:t>含む）を用いることで、つまずきが回避できたり、課題に対して意欲的に取り組めるようになったり、自分自身の能力を発揮できたりするなど、通常の学級での学習活動にスムーズに参加できるようになることが重要です。</a:t>
            </a:r>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解説</a:t>
            </a:r>
          </a:p>
        </p:txBody>
      </p:sp>
      <p:grpSp>
        <p:nvGrpSpPr>
          <p:cNvPr id="24" name="グループ化 23">
            <a:extLst>
              <a:ext uri="{FF2B5EF4-FFF2-40B4-BE49-F238E27FC236}">
                <a16:creationId xmlns:a16="http://schemas.microsoft.com/office/drawing/2014/main" id="{8F9C660C-DD5B-FEA7-BC0A-7F26BA64EF23}"/>
              </a:ext>
            </a:extLst>
          </p:cNvPr>
          <p:cNvGrpSpPr/>
          <p:nvPr/>
        </p:nvGrpSpPr>
        <p:grpSpPr>
          <a:xfrm>
            <a:off x="7934099" y="14590"/>
            <a:ext cx="1146600" cy="471816"/>
            <a:chOff x="7878680" y="14590"/>
            <a:chExt cx="1146600" cy="471816"/>
          </a:xfrm>
        </p:grpSpPr>
        <p:pic>
          <p:nvPicPr>
            <p:cNvPr id="21" name="図 20">
              <a:extLst>
                <a:ext uri="{FF2B5EF4-FFF2-40B4-BE49-F238E27FC236}">
                  <a16:creationId xmlns:a16="http://schemas.microsoft.com/office/drawing/2014/main" id="{4A7D8233-3B71-2A6F-434D-09600A6A21B9}"/>
                </a:ext>
              </a:extLst>
            </p:cNvPr>
            <p:cNvPicPr>
              <a:picLocks noChangeAspect="1"/>
            </p:cNvPicPr>
            <p:nvPr/>
          </p:nvPicPr>
          <p:blipFill>
            <a:blip r:embed="rId2"/>
            <a:stretch>
              <a:fillRect/>
            </a:stretch>
          </p:blipFill>
          <p:spPr>
            <a:xfrm>
              <a:off x="8202540" y="14590"/>
              <a:ext cx="498880" cy="383754"/>
            </a:xfrm>
            <a:prstGeom prst="rect">
              <a:avLst/>
            </a:prstGeom>
          </p:spPr>
        </p:pic>
        <p:pic>
          <p:nvPicPr>
            <p:cNvPr id="22" name="図 21">
              <a:extLst>
                <a:ext uri="{FF2B5EF4-FFF2-40B4-BE49-F238E27FC236}">
                  <a16:creationId xmlns:a16="http://schemas.microsoft.com/office/drawing/2014/main" id="{22668BC1-5436-36CE-E53E-ECA874C31A39}"/>
                </a:ext>
              </a:extLst>
            </p:cNvPr>
            <p:cNvPicPr>
              <a:picLocks noChangeAspect="1"/>
            </p:cNvPicPr>
            <p:nvPr/>
          </p:nvPicPr>
          <p:blipFill>
            <a:blip r:embed="rId3"/>
            <a:stretch>
              <a:fillRect/>
            </a:stretch>
          </p:blipFill>
          <p:spPr>
            <a:xfrm>
              <a:off x="7878680" y="310282"/>
              <a:ext cx="265094" cy="176124"/>
            </a:xfrm>
            <a:prstGeom prst="rect">
              <a:avLst/>
            </a:prstGeom>
          </p:spPr>
        </p:pic>
        <p:pic>
          <p:nvPicPr>
            <p:cNvPr id="23" name="図 22">
              <a:extLst>
                <a:ext uri="{FF2B5EF4-FFF2-40B4-BE49-F238E27FC236}">
                  <a16:creationId xmlns:a16="http://schemas.microsoft.com/office/drawing/2014/main" id="{47D0AD98-2773-4A1E-79A1-C531D3B13545}"/>
                </a:ext>
              </a:extLst>
            </p:cNvPr>
            <p:cNvPicPr>
              <a:picLocks noChangeAspect="1"/>
            </p:cNvPicPr>
            <p:nvPr/>
          </p:nvPicPr>
          <p:blipFill>
            <a:blip r:embed="rId3"/>
            <a:stretch>
              <a:fillRect/>
            </a:stretch>
          </p:blipFill>
          <p:spPr>
            <a:xfrm flipH="1">
              <a:off x="8760186" y="310282"/>
              <a:ext cx="265094" cy="176124"/>
            </a:xfrm>
            <a:prstGeom prst="rect">
              <a:avLst/>
            </a:prstGeom>
          </p:spPr>
        </p:pic>
      </p:grpSp>
      <p:sp>
        <p:nvSpPr>
          <p:cNvPr id="11" name="テキスト ボックス 10">
            <a:extLst>
              <a:ext uri="{FF2B5EF4-FFF2-40B4-BE49-F238E27FC236}">
                <a16:creationId xmlns:a16="http://schemas.microsoft.com/office/drawing/2014/main" id="{B8CE5C5B-0BE5-447F-955F-594026273B38}"/>
              </a:ext>
            </a:extLst>
          </p:cNvPr>
          <p:cNvSpPr txBox="1"/>
          <p:nvPr/>
        </p:nvSpPr>
        <p:spPr>
          <a:xfrm>
            <a:off x="7300210" y="6298982"/>
            <a:ext cx="1555232" cy="338554"/>
          </a:xfrm>
          <a:prstGeom prst="rect">
            <a:avLst/>
          </a:prstGeom>
          <a:noFill/>
          <a:ln>
            <a:solidFill>
              <a:schemeClr val="tx1"/>
            </a:solidFill>
          </a:ln>
        </p:spPr>
        <p:txBody>
          <a:bodyPr wrap="square">
            <a:spAutoFit/>
          </a:bodyPr>
          <a:lstStyle/>
          <a:p>
            <a:pPr algn="ctr"/>
            <a:r>
              <a:rPr lang="ja-JP" altLang="en-US" sz="1600" dirty="0">
                <a:latin typeface="BIZ UDPゴシック" panose="020B0400000000000000" pitchFamily="50" charset="-128"/>
                <a:ea typeface="BIZ UDPゴシック" panose="020B0400000000000000" pitchFamily="50" charset="-128"/>
              </a:rPr>
              <a:t>補足資料１、２</a:t>
            </a:r>
          </a:p>
        </p:txBody>
      </p:sp>
      <p:sp>
        <p:nvSpPr>
          <p:cNvPr id="12" name="テキスト ボックス 11">
            <a:extLst>
              <a:ext uri="{FF2B5EF4-FFF2-40B4-BE49-F238E27FC236}">
                <a16:creationId xmlns:a16="http://schemas.microsoft.com/office/drawing/2014/main" id="{AFA63D31-A20F-4C1B-BC19-4F656C9F544F}"/>
              </a:ext>
            </a:extLst>
          </p:cNvPr>
          <p:cNvSpPr txBox="1"/>
          <p:nvPr/>
        </p:nvSpPr>
        <p:spPr>
          <a:xfrm>
            <a:off x="3659801" y="6298982"/>
            <a:ext cx="3494548" cy="338554"/>
          </a:xfrm>
          <a:prstGeom prst="rect">
            <a:avLst/>
          </a:prstGeom>
          <a:noFill/>
          <a:ln>
            <a:solidFill>
              <a:schemeClr val="tx1"/>
            </a:solidFill>
          </a:ln>
        </p:spPr>
        <p:txBody>
          <a:bodyPr wrap="square">
            <a:spAutoFit/>
          </a:bodyPr>
          <a:lstStyle/>
          <a:p>
            <a:pPr algn="ctr"/>
            <a:r>
              <a:rPr lang="ja-JP" altLang="en-US" sz="1600" dirty="0">
                <a:latin typeface="BIZ UDPゴシック" panose="020B0400000000000000" pitchFamily="50" charset="-128"/>
                <a:ea typeface="BIZ UDPゴシック" panose="020B0400000000000000" pitchFamily="50" charset="-128"/>
              </a:rPr>
              <a:t>学び支援ガイド</a:t>
            </a:r>
            <a:r>
              <a:rPr lang="en-US" altLang="ja-JP" sz="1600" dirty="0">
                <a:latin typeface="BIZ UDPゴシック" panose="020B0400000000000000" pitchFamily="50" charset="-128"/>
                <a:ea typeface="BIZ UDPゴシック" panose="020B0400000000000000" pitchFamily="50" charset="-128"/>
              </a:rPr>
              <a:t>P.19</a:t>
            </a:r>
            <a:r>
              <a:rPr lang="ja-JP" altLang="en-US" sz="1600" dirty="0">
                <a:latin typeface="BIZ UDPゴシック" panose="020B0400000000000000" pitchFamily="50" charset="-128"/>
                <a:ea typeface="BIZ UDPゴシック" panose="020B0400000000000000" pitchFamily="50" charset="-128"/>
              </a:rPr>
              <a:t>～</a:t>
            </a:r>
            <a:r>
              <a:rPr lang="en-US" altLang="ja-JP" sz="1600" dirty="0">
                <a:latin typeface="BIZ UDPゴシック" panose="020B0400000000000000" pitchFamily="50" charset="-128"/>
                <a:ea typeface="BIZ UDPゴシック" panose="020B0400000000000000" pitchFamily="50" charset="-128"/>
              </a:rPr>
              <a:t>20,43</a:t>
            </a:r>
            <a:r>
              <a:rPr lang="ja-JP" altLang="en-US" sz="1600" dirty="0">
                <a:latin typeface="BIZ UDPゴシック" panose="020B0400000000000000" pitchFamily="50" charset="-128"/>
                <a:ea typeface="BIZ UDPゴシック" panose="020B0400000000000000" pitchFamily="50" charset="-128"/>
              </a:rPr>
              <a:t>～</a:t>
            </a:r>
            <a:r>
              <a:rPr lang="en-US" altLang="ja-JP" sz="1600">
                <a:latin typeface="BIZ UDPゴシック" panose="020B0400000000000000" pitchFamily="50" charset="-128"/>
                <a:ea typeface="BIZ UDPゴシック" panose="020B0400000000000000" pitchFamily="50" charset="-128"/>
              </a:rPr>
              <a:t>45</a:t>
            </a:r>
            <a:endParaRPr lang="ja-JP" altLang="en-US" sz="16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2840420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a:solidFill>
            <a:schemeClr val="accent6">
              <a:lumMod val="50000"/>
            </a:schemeClr>
          </a:solidFill>
          <a:ln>
            <a:solidFill>
              <a:schemeClr val="accent6">
                <a:lumMod val="50000"/>
              </a:schemeClr>
            </a:solidFill>
          </a:ln>
        </p:spPr>
        <p:txBody>
          <a:bodyPr>
            <a:noAutofit/>
          </a:bodyPr>
          <a:lstStyle/>
          <a:p>
            <a:r>
              <a:rPr kumimoji="1" lang="ja-JP" altLang="en-US" dirty="0"/>
              <a:t>合理的配慮としてのタブレット</a:t>
            </a:r>
            <a:r>
              <a:rPr kumimoji="1" lang="en-US" altLang="ja-JP" dirty="0"/>
              <a:t>PC</a:t>
            </a:r>
            <a:r>
              <a:rPr kumimoji="1" lang="ja-JP" altLang="en-US" dirty="0"/>
              <a:t>活用</a:t>
            </a:r>
          </a:p>
        </p:txBody>
      </p:sp>
      <p:sp>
        <p:nvSpPr>
          <p:cNvPr id="3" name="コンテンツ プレースホルダー 2">
            <a:extLst>
              <a:ext uri="{FF2B5EF4-FFF2-40B4-BE49-F238E27FC236}">
                <a16:creationId xmlns:a16="http://schemas.microsoft.com/office/drawing/2014/main" id="{50AB802C-24A6-40A6-89B2-840916953813}"/>
              </a:ext>
            </a:extLst>
          </p:cNvPr>
          <p:cNvSpPr>
            <a:spLocks noGrp="1"/>
          </p:cNvSpPr>
          <p:nvPr>
            <p:ph idx="1"/>
          </p:nvPr>
        </p:nvSpPr>
        <p:spPr>
          <a:xfrm>
            <a:off x="628650" y="1658433"/>
            <a:ext cx="7886700" cy="4894247"/>
          </a:xfrm>
        </p:spPr>
        <p:txBody>
          <a:bodyPr>
            <a:normAutofit/>
          </a:bodyPr>
          <a:lstStyle/>
          <a:p>
            <a:r>
              <a:rPr kumimoji="1" lang="ja-JP" altLang="en-US" sz="2200" dirty="0"/>
              <a:t>読み書きが困難な児童生徒に対して「代替手段（タブレット</a:t>
            </a:r>
            <a:r>
              <a:rPr kumimoji="1" lang="en-US" altLang="ja-JP" sz="2200" dirty="0"/>
              <a:t>PC</a:t>
            </a:r>
            <a:r>
              <a:rPr kumimoji="1" lang="ja-JP" altLang="en-US" sz="2200" dirty="0"/>
              <a:t>含む）の活用」を合理的配慮として検討しているケースもあると思います。</a:t>
            </a:r>
          </a:p>
          <a:p>
            <a:r>
              <a:rPr kumimoji="1" lang="ja-JP" altLang="en-US" sz="2200" dirty="0"/>
              <a:t>合理的配慮は、一人一人の障がいの状態や教育的ニーズ等（児童生徒の障</a:t>
            </a:r>
            <a:r>
              <a:rPr lang="ja-JP" altLang="en-US" sz="2200" dirty="0"/>
              <a:t>がい</a:t>
            </a:r>
            <a:r>
              <a:rPr kumimoji="1" lang="ja-JP" altLang="en-US" sz="2200" dirty="0"/>
              <a:t>者手帳の有無は関係ありません）に応じて決定され、個別に提供されるものなので、本人・保護者との合意形成を丁寧に図りながら検討を進めていきましょう。</a:t>
            </a:r>
            <a:endParaRPr kumimoji="1" lang="en-US" altLang="ja-JP" sz="2200" dirty="0"/>
          </a:p>
          <a:p>
            <a:r>
              <a:rPr kumimoji="1" lang="ja-JP" altLang="en-US" sz="2200" dirty="0"/>
              <a:t>決定した合理的配慮については、個別の教育支援計画に記載します。それに</a:t>
            </a:r>
            <a:r>
              <a:rPr lang="ja-JP" altLang="en-US" sz="2200" dirty="0"/>
              <a:t>基づいて、日頃から合理的配慮を実施</a:t>
            </a:r>
            <a:r>
              <a:rPr kumimoji="1" lang="ja-JP" altLang="en-US" sz="2200" dirty="0"/>
              <a:t>し（テストや定期考査での配慮を含む）、</a:t>
            </a:r>
            <a:r>
              <a:rPr kumimoji="1" lang="zh-CN" altLang="en-US" sz="2200" dirty="0"/>
              <a:t>高等学校入学者選抜</a:t>
            </a:r>
            <a:r>
              <a:rPr kumimoji="1" lang="ja-JP" altLang="en-US" sz="2200" dirty="0"/>
              <a:t>における受検上の配慮申請につなげたり、保護者の了解を得た上で進路先に引き継いだりすることが重要です。</a:t>
            </a:r>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解説</a:t>
            </a:r>
          </a:p>
        </p:txBody>
      </p:sp>
      <p:grpSp>
        <p:nvGrpSpPr>
          <p:cNvPr id="7" name="グループ化 6">
            <a:extLst>
              <a:ext uri="{FF2B5EF4-FFF2-40B4-BE49-F238E27FC236}">
                <a16:creationId xmlns:a16="http://schemas.microsoft.com/office/drawing/2014/main" id="{8C837020-6BD2-9B7B-21B6-91E03899E23A}"/>
              </a:ext>
            </a:extLst>
          </p:cNvPr>
          <p:cNvGrpSpPr/>
          <p:nvPr/>
        </p:nvGrpSpPr>
        <p:grpSpPr>
          <a:xfrm>
            <a:off x="7934099" y="14590"/>
            <a:ext cx="1146600" cy="471816"/>
            <a:chOff x="7878680" y="14590"/>
            <a:chExt cx="1146600" cy="471816"/>
          </a:xfrm>
        </p:grpSpPr>
        <p:pic>
          <p:nvPicPr>
            <p:cNvPr id="8" name="図 7">
              <a:extLst>
                <a:ext uri="{FF2B5EF4-FFF2-40B4-BE49-F238E27FC236}">
                  <a16:creationId xmlns:a16="http://schemas.microsoft.com/office/drawing/2014/main" id="{75F2B17F-5E50-E10F-15E0-17C91ADBE6A4}"/>
                </a:ext>
              </a:extLst>
            </p:cNvPr>
            <p:cNvPicPr>
              <a:picLocks noChangeAspect="1"/>
            </p:cNvPicPr>
            <p:nvPr/>
          </p:nvPicPr>
          <p:blipFill>
            <a:blip r:embed="rId2"/>
            <a:stretch>
              <a:fillRect/>
            </a:stretch>
          </p:blipFill>
          <p:spPr>
            <a:xfrm>
              <a:off x="8202540" y="14590"/>
              <a:ext cx="498880" cy="383754"/>
            </a:xfrm>
            <a:prstGeom prst="rect">
              <a:avLst/>
            </a:prstGeom>
          </p:spPr>
        </p:pic>
        <p:pic>
          <p:nvPicPr>
            <p:cNvPr id="9" name="図 8">
              <a:extLst>
                <a:ext uri="{FF2B5EF4-FFF2-40B4-BE49-F238E27FC236}">
                  <a16:creationId xmlns:a16="http://schemas.microsoft.com/office/drawing/2014/main" id="{EF786ED2-EBA4-5FC4-041A-BE2378932D5D}"/>
                </a:ext>
              </a:extLst>
            </p:cNvPr>
            <p:cNvPicPr>
              <a:picLocks noChangeAspect="1"/>
            </p:cNvPicPr>
            <p:nvPr/>
          </p:nvPicPr>
          <p:blipFill>
            <a:blip r:embed="rId3"/>
            <a:stretch>
              <a:fillRect/>
            </a:stretch>
          </p:blipFill>
          <p:spPr>
            <a:xfrm>
              <a:off x="7878680" y="310282"/>
              <a:ext cx="265094" cy="176124"/>
            </a:xfrm>
            <a:prstGeom prst="rect">
              <a:avLst/>
            </a:prstGeom>
          </p:spPr>
        </p:pic>
        <p:pic>
          <p:nvPicPr>
            <p:cNvPr id="10" name="図 9">
              <a:extLst>
                <a:ext uri="{FF2B5EF4-FFF2-40B4-BE49-F238E27FC236}">
                  <a16:creationId xmlns:a16="http://schemas.microsoft.com/office/drawing/2014/main" id="{4E721219-01C4-C948-F0D6-F29557A97948}"/>
                </a:ext>
              </a:extLst>
            </p:cNvPr>
            <p:cNvPicPr>
              <a:picLocks noChangeAspect="1"/>
            </p:cNvPicPr>
            <p:nvPr/>
          </p:nvPicPr>
          <p:blipFill>
            <a:blip r:embed="rId3"/>
            <a:stretch>
              <a:fillRect/>
            </a:stretch>
          </p:blipFill>
          <p:spPr>
            <a:xfrm flipH="1">
              <a:off x="8760186" y="310282"/>
              <a:ext cx="265094" cy="176124"/>
            </a:xfrm>
            <a:prstGeom prst="rect">
              <a:avLst/>
            </a:prstGeom>
          </p:spPr>
        </p:pic>
      </p:grpSp>
      <p:sp>
        <p:nvSpPr>
          <p:cNvPr id="11" name="テキスト ボックス 10">
            <a:extLst>
              <a:ext uri="{FF2B5EF4-FFF2-40B4-BE49-F238E27FC236}">
                <a16:creationId xmlns:a16="http://schemas.microsoft.com/office/drawing/2014/main" id="{D1EFB874-B0C9-46FE-9113-5F9CA53212EC}"/>
              </a:ext>
            </a:extLst>
          </p:cNvPr>
          <p:cNvSpPr txBox="1"/>
          <p:nvPr/>
        </p:nvSpPr>
        <p:spPr>
          <a:xfrm>
            <a:off x="7600012" y="6298982"/>
            <a:ext cx="1255429" cy="338554"/>
          </a:xfrm>
          <a:prstGeom prst="rect">
            <a:avLst/>
          </a:prstGeom>
          <a:noFill/>
          <a:ln>
            <a:solidFill>
              <a:schemeClr val="tx1"/>
            </a:solidFill>
          </a:ln>
        </p:spPr>
        <p:txBody>
          <a:bodyPr wrap="square">
            <a:spAutoFit/>
          </a:bodyPr>
          <a:lstStyle/>
          <a:p>
            <a:pPr algn="ctr"/>
            <a:r>
              <a:rPr lang="ja-JP" altLang="en-US" sz="1600" dirty="0">
                <a:latin typeface="BIZ UDPゴシック" panose="020B0400000000000000" pitchFamily="50" charset="-128"/>
                <a:ea typeface="BIZ UDPゴシック" panose="020B0400000000000000" pitchFamily="50" charset="-128"/>
              </a:rPr>
              <a:t>補足資料３</a:t>
            </a:r>
          </a:p>
        </p:txBody>
      </p:sp>
      <p:sp>
        <p:nvSpPr>
          <p:cNvPr id="12" name="テキスト ボックス 11">
            <a:extLst>
              <a:ext uri="{FF2B5EF4-FFF2-40B4-BE49-F238E27FC236}">
                <a16:creationId xmlns:a16="http://schemas.microsoft.com/office/drawing/2014/main" id="{5B34C704-61B5-41E1-938D-5BAC63BE04E1}"/>
              </a:ext>
            </a:extLst>
          </p:cNvPr>
          <p:cNvSpPr txBox="1"/>
          <p:nvPr/>
        </p:nvSpPr>
        <p:spPr>
          <a:xfrm>
            <a:off x="5017625" y="6300394"/>
            <a:ext cx="2465848" cy="338554"/>
          </a:xfrm>
          <a:prstGeom prst="rect">
            <a:avLst/>
          </a:prstGeom>
          <a:noFill/>
          <a:ln>
            <a:solidFill>
              <a:schemeClr val="tx1"/>
            </a:solidFill>
          </a:ln>
        </p:spPr>
        <p:txBody>
          <a:bodyPr wrap="square">
            <a:spAutoFit/>
          </a:bodyPr>
          <a:lstStyle/>
          <a:p>
            <a:pPr algn="ctr"/>
            <a:r>
              <a:rPr lang="ja-JP" altLang="en-US" sz="1600" dirty="0">
                <a:latin typeface="BIZ UDPゴシック" panose="020B0400000000000000" pitchFamily="50" charset="-128"/>
                <a:ea typeface="BIZ UDPゴシック" panose="020B0400000000000000" pitchFamily="50" charset="-128"/>
              </a:rPr>
              <a:t>学び支援ガイド</a:t>
            </a:r>
            <a:r>
              <a:rPr lang="en-US" altLang="ja-JP" sz="1600" dirty="0">
                <a:solidFill>
                  <a:schemeClr val="tx1"/>
                </a:solidFill>
                <a:latin typeface="BIZ UDPゴシック" panose="020B0400000000000000" pitchFamily="50" charset="-128"/>
                <a:ea typeface="BIZ UDPゴシック" panose="020B0400000000000000" pitchFamily="50" charset="-128"/>
              </a:rPr>
              <a:t>P.8</a:t>
            </a:r>
            <a:r>
              <a:rPr lang="ja-JP" altLang="en-US" sz="1600" dirty="0">
                <a:solidFill>
                  <a:schemeClr val="tx1"/>
                </a:solidFill>
                <a:latin typeface="BIZ UDPゴシック" panose="020B0400000000000000" pitchFamily="50" charset="-128"/>
                <a:ea typeface="BIZ UDPゴシック" panose="020B0400000000000000" pitchFamily="50" charset="-128"/>
              </a:rPr>
              <a:t>～</a:t>
            </a:r>
            <a:r>
              <a:rPr lang="en-US" altLang="ja-JP" sz="1600" dirty="0">
                <a:latin typeface="BIZ UDPゴシック" panose="020B0400000000000000" pitchFamily="50" charset="-128"/>
                <a:ea typeface="BIZ UDPゴシック" panose="020B0400000000000000" pitchFamily="50" charset="-128"/>
              </a:rPr>
              <a:t>9</a:t>
            </a:r>
            <a:endParaRPr lang="ja-JP" altLang="en-US" sz="16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767972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a:solidFill>
            <a:schemeClr val="accent6">
              <a:lumMod val="50000"/>
            </a:schemeClr>
          </a:solidFill>
          <a:ln>
            <a:solidFill>
              <a:schemeClr val="accent6">
                <a:lumMod val="50000"/>
              </a:schemeClr>
            </a:solidFill>
          </a:ln>
        </p:spPr>
        <p:txBody>
          <a:bodyPr>
            <a:noAutofit/>
          </a:bodyPr>
          <a:lstStyle/>
          <a:p>
            <a:r>
              <a:rPr kumimoji="1" lang="ja-JP" altLang="en-US" dirty="0"/>
              <a:t>高等学校入学者選抜における受検上の配慮</a:t>
            </a:r>
          </a:p>
        </p:txBody>
      </p:sp>
      <p:sp>
        <p:nvSpPr>
          <p:cNvPr id="3" name="コンテンツ プレースホルダー 2">
            <a:extLst>
              <a:ext uri="{FF2B5EF4-FFF2-40B4-BE49-F238E27FC236}">
                <a16:creationId xmlns:a16="http://schemas.microsoft.com/office/drawing/2014/main" id="{50AB802C-24A6-40A6-89B2-840916953813}"/>
              </a:ext>
            </a:extLst>
          </p:cNvPr>
          <p:cNvSpPr>
            <a:spLocks noGrp="1"/>
          </p:cNvSpPr>
          <p:nvPr>
            <p:ph idx="1"/>
          </p:nvPr>
        </p:nvSpPr>
        <p:spPr>
          <a:xfrm>
            <a:off x="628650" y="1441077"/>
            <a:ext cx="7886700" cy="4857905"/>
          </a:xfrm>
        </p:spPr>
        <p:txBody>
          <a:bodyPr>
            <a:normAutofit/>
          </a:bodyPr>
          <a:lstStyle/>
          <a:p>
            <a:r>
              <a:rPr kumimoji="1" lang="ja-JP" altLang="en-US" dirty="0"/>
              <a:t>文部科学省では、高等学校入学者選抜において、書字が困難な生徒に対して、</a:t>
            </a:r>
            <a:r>
              <a:rPr kumimoji="1" lang="en-US" altLang="ja-JP" dirty="0"/>
              <a:t>ICT</a:t>
            </a:r>
            <a:r>
              <a:rPr kumimoji="1" lang="ja-JP" altLang="en-US" dirty="0"/>
              <a:t>機器を活用した配慮事例を紹介しています。</a:t>
            </a:r>
            <a:endParaRPr kumimoji="1" lang="en-US" altLang="ja-JP" dirty="0"/>
          </a:p>
          <a:p>
            <a:r>
              <a:rPr kumimoji="1" lang="ja-JP" altLang="en-US" b="1" u="sng" dirty="0"/>
              <a:t>当日の配慮内容</a:t>
            </a:r>
          </a:p>
          <a:p>
            <a:pPr lvl="1"/>
            <a:r>
              <a:rPr kumimoji="1" lang="ja-JP" altLang="en-US" sz="2200" dirty="0"/>
              <a:t>別室により、タブレット端末のワープロ機能を使用して回答を行った。漢字の書字問題と作図問題については、紙による回答を行った。</a:t>
            </a:r>
            <a:endParaRPr kumimoji="1" lang="ja-JP" altLang="en-US" dirty="0"/>
          </a:p>
          <a:p>
            <a:r>
              <a:rPr kumimoji="1" lang="ja-JP" altLang="en-US" b="1" u="sng" dirty="0"/>
              <a:t>高校入学後の想定される配慮内容</a:t>
            </a:r>
          </a:p>
          <a:p>
            <a:pPr lvl="1"/>
            <a:r>
              <a:rPr kumimoji="1" lang="ja-JP" altLang="en-US" sz="2200" dirty="0"/>
              <a:t>高等学校においても、日常的な学習場面だけでなく定期テストにおいても、タブレット端末の使用を継続することが考えられる。</a:t>
            </a:r>
            <a:endParaRPr kumimoji="1" lang="en-US" altLang="ja-JP" sz="2200" dirty="0"/>
          </a:p>
          <a:p>
            <a:endParaRPr kumimoji="1" lang="ja-JP" altLang="en-US" dirty="0"/>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解説</a:t>
            </a:r>
          </a:p>
        </p:txBody>
      </p:sp>
      <p:grpSp>
        <p:nvGrpSpPr>
          <p:cNvPr id="24" name="グループ化 23">
            <a:extLst>
              <a:ext uri="{FF2B5EF4-FFF2-40B4-BE49-F238E27FC236}">
                <a16:creationId xmlns:a16="http://schemas.microsoft.com/office/drawing/2014/main" id="{8F9C660C-DD5B-FEA7-BC0A-7F26BA64EF23}"/>
              </a:ext>
            </a:extLst>
          </p:cNvPr>
          <p:cNvGrpSpPr/>
          <p:nvPr/>
        </p:nvGrpSpPr>
        <p:grpSpPr>
          <a:xfrm>
            <a:off x="7934099" y="14590"/>
            <a:ext cx="1146600" cy="471816"/>
            <a:chOff x="7878680" y="14590"/>
            <a:chExt cx="1146600" cy="471816"/>
          </a:xfrm>
        </p:grpSpPr>
        <p:pic>
          <p:nvPicPr>
            <p:cNvPr id="21" name="図 20">
              <a:extLst>
                <a:ext uri="{FF2B5EF4-FFF2-40B4-BE49-F238E27FC236}">
                  <a16:creationId xmlns:a16="http://schemas.microsoft.com/office/drawing/2014/main" id="{4A7D8233-3B71-2A6F-434D-09600A6A21B9}"/>
                </a:ext>
              </a:extLst>
            </p:cNvPr>
            <p:cNvPicPr>
              <a:picLocks noChangeAspect="1"/>
            </p:cNvPicPr>
            <p:nvPr/>
          </p:nvPicPr>
          <p:blipFill>
            <a:blip r:embed="rId2"/>
            <a:stretch>
              <a:fillRect/>
            </a:stretch>
          </p:blipFill>
          <p:spPr>
            <a:xfrm>
              <a:off x="8202540" y="14590"/>
              <a:ext cx="498880" cy="383754"/>
            </a:xfrm>
            <a:prstGeom prst="rect">
              <a:avLst/>
            </a:prstGeom>
          </p:spPr>
        </p:pic>
        <p:pic>
          <p:nvPicPr>
            <p:cNvPr id="22" name="図 21">
              <a:extLst>
                <a:ext uri="{FF2B5EF4-FFF2-40B4-BE49-F238E27FC236}">
                  <a16:creationId xmlns:a16="http://schemas.microsoft.com/office/drawing/2014/main" id="{22668BC1-5436-36CE-E53E-ECA874C31A39}"/>
                </a:ext>
              </a:extLst>
            </p:cNvPr>
            <p:cNvPicPr>
              <a:picLocks noChangeAspect="1"/>
            </p:cNvPicPr>
            <p:nvPr/>
          </p:nvPicPr>
          <p:blipFill>
            <a:blip r:embed="rId3"/>
            <a:stretch>
              <a:fillRect/>
            </a:stretch>
          </p:blipFill>
          <p:spPr>
            <a:xfrm>
              <a:off x="7878680" y="310282"/>
              <a:ext cx="265094" cy="176124"/>
            </a:xfrm>
            <a:prstGeom prst="rect">
              <a:avLst/>
            </a:prstGeom>
          </p:spPr>
        </p:pic>
        <p:pic>
          <p:nvPicPr>
            <p:cNvPr id="23" name="図 22">
              <a:extLst>
                <a:ext uri="{FF2B5EF4-FFF2-40B4-BE49-F238E27FC236}">
                  <a16:creationId xmlns:a16="http://schemas.microsoft.com/office/drawing/2014/main" id="{47D0AD98-2773-4A1E-79A1-C531D3B13545}"/>
                </a:ext>
              </a:extLst>
            </p:cNvPr>
            <p:cNvPicPr>
              <a:picLocks noChangeAspect="1"/>
            </p:cNvPicPr>
            <p:nvPr/>
          </p:nvPicPr>
          <p:blipFill>
            <a:blip r:embed="rId3"/>
            <a:stretch>
              <a:fillRect/>
            </a:stretch>
          </p:blipFill>
          <p:spPr>
            <a:xfrm flipH="1">
              <a:off x="8760186" y="310282"/>
              <a:ext cx="265094" cy="176124"/>
            </a:xfrm>
            <a:prstGeom prst="rect">
              <a:avLst/>
            </a:prstGeom>
          </p:spPr>
        </p:pic>
      </p:grpSp>
      <p:sp>
        <p:nvSpPr>
          <p:cNvPr id="10" name="テキスト ボックス 9">
            <a:extLst>
              <a:ext uri="{FF2B5EF4-FFF2-40B4-BE49-F238E27FC236}">
                <a16:creationId xmlns:a16="http://schemas.microsoft.com/office/drawing/2014/main" id="{319F19C5-6C51-4947-A06D-341656E00273}"/>
              </a:ext>
            </a:extLst>
          </p:cNvPr>
          <p:cNvSpPr txBox="1"/>
          <p:nvPr/>
        </p:nvSpPr>
        <p:spPr>
          <a:xfrm>
            <a:off x="7540052" y="6298981"/>
            <a:ext cx="1315390" cy="338554"/>
          </a:xfrm>
          <a:prstGeom prst="rect">
            <a:avLst/>
          </a:prstGeom>
          <a:noFill/>
          <a:ln>
            <a:solidFill>
              <a:schemeClr val="tx1"/>
            </a:solidFill>
          </a:ln>
        </p:spPr>
        <p:txBody>
          <a:bodyPr wrap="square">
            <a:spAutoFit/>
          </a:bodyPr>
          <a:lstStyle/>
          <a:p>
            <a:pPr algn="ctr"/>
            <a:r>
              <a:rPr lang="ja-JP" altLang="en-US" sz="1600" dirty="0">
                <a:latin typeface="BIZ UDPゴシック" panose="020B0400000000000000" pitchFamily="50" charset="-128"/>
                <a:ea typeface="BIZ UDPゴシック" panose="020B0400000000000000" pitchFamily="50" charset="-128"/>
              </a:rPr>
              <a:t>補足資料４</a:t>
            </a:r>
          </a:p>
        </p:txBody>
      </p:sp>
    </p:spTree>
    <p:extLst>
      <p:ext uri="{BB962C8B-B14F-4D97-AF65-F5344CB8AC3E}">
        <p14:creationId xmlns:p14="http://schemas.microsoft.com/office/powerpoint/2010/main" val="1984274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832468"/>
          </a:xfrm>
          <a:solidFill>
            <a:schemeClr val="accent6">
              <a:lumMod val="50000"/>
            </a:schemeClr>
          </a:solidFill>
          <a:ln>
            <a:solidFill>
              <a:schemeClr val="accent6">
                <a:lumMod val="50000"/>
              </a:schemeClr>
            </a:solidFill>
          </a:ln>
        </p:spPr>
        <p:txBody>
          <a:bodyPr>
            <a:noAutofit/>
          </a:bodyPr>
          <a:lstStyle/>
          <a:p>
            <a:r>
              <a:rPr kumimoji="1" lang="ja-JP" altLang="en-US" sz="3200" dirty="0"/>
              <a:t>「自分に合った学び方で学ぶ」という視点が重要</a:t>
            </a:r>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解説</a:t>
            </a:r>
          </a:p>
        </p:txBody>
      </p:sp>
      <p:grpSp>
        <p:nvGrpSpPr>
          <p:cNvPr id="24" name="グループ化 23">
            <a:extLst>
              <a:ext uri="{FF2B5EF4-FFF2-40B4-BE49-F238E27FC236}">
                <a16:creationId xmlns:a16="http://schemas.microsoft.com/office/drawing/2014/main" id="{8F9C660C-DD5B-FEA7-BC0A-7F26BA64EF23}"/>
              </a:ext>
            </a:extLst>
          </p:cNvPr>
          <p:cNvGrpSpPr/>
          <p:nvPr/>
        </p:nvGrpSpPr>
        <p:grpSpPr>
          <a:xfrm>
            <a:off x="7934099" y="14590"/>
            <a:ext cx="1146600" cy="471816"/>
            <a:chOff x="7878680" y="14590"/>
            <a:chExt cx="1146600" cy="471816"/>
          </a:xfrm>
        </p:grpSpPr>
        <p:pic>
          <p:nvPicPr>
            <p:cNvPr id="21" name="図 20">
              <a:extLst>
                <a:ext uri="{FF2B5EF4-FFF2-40B4-BE49-F238E27FC236}">
                  <a16:creationId xmlns:a16="http://schemas.microsoft.com/office/drawing/2014/main" id="{4A7D8233-3B71-2A6F-434D-09600A6A21B9}"/>
                </a:ext>
              </a:extLst>
            </p:cNvPr>
            <p:cNvPicPr>
              <a:picLocks noChangeAspect="1"/>
            </p:cNvPicPr>
            <p:nvPr/>
          </p:nvPicPr>
          <p:blipFill>
            <a:blip r:embed="rId2"/>
            <a:stretch>
              <a:fillRect/>
            </a:stretch>
          </p:blipFill>
          <p:spPr>
            <a:xfrm>
              <a:off x="8202540" y="14590"/>
              <a:ext cx="498880" cy="383754"/>
            </a:xfrm>
            <a:prstGeom prst="rect">
              <a:avLst/>
            </a:prstGeom>
          </p:spPr>
        </p:pic>
        <p:pic>
          <p:nvPicPr>
            <p:cNvPr id="22" name="図 21">
              <a:extLst>
                <a:ext uri="{FF2B5EF4-FFF2-40B4-BE49-F238E27FC236}">
                  <a16:creationId xmlns:a16="http://schemas.microsoft.com/office/drawing/2014/main" id="{22668BC1-5436-36CE-E53E-ECA874C31A39}"/>
                </a:ext>
              </a:extLst>
            </p:cNvPr>
            <p:cNvPicPr>
              <a:picLocks noChangeAspect="1"/>
            </p:cNvPicPr>
            <p:nvPr/>
          </p:nvPicPr>
          <p:blipFill>
            <a:blip r:embed="rId3"/>
            <a:stretch>
              <a:fillRect/>
            </a:stretch>
          </p:blipFill>
          <p:spPr>
            <a:xfrm>
              <a:off x="7878680" y="310282"/>
              <a:ext cx="265094" cy="176124"/>
            </a:xfrm>
            <a:prstGeom prst="rect">
              <a:avLst/>
            </a:prstGeom>
          </p:spPr>
        </p:pic>
        <p:pic>
          <p:nvPicPr>
            <p:cNvPr id="23" name="図 22">
              <a:extLst>
                <a:ext uri="{FF2B5EF4-FFF2-40B4-BE49-F238E27FC236}">
                  <a16:creationId xmlns:a16="http://schemas.microsoft.com/office/drawing/2014/main" id="{47D0AD98-2773-4A1E-79A1-C531D3B13545}"/>
                </a:ext>
              </a:extLst>
            </p:cNvPr>
            <p:cNvPicPr>
              <a:picLocks noChangeAspect="1"/>
            </p:cNvPicPr>
            <p:nvPr/>
          </p:nvPicPr>
          <p:blipFill>
            <a:blip r:embed="rId3"/>
            <a:stretch>
              <a:fillRect/>
            </a:stretch>
          </p:blipFill>
          <p:spPr>
            <a:xfrm flipH="1">
              <a:off x="8760186" y="310282"/>
              <a:ext cx="265094" cy="176124"/>
            </a:xfrm>
            <a:prstGeom prst="rect">
              <a:avLst/>
            </a:prstGeom>
          </p:spPr>
        </p:pic>
      </p:grpSp>
      <p:sp>
        <p:nvSpPr>
          <p:cNvPr id="10" name="テキスト ボックス 9">
            <a:extLst>
              <a:ext uri="{FF2B5EF4-FFF2-40B4-BE49-F238E27FC236}">
                <a16:creationId xmlns:a16="http://schemas.microsoft.com/office/drawing/2014/main" id="{374079C9-B14E-4CAB-9202-AAFEF6145C11}"/>
              </a:ext>
            </a:extLst>
          </p:cNvPr>
          <p:cNvSpPr txBox="1"/>
          <p:nvPr/>
        </p:nvSpPr>
        <p:spPr>
          <a:xfrm>
            <a:off x="6380753" y="6415199"/>
            <a:ext cx="2672329" cy="338554"/>
          </a:xfrm>
          <a:prstGeom prst="rect">
            <a:avLst/>
          </a:prstGeom>
          <a:noFill/>
          <a:ln>
            <a:solidFill>
              <a:schemeClr val="tx1"/>
            </a:solidFill>
          </a:ln>
        </p:spPr>
        <p:txBody>
          <a:bodyPr wrap="square">
            <a:spAutoFit/>
          </a:bodyPr>
          <a:lstStyle/>
          <a:p>
            <a:pPr algn="ctr"/>
            <a:r>
              <a:rPr lang="ja-JP" altLang="en-US" sz="1600" dirty="0">
                <a:latin typeface="BIZ UDPゴシック" panose="020B0400000000000000" pitchFamily="50" charset="-128"/>
                <a:ea typeface="BIZ UDPゴシック" panose="020B0400000000000000" pitchFamily="50" charset="-128"/>
              </a:rPr>
              <a:t>学び支援ガイド</a:t>
            </a:r>
            <a:r>
              <a:rPr lang="en-US" altLang="ja-JP" sz="1600" dirty="0">
                <a:solidFill>
                  <a:schemeClr val="tx1"/>
                </a:solidFill>
                <a:latin typeface="BIZ UDPゴシック" panose="020B0400000000000000" pitchFamily="50" charset="-128"/>
                <a:ea typeface="BIZ UDPゴシック" panose="020B0400000000000000" pitchFamily="50" charset="-128"/>
              </a:rPr>
              <a:t>P.30</a:t>
            </a:r>
            <a:r>
              <a:rPr lang="ja-JP" altLang="en-US" sz="1600" dirty="0">
                <a:solidFill>
                  <a:schemeClr val="tx1"/>
                </a:solidFill>
                <a:latin typeface="BIZ UDPゴシック" panose="020B0400000000000000" pitchFamily="50" charset="-128"/>
                <a:ea typeface="BIZ UDPゴシック" panose="020B0400000000000000" pitchFamily="50" charset="-128"/>
              </a:rPr>
              <a:t>～</a:t>
            </a:r>
            <a:r>
              <a:rPr lang="en-US" altLang="ja-JP" sz="1600" dirty="0">
                <a:solidFill>
                  <a:schemeClr val="tx1"/>
                </a:solidFill>
                <a:latin typeface="BIZ UDPゴシック" panose="020B0400000000000000" pitchFamily="50" charset="-128"/>
                <a:ea typeface="BIZ UDPゴシック" panose="020B0400000000000000" pitchFamily="50" charset="-128"/>
              </a:rPr>
              <a:t>54</a:t>
            </a:r>
            <a:endParaRPr lang="ja-JP" altLang="en-US" sz="1600" dirty="0">
              <a:latin typeface="BIZ UDPゴシック" panose="020B0400000000000000" pitchFamily="50" charset="-128"/>
              <a:ea typeface="BIZ UDPゴシック" panose="020B0400000000000000" pitchFamily="50" charset="-128"/>
            </a:endParaRPr>
          </a:p>
        </p:txBody>
      </p:sp>
      <p:pic>
        <p:nvPicPr>
          <p:cNvPr id="9" name="図 8">
            <a:extLst>
              <a:ext uri="{FF2B5EF4-FFF2-40B4-BE49-F238E27FC236}">
                <a16:creationId xmlns:a16="http://schemas.microsoft.com/office/drawing/2014/main" id="{E351A7EC-D581-4BE5-ADA8-1F7EE686C71E}"/>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56944" y="1352865"/>
            <a:ext cx="9077700" cy="4088569"/>
          </a:xfrm>
          <a:prstGeom prst="rect">
            <a:avLst/>
          </a:prstGeom>
        </p:spPr>
      </p:pic>
      <p:sp>
        <p:nvSpPr>
          <p:cNvPr id="15" name="角丸四角形 8">
            <a:extLst>
              <a:ext uri="{FF2B5EF4-FFF2-40B4-BE49-F238E27FC236}">
                <a16:creationId xmlns:a16="http://schemas.microsoft.com/office/drawing/2014/main" id="{25FB2D04-E42D-46BC-89FF-A25D295AE4EB}"/>
              </a:ext>
            </a:extLst>
          </p:cNvPr>
          <p:cNvSpPr/>
          <p:nvPr/>
        </p:nvSpPr>
        <p:spPr>
          <a:xfrm>
            <a:off x="272635" y="5565095"/>
            <a:ext cx="8598729" cy="644573"/>
          </a:xfrm>
          <a:prstGeom prst="roundRect">
            <a:avLst>
              <a:gd name="adj" fmla="val 5852"/>
            </a:avLst>
          </a:prstGeom>
          <a:solidFill>
            <a:schemeClr val="accent2">
              <a:lumMod val="40000"/>
              <a:lumOff val="6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latin typeface="BIZ UDPゴシック" panose="020B0400000000000000" pitchFamily="50" charset="-128"/>
                <a:ea typeface="BIZ UDPゴシック" panose="020B0400000000000000" pitchFamily="50" charset="-128"/>
              </a:rPr>
              <a:t>支援方法に迷ったら「学びの本質（目的）」を考えてみましょう！</a:t>
            </a:r>
          </a:p>
        </p:txBody>
      </p:sp>
    </p:spTree>
    <p:extLst>
      <p:ext uri="{BB962C8B-B14F-4D97-AF65-F5344CB8AC3E}">
        <p14:creationId xmlns:p14="http://schemas.microsoft.com/office/powerpoint/2010/main" val="15011412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a:solidFill>
            <a:schemeClr val="accent6">
              <a:lumMod val="50000"/>
            </a:schemeClr>
          </a:solidFill>
          <a:ln>
            <a:solidFill>
              <a:schemeClr val="accent6">
                <a:lumMod val="50000"/>
              </a:schemeClr>
            </a:solidFill>
          </a:ln>
        </p:spPr>
        <p:txBody>
          <a:bodyPr>
            <a:noAutofit/>
          </a:bodyPr>
          <a:lstStyle/>
          <a:p>
            <a:r>
              <a:rPr kumimoji="1" lang="ja-JP" altLang="en-US" dirty="0"/>
              <a:t>インクル</a:t>
            </a:r>
            <a:r>
              <a:rPr kumimoji="1" lang="en-US" altLang="ja-JP" dirty="0"/>
              <a:t>DB</a:t>
            </a:r>
            <a:r>
              <a:rPr kumimoji="1" lang="ja-JP" altLang="en-US" sz="2000" dirty="0"/>
              <a:t>（インクルーシブ教育システム構築支援データベース）</a:t>
            </a:r>
            <a:endParaRPr kumimoji="1" lang="ja-JP" altLang="en-US" dirty="0"/>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参考情報</a:t>
            </a:r>
          </a:p>
        </p:txBody>
      </p:sp>
      <p:sp>
        <p:nvSpPr>
          <p:cNvPr id="9" name="コンテンツ プレースホルダー 2">
            <a:extLst>
              <a:ext uri="{FF2B5EF4-FFF2-40B4-BE49-F238E27FC236}">
                <a16:creationId xmlns:a16="http://schemas.microsoft.com/office/drawing/2014/main" id="{C61A99DE-C845-4757-9477-0F0A01606FC1}"/>
              </a:ext>
            </a:extLst>
          </p:cNvPr>
          <p:cNvSpPr>
            <a:spLocks noGrp="1"/>
          </p:cNvSpPr>
          <p:nvPr>
            <p:ph idx="1"/>
          </p:nvPr>
        </p:nvSpPr>
        <p:spPr>
          <a:xfrm>
            <a:off x="748570" y="1732844"/>
            <a:ext cx="7690891" cy="1077273"/>
          </a:xfrm>
        </p:spPr>
        <p:txBody>
          <a:bodyPr>
            <a:normAutofit/>
          </a:bodyPr>
          <a:lstStyle/>
          <a:p>
            <a:r>
              <a:rPr kumimoji="1" lang="ja-JP" altLang="en-US" sz="2600" dirty="0"/>
              <a:t>学校における合理的配慮の実践事例が数多く掲載されています。</a:t>
            </a:r>
          </a:p>
        </p:txBody>
      </p:sp>
      <p:sp>
        <p:nvSpPr>
          <p:cNvPr id="11" name="テキスト ボックス 10">
            <a:extLst>
              <a:ext uri="{FF2B5EF4-FFF2-40B4-BE49-F238E27FC236}">
                <a16:creationId xmlns:a16="http://schemas.microsoft.com/office/drawing/2014/main" id="{61E296DE-7626-489A-A905-8633E82FFC81}"/>
              </a:ext>
            </a:extLst>
          </p:cNvPr>
          <p:cNvSpPr txBox="1"/>
          <p:nvPr/>
        </p:nvSpPr>
        <p:spPr>
          <a:xfrm>
            <a:off x="5295273" y="5974062"/>
            <a:ext cx="3848727" cy="369332"/>
          </a:xfrm>
          <a:prstGeom prst="rect">
            <a:avLst/>
          </a:prstGeom>
          <a:noFill/>
        </p:spPr>
        <p:txBody>
          <a:bodyPr wrap="square">
            <a:spAutoFit/>
          </a:bodyPr>
          <a:lstStyle/>
          <a:p>
            <a:r>
              <a:rPr lang="ja-JP" altLang="en-US" dirty="0">
                <a:latin typeface="BIZ UDPゴシック" panose="020B0400000000000000" pitchFamily="50" charset="-128"/>
                <a:ea typeface="BIZ UDPゴシック" panose="020B0400000000000000" pitchFamily="50" charset="-128"/>
              </a:rPr>
              <a:t>https://inclusive.nise.go.jp/</a:t>
            </a:r>
          </a:p>
        </p:txBody>
      </p:sp>
      <p:pic>
        <p:nvPicPr>
          <p:cNvPr id="13" name="図 12">
            <a:extLst>
              <a:ext uri="{FF2B5EF4-FFF2-40B4-BE49-F238E27FC236}">
                <a16:creationId xmlns:a16="http://schemas.microsoft.com/office/drawing/2014/main" id="{EFC179B2-ADB4-41CA-B4CE-97342E67F8C2}"/>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10237"/>
          <a:stretch/>
        </p:blipFill>
        <p:spPr>
          <a:xfrm>
            <a:off x="449234" y="2763374"/>
            <a:ext cx="8289561" cy="2574223"/>
          </a:xfrm>
          <a:prstGeom prst="rect">
            <a:avLst/>
          </a:prstGeom>
        </p:spPr>
      </p:pic>
      <p:pic>
        <p:nvPicPr>
          <p:cNvPr id="15" name="図 14">
            <a:extLst>
              <a:ext uri="{FF2B5EF4-FFF2-40B4-BE49-F238E27FC236}">
                <a16:creationId xmlns:a16="http://schemas.microsoft.com/office/drawing/2014/main" id="{20BF9AB4-3302-4F7B-A6F9-58CD90AFC900}"/>
              </a:ext>
            </a:extLst>
          </p:cNvPr>
          <p:cNvPicPr>
            <a:picLocks noChangeAspect="1"/>
          </p:cNvPicPr>
          <p:nvPr/>
        </p:nvPicPr>
        <p:blipFill rotWithShape="1">
          <a:blip r:embed="rId3"/>
          <a:srcRect l="7334" t="7354" r="7334" b="7354"/>
          <a:stretch/>
        </p:blipFill>
        <p:spPr>
          <a:xfrm>
            <a:off x="3911867" y="5456396"/>
            <a:ext cx="1320266" cy="1319624"/>
          </a:xfrm>
          <a:prstGeom prst="rect">
            <a:avLst/>
          </a:prstGeom>
        </p:spPr>
      </p:pic>
      <p:sp>
        <p:nvSpPr>
          <p:cNvPr id="3" name="正方形/長方形 2">
            <a:extLst>
              <a:ext uri="{FF2B5EF4-FFF2-40B4-BE49-F238E27FC236}">
                <a16:creationId xmlns:a16="http://schemas.microsoft.com/office/drawing/2014/main" id="{32FE7794-D3AA-A58F-6D83-5912B8727DB9}"/>
              </a:ext>
            </a:extLst>
          </p:cNvPr>
          <p:cNvSpPr/>
          <p:nvPr/>
        </p:nvSpPr>
        <p:spPr>
          <a:xfrm>
            <a:off x="6158753" y="1304261"/>
            <a:ext cx="2985247" cy="338554"/>
          </a:xfrm>
          <a:prstGeom prst="rect">
            <a:avLst/>
          </a:prstGeom>
        </p:spPr>
        <p:txBody>
          <a:bodyPr wrap="square">
            <a:spAutoFit/>
          </a:bodyPr>
          <a:lstStyle/>
          <a:p>
            <a:pPr algn="r"/>
            <a:r>
              <a:rPr lang="ja-JP" altLang="en-US" sz="1600" dirty="0">
                <a:latin typeface="BIZ UDPゴシック" panose="020B0400000000000000" pitchFamily="50" charset="-128"/>
                <a:ea typeface="BIZ UDPゴシック" panose="020B0400000000000000" pitchFamily="50" charset="-128"/>
              </a:rPr>
              <a:t>国立特別支援教育総合研究所</a:t>
            </a:r>
          </a:p>
        </p:txBody>
      </p:sp>
    </p:spTree>
    <p:extLst>
      <p:ext uri="{BB962C8B-B14F-4D97-AF65-F5344CB8AC3E}">
        <p14:creationId xmlns:p14="http://schemas.microsoft.com/office/powerpoint/2010/main" val="41261927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p:spPr>
        <p:txBody>
          <a:bodyPr>
            <a:noAutofit/>
          </a:bodyPr>
          <a:lstStyle/>
          <a:p>
            <a:r>
              <a:rPr kumimoji="1" lang="ja-JP" altLang="en-US" dirty="0"/>
              <a:t>①自校の取組の振り返りと課題解決策の検討</a:t>
            </a:r>
          </a:p>
        </p:txBody>
      </p:sp>
      <p:sp>
        <p:nvSpPr>
          <p:cNvPr id="3" name="コンテンツ プレースホルダー 2">
            <a:extLst>
              <a:ext uri="{FF2B5EF4-FFF2-40B4-BE49-F238E27FC236}">
                <a16:creationId xmlns:a16="http://schemas.microsoft.com/office/drawing/2014/main" id="{50AB802C-24A6-40A6-89B2-840916953813}"/>
              </a:ext>
            </a:extLst>
          </p:cNvPr>
          <p:cNvSpPr>
            <a:spLocks noGrp="1"/>
          </p:cNvSpPr>
          <p:nvPr>
            <p:ph idx="1"/>
          </p:nvPr>
        </p:nvSpPr>
        <p:spPr>
          <a:xfrm>
            <a:off x="149903" y="1424066"/>
            <a:ext cx="8844196" cy="4527028"/>
          </a:xfrm>
        </p:spPr>
        <p:txBody>
          <a:bodyPr>
            <a:normAutofit/>
          </a:bodyPr>
          <a:lstStyle/>
          <a:p>
            <a:r>
              <a:rPr kumimoji="1" lang="ja-JP" altLang="en-US" dirty="0"/>
              <a:t>前向きで段階的な振り返りの手法である「</a:t>
            </a:r>
            <a:r>
              <a:rPr kumimoji="1" lang="en-US" altLang="ja-JP" dirty="0"/>
              <a:t>KPT</a:t>
            </a:r>
            <a:r>
              <a:rPr kumimoji="1" lang="ja-JP" altLang="en-US" dirty="0"/>
              <a:t>（ケプト）法」を用います。</a:t>
            </a:r>
            <a:endParaRPr kumimoji="1" lang="en-US" altLang="ja-JP" dirty="0"/>
          </a:p>
          <a:p>
            <a:pPr lvl="1"/>
            <a:r>
              <a:rPr kumimoji="1" lang="en-US" altLang="ja-JP" sz="2800" b="1" dirty="0"/>
              <a:t>K</a:t>
            </a:r>
            <a:r>
              <a:rPr kumimoji="1" lang="en-US" altLang="ja-JP" b="1" dirty="0"/>
              <a:t>eep</a:t>
            </a:r>
            <a:r>
              <a:rPr kumimoji="1" lang="ja-JP" altLang="en-US" dirty="0"/>
              <a:t>「継続したいこと、効果があったと感じた支援」</a:t>
            </a:r>
            <a:endParaRPr kumimoji="1" lang="en-US" altLang="ja-JP" dirty="0"/>
          </a:p>
          <a:p>
            <a:pPr lvl="1"/>
            <a:r>
              <a:rPr kumimoji="1" lang="en-US" altLang="ja-JP" sz="2800" b="1" dirty="0"/>
              <a:t>P</a:t>
            </a:r>
            <a:r>
              <a:rPr kumimoji="1" lang="en-US" altLang="ja-JP" b="1" dirty="0"/>
              <a:t>roblem</a:t>
            </a:r>
            <a:r>
              <a:rPr kumimoji="1" lang="ja-JP" altLang="en-US" dirty="0"/>
              <a:t>「課題となっていること、課題になりそうなこと」</a:t>
            </a:r>
            <a:endParaRPr kumimoji="1" lang="en-US" altLang="ja-JP" dirty="0"/>
          </a:p>
          <a:p>
            <a:pPr lvl="1"/>
            <a:r>
              <a:rPr kumimoji="1" lang="en-US" altLang="ja-JP" sz="2800" b="1" dirty="0"/>
              <a:t>T</a:t>
            </a:r>
            <a:r>
              <a:rPr kumimoji="1" lang="en-US" altLang="ja-JP" b="1" dirty="0"/>
              <a:t>ry</a:t>
            </a:r>
            <a:r>
              <a:rPr kumimoji="1" lang="ja-JP" altLang="en-US" dirty="0"/>
              <a:t>「課題の解決策、今後挑戦してみたいこと」</a:t>
            </a:r>
            <a:endParaRPr kumimoji="1" lang="en-US" altLang="ja-JP" dirty="0"/>
          </a:p>
          <a:p>
            <a:r>
              <a:rPr kumimoji="1" lang="ja-JP" altLang="en-US" dirty="0"/>
              <a:t>ナオミさんのようなケースについて、自校においてできていることや効果のあった支援について振り返ります。次に、支援上の課題となっていることや、代替手段としてタブレット</a:t>
            </a:r>
            <a:r>
              <a:rPr kumimoji="1" lang="en-US" altLang="ja-JP" dirty="0"/>
              <a:t>PC</a:t>
            </a:r>
            <a:r>
              <a:rPr kumimoji="1" lang="ja-JP" altLang="en-US" dirty="0"/>
              <a:t>を活用する際に課題になりそうなことを考えます。そして、それらの課題解決に向けて</a:t>
            </a:r>
            <a:r>
              <a:rPr lang="ja-JP" altLang="en-US" sz="2400" dirty="0">
                <a:latin typeface="+mn-ea"/>
              </a:rPr>
              <a:t>アイディアを出し合います。</a:t>
            </a:r>
            <a:endParaRPr kumimoji="1" lang="en-US" altLang="ja-JP" dirty="0"/>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1" y="21801"/>
            <a:ext cx="4122296"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グループ協議（</a:t>
            </a:r>
            <a:r>
              <a:rPr lang="en-US" altLang="ja-JP" dirty="0">
                <a:latin typeface="UD デジタル 教科書体 NK-B" panose="02020700000000000000" pitchFamily="18" charset="-128"/>
                <a:ea typeface="UD デジタル 教科書体 NK-B" panose="02020700000000000000" pitchFamily="18" charset="-128"/>
              </a:rPr>
              <a:t>※</a:t>
            </a:r>
            <a:r>
              <a:rPr lang="ja-JP" altLang="en-US" dirty="0">
                <a:latin typeface="UD デジタル 教科書体 NK-B" panose="02020700000000000000" pitchFamily="18" charset="-128"/>
                <a:ea typeface="UD デジタル 教科書体 NK-B" panose="02020700000000000000" pitchFamily="18" charset="-128"/>
              </a:rPr>
              <a:t>１グループ３～４人）</a:t>
            </a:r>
          </a:p>
        </p:txBody>
      </p:sp>
      <p:pic>
        <p:nvPicPr>
          <p:cNvPr id="4" name="Picture 6" descr="https://3.bp.blogspot.com/-utJMyacp3ug/Vf-aX46cgpI/AAAAAAAAyFo/U5f1OX8ceWw/s800/kaisya_kaiwa_communication.png">
            <a:extLst>
              <a:ext uri="{FF2B5EF4-FFF2-40B4-BE49-F238E27FC236}">
                <a16:creationId xmlns:a16="http://schemas.microsoft.com/office/drawing/2014/main" id="{BCF9EC3E-F949-20AB-5C52-AC08FEB2F3A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36224" y="5207862"/>
            <a:ext cx="1707776" cy="1650138"/>
          </a:xfrm>
          <a:prstGeom prst="rect">
            <a:avLst/>
          </a:prstGeom>
          <a:noFill/>
          <a:extLst>
            <a:ext uri="{909E8E84-426E-40DD-AFC4-6F175D3DCCD1}">
              <a14:hiddenFill xmlns:a14="http://schemas.microsoft.com/office/drawing/2010/main">
                <a:solidFill>
                  <a:srgbClr val="FFFFFF"/>
                </a:solidFill>
              </a14:hiddenFill>
            </a:ext>
          </a:extLst>
        </p:spPr>
      </p:pic>
      <p:sp>
        <p:nvSpPr>
          <p:cNvPr id="7" name="角丸四角形 8">
            <a:extLst>
              <a:ext uri="{FF2B5EF4-FFF2-40B4-BE49-F238E27FC236}">
                <a16:creationId xmlns:a16="http://schemas.microsoft.com/office/drawing/2014/main" id="{71846AE6-4172-4771-B249-6E1406DFB4F1}"/>
              </a:ext>
            </a:extLst>
          </p:cNvPr>
          <p:cNvSpPr/>
          <p:nvPr/>
        </p:nvSpPr>
        <p:spPr>
          <a:xfrm>
            <a:off x="592110" y="5831173"/>
            <a:ext cx="6438276" cy="854440"/>
          </a:xfrm>
          <a:prstGeom prst="roundRect">
            <a:avLst>
              <a:gd name="adj" fmla="val 5852"/>
            </a:avLst>
          </a:prstGeom>
          <a:solidFill>
            <a:schemeClr val="accent2">
              <a:lumMod val="40000"/>
              <a:lumOff val="6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BIZ UDPゴシック" panose="020B0400000000000000" pitchFamily="50" charset="-128"/>
                <a:ea typeface="BIZ UDPゴシック" panose="020B0400000000000000" pitchFamily="50" charset="-128"/>
              </a:rPr>
              <a:t>チーム支援に向けて</a:t>
            </a:r>
            <a:r>
              <a:rPr kumimoji="1" lang="ja-JP" altLang="en-US" sz="2400" b="1" dirty="0">
                <a:solidFill>
                  <a:schemeClr val="tx1"/>
                </a:solidFill>
                <a:latin typeface="BIZ UDPゴシック" panose="020B0400000000000000" pitchFamily="50" charset="-128"/>
                <a:ea typeface="BIZ UDPゴシック" panose="020B0400000000000000" pitchFamily="50" charset="-128"/>
              </a:rPr>
              <a:t>「みんなでどうする？」を</a:t>
            </a:r>
            <a:endParaRPr kumimoji="1" lang="en-US" altLang="ja-JP" sz="2400" b="1" dirty="0">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sz="2400" b="1" dirty="0">
                <a:solidFill>
                  <a:schemeClr val="tx1"/>
                </a:solidFill>
                <a:latin typeface="BIZ UDPゴシック" panose="020B0400000000000000" pitchFamily="50" charset="-128"/>
                <a:ea typeface="BIZ UDPゴシック" panose="020B0400000000000000" pitchFamily="50" charset="-128"/>
              </a:rPr>
              <a:t>検討しましょう♪</a:t>
            </a:r>
          </a:p>
        </p:txBody>
      </p:sp>
    </p:spTree>
    <p:extLst>
      <p:ext uri="{BB962C8B-B14F-4D97-AF65-F5344CB8AC3E}">
        <p14:creationId xmlns:p14="http://schemas.microsoft.com/office/powerpoint/2010/main" val="2830339102"/>
      </p:ext>
    </p:extLst>
  </p:cSld>
  <p:clrMapOvr>
    <a:masterClrMapping/>
  </p:clrMapOvr>
</p:sld>
</file>

<file path=ppt/theme/theme1.xml><?xml version="1.0" encoding="utf-8"?>
<a:theme xmlns:a="http://schemas.openxmlformats.org/drawingml/2006/main" name="Office テーマ">
  <a:themeElements>
    <a:clrScheme name="ユーザー定義 2">
      <a:dk1>
        <a:sysClr val="windowText" lastClr="000000"/>
      </a:dk1>
      <a:lt1>
        <a:sysClr val="window" lastClr="FFFFFF"/>
      </a:lt1>
      <a:dk2>
        <a:srgbClr val="336699"/>
      </a:dk2>
      <a:lt2>
        <a:srgbClr val="E7E6E6"/>
      </a:lt2>
      <a:accent1>
        <a:srgbClr val="336699"/>
      </a:accent1>
      <a:accent2>
        <a:srgbClr val="FFCC00"/>
      </a:accent2>
      <a:accent3>
        <a:srgbClr val="A5A5A5"/>
      </a:accent3>
      <a:accent4>
        <a:srgbClr val="FFCC00"/>
      </a:accent4>
      <a:accent5>
        <a:srgbClr val="4472C4"/>
      </a:accent5>
      <a:accent6>
        <a:srgbClr val="70AD47"/>
      </a:accent6>
      <a:hlink>
        <a:srgbClr val="0563C1"/>
      </a:hlink>
      <a:folHlink>
        <a:srgbClr val="954F72"/>
      </a:folHlink>
    </a:clrScheme>
    <a:fontScheme name="ユーザー定義 1">
      <a:majorFont>
        <a:latin typeface="Segoe UI"/>
        <a:ea typeface="メイリオ"/>
        <a:cs typeface=""/>
      </a:majorFont>
      <a:minorFont>
        <a:latin typeface="Segoe UI"/>
        <a:ea typeface="メイリオ"/>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9359</TotalTime>
  <Words>1041</Words>
  <Application>Microsoft Office PowerPoint</Application>
  <PresentationFormat>画面に合わせる (4:3)</PresentationFormat>
  <Paragraphs>71</Paragraphs>
  <Slides>11</Slides>
  <Notes>3</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11</vt:i4>
      </vt:variant>
    </vt:vector>
  </HeadingPairs>
  <TitlesOfParts>
    <vt:vector size="21" baseType="lpstr">
      <vt:lpstr>BIZ UDPゴシック</vt:lpstr>
      <vt:lpstr>ＭＳ 明朝</vt:lpstr>
      <vt:lpstr>UD デジタル 教科書体 NK-B</vt:lpstr>
      <vt:lpstr>メイリオ</vt:lpstr>
      <vt:lpstr>游ゴシック</vt:lpstr>
      <vt:lpstr>Arial</vt:lpstr>
      <vt:lpstr>Calibri</vt:lpstr>
      <vt:lpstr>Segoe UI</vt:lpstr>
      <vt:lpstr>Wingdings</vt:lpstr>
      <vt:lpstr>Office テーマ</vt:lpstr>
      <vt:lpstr>「書く」のが困難な児童生徒への 支援上の課題解決に向けて</vt:lpstr>
      <vt:lpstr>ワンポイント解説♪</vt:lpstr>
      <vt:lpstr>先生方はどのように対応されますか？</vt:lpstr>
      <vt:lpstr>子供に合った代替手段を探す</vt:lpstr>
      <vt:lpstr>合理的配慮としてのタブレットPC活用</vt:lpstr>
      <vt:lpstr>高等学校入学者選抜における受検上の配慮</vt:lpstr>
      <vt:lpstr>「自分に合った学び方で学ぶ」という視点が重要</vt:lpstr>
      <vt:lpstr>インクルDB（インクルーシブ教育システム構築支援データベース）</vt:lpstr>
      <vt:lpstr>①自校の取組の振り返りと課題解決策の検討</vt:lpstr>
      <vt:lpstr>PowerPoint プレゼンテーション</vt:lpstr>
      <vt:lpstr>②リフレクション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青森県総合学校教育センター特別支援教育課</dc:creator>
  <cp:revision>672</cp:revision>
  <cp:lastPrinted>2024-12-16T04:33:11Z</cp:lastPrinted>
  <dcterms:created xsi:type="dcterms:W3CDTF">2020-08-31T05:41:33Z</dcterms:created>
  <dcterms:modified xsi:type="dcterms:W3CDTF">2025-02-27T06:46:51Z</dcterms:modified>
</cp:coreProperties>
</file>