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25" r:id="rId2"/>
    <p:sldId id="1844" r:id="rId3"/>
    <p:sldId id="1843" r:id="rId4"/>
    <p:sldId id="1832" r:id="rId5"/>
    <p:sldId id="1833" r:id="rId6"/>
    <p:sldId id="1842" r:id="rId7"/>
    <p:sldId id="1849" r:id="rId8"/>
    <p:sldId id="1834" r:id="rId9"/>
    <p:sldId id="1836" r:id="rId10"/>
    <p:sldId id="1839" r:id="rId11"/>
    <p:sldId id="1845" r:id="rId12"/>
  </p:sldIdLst>
  <p:sldSz cx="9144000" cy="6858000" type="screen4x3"/>
  <p:notesSz cx="6854825" cy="99837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70055" cy="499901"/>
          </a:xfrm>
          <a:prstGeom prst="rect">
            <a:avLst/>
          </a:prstGeom>
        </p:spPr>
        <p:txBody>
          <a:bodyPr vert="horz" lIns="91054" tIns="45528" rIns="91054" bIns="4552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883191" y="0"/>
            <a:ext cx="2970055" cy="499901"/>
          </a:xfrm>
          <a:prstGeom prst="rect">
            <a:avLst/>
          </a:prstGeom>
        </p:spPr>
        <p:txBody>
          <a:bodyPr vert="horz" lIns="91054" tIns="45528" rIns="91054" bIns="45528"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483888"/>
            <a:ext cx="2970055" cy="499901"/>
          </a:xfrm>
          <a:prstGeom prst="rect">
            <a:avLst/>
          </a:prstGeom>
        </p:spPr>
        <p:txBody>
          <a:bodyPr vert="horz" lIns="91054" tIns="45528" rIns="91054" bIns="4552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883191" y="9483888"/>
            <a:ext cx="2970055" cy="499901"/>
          </a:xfrm>
          <a:prstGeom prst="rect">
            <a:avLst/>
          </a:prstGeom>
        </p:spPr>
        <p:txBody>
          <a:bodyPr vert="horz" lIns="91054" tIns="45528" rIns="91054" bIns="45528"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70425" cy="500923"/>
          </a:xfrm>
          <a:prstGeom prst="rect">
            <a:avLst/>
          </a:prstGeom>
        </p:spPr>
        <p:txBody>
          <a:bodyPr vert="horz" lIns="92709" tIns="46354" rIns="92709" bIns="4635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2816" y="3"/>
            <a:ext cx="2970425" cy="500923"/>
          </a:xfrm>
          <a:prstGeom prst="rect">
            <a:avLst/>
          </a:prstGeom>
        </p:spPr>
        <p:txBody>
          <a:bodyPr vert="horz" lIns="92709" tIns="46354" rIns="92709" bIns="46354"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82688" y="1247775"/>
            <a:ext cx="4489450" cy="3368675"/>
          </a:xfrm>
          <a:prstGeom prst="rect">
            <a:avLst/>
          </a:prstGeom>
          <a:noFill/>
          <a:ln w="12700">
            <a:solidFill>
              <a:prstClr val="black"/>
            </a:solidFill>
          </a:ln>
        </p:spPr>
        <p:txBody>
          <a:bodyPr vert="horz" lIns="92709" tIns="46354" rIns="92709" bIns="46354" rtlCol="0" anchor="ctr"/>
          <a:lstStyle/>
          <a:p>
            <a:endParaRPr lang="ja-JP" altLang="en-US"/>
          </a:p>
        </p:txBody>
      </p:sp>
      <p:sp>
        <p:nvSpPr>
          <p:cNvPr id="5" name="ノート プレースホルダー 4"/>
          <p:cNvSpPr>
            <a:spLocks noGrp="1"/>
          </p:cNvSpPr>
          <p:nvPr>
            <p:ph type="body" sz="quarter" idx="3"/>
          </p:nvPr>
        </p:nvSpPr>
        <p:spPr>
          <a:xfrm>
            <a:off x="685483" y="4804701"/>
            <a:ext cx="5483860" cy="3931117"/>
          </a:xfrm>
          <a:prstGeom prst="rect">
            <a:avLst/>
          </a:prstGeom>
        </p:spPr>
        <p:txBody>
          <a:bodyPr vert="horz" lIns="92709" tIns="46354" rIns="92709" bIns="4635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82867"/>
            <a:ext cx="2970425" cy="500922"/>
          </a:xfrm>
          <a:prstGeom prst="rect">
            <a:avLst/>
          </a:prstGeom>
        </p:spPr>
        <p:txBody>
          <a:bodyPr vert="horz" lIns="92709" tIns="46354" rIns="92709" bIns="4635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2816" y="9482867"/>
            <a:ext cx="2970425" cy="500922"/>
          </a:xfrm>
          <a:prstGeom prst="rect">
            <a:avLst/>
          </a:prstGeom>
        </p:spPr>
        <p:txBody>
          <a:bodyPr vert="horz" lIns="92709" tIns="46354" rIns="92709" bIns="46354"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9</a:t>
            </a:fld>
            <a:endParaRPr kumimoji="1" lang="ja-JP" altLang="en-US"/>
          </a:p>
        </p:txBody>
      </p:sp>
    </p:spTree>
    <p:extLst>
      <p:ext uri="{BB962C8B-B14F-4D97-AF65-F5344CB8AC3E}">
        <p14:creationId xmlns:p14="http://schemas.microsoft.com/office/powerpoint/2010/main" val="3386931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10</a:t>
            </a:fld>
            <a:endParaRPr kumimoji="1" lang="ja-JP" altLang="en-US"/>
          </a:p>
        </p:txBody>
      </p:sp>
    </p:spTree>
    <p:extLst>
      <p:ext uri="{BB962C8B-B14F-4D97-AF65-F5344CB8AC3E}">
        <p14:creationId xmlns:p14="http://schemas.microsoft.com/office/powerpoint/2010/main" val="1779762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35974" y="2332831"/>
            <a:ext cx="8672051" cy="2340014"/>
          </a:xfrm>
        </p:spPr>
        <p:txBody>
          <a:bodyPr>
            <a:normAutofit/>
          </a:bodyPr>
          <a:lstStyle/>
          <a:p>
            <a:pPr>
              <a:lnSpc>
                <a:spcPct val="100000"/>
              </a:lnSpc>
            </a:pPr>
            <a:r>
              <a:rPr lang="ja-JP" altLang="en-US" sz="4400" dirty="0">
                <a:solidFill>
                  <a:srgbClr val="FFFF00"/>
                </a:solidFill>
              </a:rPr>
              <a:t>「書く」のが困難な児童生徒への</a:t>
            </a:r>
            <a:br>
              <a:rPr lang="en-US" altLang="ja-JP" sz="4400" dirty="0">
                <a:solidFill>
                  <a:srgbClr val="FFFF00"/>
                </a:solidFill>
              </a:rPr>
            </a:br>
            <a:r>
              <a:rPr lang="ja-JP" altLang="en-US" sz="4400" dirty="0">
                <a:solidFill>
                  <a:srgbClr val="FFFF00"/>
                </a:solidFill>
              </a:rPr>
              <a:t>支援上の課題解決に向けて</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7880671"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学び支援研修</a:t>
            </a:r>
            <a:r>
              <a:rPr lang="ja-JP" altLang="en-US" dirty="0">
                <a:latin typeface="BIZ UDPゴシック" panose="020B0400000000000000" pitchFamily="50" charset="-128"/>
                <a:ea typeface="BIZ UDPゴシック" panose="020B0400000000000000" pitchFamily="50" charset="-128"/>
              </a:rPr>
              <a:t>（進行用、解説資料）</a:t>
            </a:r>
            <a:endParaRPr lang="ja-JP" altLang="en-US" u="sng" dirty="0">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BE6806AC-D7F4-47C7-B8EF-7CECF21277C8}"/>
              </a:ext>
            </a:extLst>
          </p:cNvPr>
          <p:cNvSpPr/>
          <p:nvPr/>
        </p:nvSpPr>
        <p:spPr>
          <a:xfrm>
            <a:off x="316655" y="1479398"/>
            <a:ext cx="4585129"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No.2-2</a:t>
            </a:r>
            <a:r>
              <a:rPr lang="ja-JP" altLang="en-US" sz="2000" dirty="0">
                <a:solidFill>
                  <a:schemeClr val="bg1"/>
                </a:solidFill>
                <a:latin typeface="BIZ UDPゴシック" panose="020B0400000000000000" pitchFamily="50" charset="-128"/>
                <a:ea typeface="BIZ UDPゴシック" panose="020B0400000000000000" pitchFamily="50" charset="-128"/>
              </a:rPr>
              <a:t>　「みんなでどうする？」を検討</a:t>
            </a:r>
          </a:p>
        </p:txBody>
      </p:sp>
    </p:spTree>
    <p:extLst>
      <p:ext uri="{BB962C8B-B14F-4D97-AF65-F5344CB8AC3E}">
        <p14:creationId xmlns:p14="http://schemas.microsoft.com/office/powerpoint/2010/main" val="18758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5C8A90C9-B97C-44BE-BFAF-B40415131A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4979" y="518266"/>
            <a:ext cx="8934042" cy="6339734"/>
          </a:xfrm>
          <a:prstGeom prst="rect">
            <a:avLst/>
          </a:prstGeom>
        </p:spPr>
      </p:pic>
      <p:sp>
        <p:nvSpPr>
          <p:cNvPr id="7" name="角丸四角形 8">
            <a:extLst>
              <a:ext uri="{FF2B5EF4-FFF2-40B4-BE49-F238E27FC236}">
                <a16:creationId xmlns:a16="http://schemas.microsoft.com/office/drawing/2014/main" id="{9CBCBA1B-CD9B-472A-4945-F693AA678EFE}"/>
              </a:ext>
            </a:extLst>
          </p:cNvPr>
          <p:cNvSpPr/>
          <p:nvPr/>
        </p:nvSpPr>
        <p:spPr>
          <a:xfrm>
            <a:off x="896127" y="1819236"/>
            <a:ext cx="2971333" cy="1062037"/>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2"/>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K</a:t>
            </a:r>
            <a:r>
              <a:rPr kumimoji="1" lang="ja-JP" altLang="en-US" dirty="0">
                <a:solidFill>
                  <a:schemeClr val="tx1"/>
                </a:solidFill>
                <a:latin typeface="BIZ UDPゴシック" panose="020B0400000000000000" pitchFamily="50" charset="-128"/>
                <a:ea typeface="BIZ UDPゴシック" panose="020B0400000000000000" pitchFamily="50" charset="-128"/>
              </a:rPr>
              <a:t>、</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P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(5</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8" name="角丸四角形 8">
            <a:extLst>
              <a:ext uri="{FF2B5EF4-FFF2-40B4-BE49-F238E27FC236}">
                <a16:creationId xmlns:a16="http://schemas.microsoft.com/office/drawing/2014/main" id="{AA856080-349C-5D75-96C6-423B9775054A}"/>
              </a:ext>
            </a:extLst>
          </p:cNvPr>
          <p:cNvSpPr/>
          <p:nvPr/>
        </p:nvSpPr>
        <p:spPr>
          <a:xfrm>
            <a:off x="5067773" y="1814012"/>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4"/>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個人作業</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左記の課題に対する </a:t>
            </a:r>
            <a:r>
              <a:rPr kumimoji="1" lang="en-US" altLang="ja-JP" sz="2400" b="1" dirty="0">
                <a:solidFill>
                  <a:schemeClr val="tx1"/>
                </a:solidFill>
                <a:latin typeface="BIZ UDPゴシック" panose="020B0400000000000000" pitchFamily="50" charset="-128"/>
                <a:ea typeface="BIZ UDPゴシック" panose="020B0400000000000000" pitchFamily="50" charset="-128"/>
              </a:rPr>
              <a:t>T </a:t>
            </a:r>
            <a:r>
              <a:rPr kumimoji="1" lang="ja-JP" altLang="en-US" dirty="0">
                <a:solidFill>
                  <a:schemeClr val="tx1"/>
                </a:solidFill>
                <a:latin typeface="BIZ UDPゴシック" panose="020B0400000000000000" pitchFamily="50" charset="-128"/>
                <a:ea typeface="BIZ UDPゴシック" panose="020B0400000000000000" pitchFamily="50" charset="-128"/>
              </a:rPr>
              <a:t>について付箋に記入する。</a:t>
            </a:r>
            <a:r>
              <a:rPr kumimoji="1" lang="en-US" altLang="ja-JP" dirty="0">
                <a:solidFill>
                  <a:schemeClr val="tx1"/>
                </a:solidFill>
                <a:latin typeface="BIZ UDPゴシック" panose="020B0400000000000000" pitchFamily="50" charset="-128"/>
                <a:ea typeface="BIZ UDPゴシック" panose="020B0400000000000000" pitchFamily="50" charset="-128"/>
              </a:rPr>
              <a:t>(3</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5" name="角丸四角形 8">
            <a:extLst>
              <a:ext uri="{FF2B5EF4-FFF2-40B4-BE49-F238E27FC236}">
                <a16:creationId xmlns:a16="http://schemas.microsoft.com/office/drawing/2014/main" id="{A922E277-DC9E-4882-B804-392E07BF9111}"/>
              </a:ext>
            </a:extLst>
          </p:cNvPr>
          <p:cNvSpPr/>
          <p:nvPr/>
        </p:nvSpPr>
        <p:spPr>
          <a:xfrm>
            <a:off x="3910962" y="63018"/>
            <a:ext cx="4736893" cy="717858"/>
          </a:xfrm>
          <a:prstGeom prst="wedgeRoundRectCallout">
            <a:avLst>
              <a:gd name="adj1" fmla="val -77904"/>
              <a:gd name="adj2" fmla="val 40695"/>
              <a:gd name="adj3" fmla="val 16667"/>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ea"/>
              <a:buAutoNum type="circleNumDbPlain"/>
            </a:pPr>
            <a:r>
              <a:rPr kumimoji="1" lang="ja-JP" altLang="en-US" dirty="0">
                <a:solidFill>
                  <a:schemeClr val="tx1"/>
                </a:solidFill>
                <a:latin typeface="BIZ UDPゴシック" panose="020B0400000000000000" pitchFamily="50" charset="-128"/>
                <a:ea typeface="BIZ UDPゴシック" panose="020B0400000000000000" pitchFamily="50" charset="-128"/>
              </a:rPr>
              <a:t>書くのが困難な児童生徒の氏名を書く。</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r>
              <a:rPr kumimoji="1" lang="ja-JP" altLang="en-US" dirty="0">
                <a:solidFill>
                  <a:schemeClr val="tx1"/>
                </a:solidFill>
                <a:latin typeface="BIZ UDPゴシック" panose="020B0400000000000000" pitchFamily="50" charset="-128"/>
                <a:ea typeface="BIZ UDPゴシック" panose="020B0400000000000000" pitchFamily="50" charset="-128"/>
              </a:rPr>
              <a:t>　   </a:t>
            </a:r>
            <a:r>
              <a:rPr kumimoji="1" lang="ja-JP" altLang="en-US" sz="1600" dirty="0">
                <a:solidFill>
                  <a:schemeClr val="tx1"/>
                </a:solidFill>
                <a:latin typeface="BIZ UDPゴシック" panose="020B0400000000000000" pitchFamily="50" charset="-128"/>
                <a:ea typeface="BIZ UDPゴシック" panose="020B0400000000000000" pitchFamily="50" charset="-128"/>
              </a:rPr>
              <a:t>（</a:t>
            </a:r>
            <a:r>
              <a:rPr kumimoji="1" lang="en-US" altLang="ja-JP" sz="1600" dirty="0">
                <a:solidFill>
                  <a:schemeClr val="tx1"/>
                </a:solidFill>
                <a:latin typeface="BIZ UDPゴシック" panose="020B0400000000000000" pitchFamily="50" charset="-128"/>
                <a:ea typeface="BIZ UDPゴシック" panose="020B0400000000000000" pitchFamily="50" charset="-128"/>
              </a:rPr>
              <a:t>※</a:t>
            </a:r>
            <a:r>
              <a:rPr kumimoji="1" lang="ja-JP" altLang="en-US" sz="1600" dirty="0">
                <a:solidFill>
                  <a:schemeClr val="tx1"/>
                </a:solidFill>
                <a:latin typeface="BIZ UDPゴシック" panose="020B0400000000000000" pitchFamily="50" charset="-128"/>
                <a:ea typeface="BIZ UDPゴシック" panose="020B0400000000000000" pitchFamily="50" charset="-128"/>
              </a:rPr>
              <a:t>難しい場合はナオミさんで進めてもよい）</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6" name="角丸四角形 8">
            <a:extLst>
              <a:ext uri="{FF2B5EF4-FFF2-40B4-BE49-F238E27FC236}">
                <a16:creationId xmlns:a16="http://schemas.microsoft.com/office/drawing/2014/main" id="{9B01D8BB-9B1B-45D6-B3C2-870E70C1C950}"/>
              </a:ext>
            </a:extLst>
          </p:cNvPr>
          <p:cNvSpPr/>
          <p:nvPr/>
        </p:nvSpPr>
        <p:spPr>
          <a:xfrm>
            <a:off x="896126" y="3975793"/>
            <a:ext cx="2971333"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3"/>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(10</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9" name="角丸四角形 8">
            <a:extLst>
              <a:ext uri="{FF2B5EF4-FFF2-40B4-BE49-F238E27FC236}">
                <a16:creationId xmlns:a16="http://schemas.microsoft.com/office/drawing/2014/main" id="{A6565FA1-7B69-4F35-9DAB-DA6E64E831C8}"/>
              </a:ext>
            </a:extLst>
          </p:cNvPr>
          <p:cNvSpPr/>
          <p:nvPr/>
        </p:nvSpPr>
        <p:spPr>
          <a:xfrm>
            <a:off x="5060455" y="3975793"/>
            <a:ext cx="3495988" cy="1062036"/>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ea"/>
              <a:buAutoNum type="circleNumDbPlain" startAt="5"/>
            </a:pP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共有</a:t>
            </a:r>
            <a:r>
              <a:rPr kumimoji="1"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付箋を貼付しながら整理・分類する。</a:t>
            </a:r>
            <a:r>
              <a:rPr kumimoji="1" lang="en-US" altLang="ja-JP" dirty="0">
                <a:solidFill>
                  <a:schemeClr val="tx1"/>
                </a:solidFill>
                <a:latin typeface="BIZ UDPゴシック" panose="020B0400000000000000" pitchFamily="50" charset="-128"/>
                <a:ea typeface="BIZ UDPゴシック" panose="020B0400000000000000" pitchFamily="50" charset="-128"/>
              </a:rPr>
              <a:t>(7</a:t>
            </a:r>
            <a:r>
              <a:rPr kumimoji="1" lang="ja-JP" altLang="en-US" dirty="0">
                <a:solidFill>
                  <a:schemeClr val="tx1"/>
                </a:solidFill>
                <a:latin typeface="BIZ UDPゴシック" panose="020B0400000000000000" pitchFamily="50" charset="-128"/>
                <a:ea typeface="BIZ UDPゴシック" panose="020B0400000000000000" pitchFamily="50" charset="-128"/>
              </a:rPr>
              <a:t>分</a:t>
            </a:r>
            <a:r>
              <a:rPr kumimoji="1" lang="en-US" altLang="ja-JP" dirty="0">
                <a:solidFill>
                  <a:schemeClr val="tx1"/>
                </a:solidFill>
                <a:latin typeface="BIZ UDPゴシック" panose="020B0400000000000000" pitchFamily="50" charset="-128"/>
                <a:ea typeface="BIZ UDPゴシック" panose="020B0400000000000000" pitchFamily="50" charset="-128"/>
              </a:rPr>
              <a:t>)</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14F0D557-11C8-1561-4A22-C012735D6905}"/>
              </a:ext>
            </a:extLst>
          </p:cNvPr>
          <p:cNvSpPr txBox="1"/>
          <p:nvPr/>
        </p:nvSpPr>
        <p:spPr>
          <a:xfrm>
            <a:off x="2038662" y="6295866"/>
            <a:ext cx="6804063" cy="338554"/>
          </a:xfrm>
          <a:prstGeom prst="rect">
            <a:avLst/>
          </a:prstGeom>
          <a:solidFill>
            <a:schemeClr val="bg1"/>
          </a:solidFill>
        </p:spPr>
        <p:txBody>
          <a:bodyPr wrap="square" rtlCol="0">
            <a:spAutoFit/>
          </a:bodyPr>
          <a:lstStyle/>
          <a:p>
            <a:pPr algn="ct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時間はあくまでも目安です。研修の時間に応じて適宜設定してください。</a:t>
            </a:r>
          </a:p>
        </p:txBody>
      </p:sp>
    </p:spTree>
    <p:extLst>
      <p:ext uri="{BB962C8B-B14F-4D97-AF65-F5344CB8AC3E}">
        <p14:creationId xmlns:p14="http://schemas.microsoft.com/office/powerpoint/2010/main" val="231250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P spid="6"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5306518"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70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繰り返し練習すれば書けるようになる？</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endParaRPr lang="en-US" altLang="ja-JP" sz="1400" u="sng"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No.2-2</a:t>
            </a:r>
            <a:r>
              <a:rPr lang="ja-JP" altLang="en-US" sz="1400" dirty="0">
                <a:latin typeface="BIZ UDPゴシック" panose="020B0400000000000000" pitchFamily="50" charset="-128"/>
                <a:ea typeface="BIZ UDPゴシック" panose="020B0400000000000000" pitchFamily="50" charset="-128"/>
              </a:rPr>
              <a:t>　「みんなでどうする？」を検討</a:t>
            </a:r>
          </a:p>
        </p:txBody>
      </p:sp>
      <p:pic>
        <p:nvPicPr>
          <p:cNvPr id="11" name="図 10">
            <a:extLst>
              <a:ext uri="{FF2B5EF4-FFF2-40B4-BE49-F238E27FC236}">
                <a16:creationId xmlns:a16="http://schemas.microsoft.com/office/drawing/2014/main" id="{E9E52348-11CB-43B3-8CD7-5C929A80DED1}"/>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F5CFB07A-E4A2-4AF7-8D62-A7B21E3DAE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76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先生方はどのように対応されますか？</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仮想事例</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3" name="コンテンツ プレースホルダー 2">
            <a:extLst>
              <a:ext uri="{FF2B5EF4-FFF2-40B4-BE49-F238E27FC236}">
                <a16:creationId xmlns:a16="http://schemas.microsoft.com/office/drawing/2014/main" id="{8994762D-43ED-4C05-BF00-571B27141C80}"/>
              </a:ext>
            </a:extLst>
          </p:cNvPr>
          <p:cNvSpPr>
            <a:spLocks noGrp="1"/>
          </p:cNvSpPr>
          <p:nvPr>
            <p:ph idx="1"/>
          </p:nvPr>
        </p:nvSpPr>
        <p:spPr>
          <a:xfrm>
            <a:off x="628650" y="3039261"/>
            <a:ext cx="8251664" cy="1987823"/>
          </a:xfrm>
        </p:spPr>
        <p:txBody>
          <a:bodyPr>
            <a:normAutofit/>
          </a:bodyPr>
          <a:lstStyle/>
          <a:p>
            <a:r>
              <a:rPr kumimoji="1" lang="ja-JP" altLang="en-US" sz="2400" dirty="0"/>
              <a:t>特別支援教育コーディネーターからは、「手書きの代わりにタブレット</a:t>
            </a:r>
            <a:r>
              <a:rPr kumimoji="1" lang="en-US" altLang="ja-JP" sz="2400" dirty="0"/>
              <a:t>PC</a:t>
            </a:r>
            <a:r>
              <a:rPr kumimoji="1" lang="ja-JP" altLang="en-US" sz="2400" dirty="0"/>
              <a:t>を使ってみたら？」と言われています。</a:t>
            </a:r>
          </a:p>
          <a:p>
            <a:r>
              <a:rPr kumimoji="1" lang="ja-JP" altLang="en-US" sz="2400" dirty="0"/>
              <a:t>担任の先生は、特別支援教育コーディネーターからのアドバイスを素直に受け止められず、戸惑っている状況です。</a:t>
            </a:r>
          </a:p>
          <a:p>
            <a:endParaRPr kumimoji="1" lang="ja-JP" altLang="en-US" dirty="0"/>
          </a:p>
        </p:txBody>
      </p:sp>
      <p:pic>
        <p:nvPicPr>
          <p:cNvPr id="14" name="図 13">
            <a:extLst>
              <a:ext uri="{FF2B5EF4-FFF2-40B4-BE49-F238E27FC236}">
                <a16:creationId xmlns:a16="http://schemas.microsoft.com/office/drawing/2014/main" id="{8892F36B-00B1-4C60-BF72-C63756CE174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5061" y="1302418"/>
            <a:ext cx="1547609" cy="1710753"/>
          </a:xfrm>
          <a:prstGeom prst="rect">
            <a:avLst/>
          </a:prstGeom>
          <a:noFill/>
          <a:ln>
            <a:noFill/>
          </a:ln>
        </p:spPr>
      </p:pic>
      <p:sp>
        <p:nvSpPr>
          <p:cNvPr id="15" name="コンテンツ プレースホルダー 2">
            <a:extLst>
              <a:ext uri="{FF2B5EF4-FFF2-40B4-BE49-F238E27FC236}">
                <a16:creationId xmlns:a16="http://schemas.microsoft.com/office/drawing/2014/main" id="{CF933450-6402-448F-81F1-5A3BA27CD098}"/>
              </a:ext>
            </a:extLst>
          </p:cNvPr>
          <p:cNvSpPr txBox="1">
            <a:spLocks/>
          </p:cNvSpPr>
          <p:nvPr/>
        </p:nvSpPr>
        <p:spPr>
          <a:xfrm>
            <a:off x="631150" y="1797091"/>
            <a:ext cx="6935260" cy="137942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mn-ea"/>
                <a:ea typeface="+mn-ea"/>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mn-ea"/>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BIZ UDPゴシック" panose="020B0400000000000000" pitchFamily="50" charset="-128"/>
                <a:ea typeface="BIZ UDPゴシック" panose="020B0400000000000000" pitchFamily="50" charset="-128"/>
              </a:rPr>
              <a:t>通常の学級に在籍しているナオミさん（仮名）は、読み書きに困難のある子供で、とりわけ書字が苦手です。最近はノートを開こうとしません。</a:t>
            </a:r>
          </a:p>
        </p:txBody>
      </p:sp>
      <p:pic>
        <p:nvPicPr>
          <p:cNvPr id="16" name="図 15">
            <a:extLst>
              <a:ext uri="{FF2B5EF4-FFF2-40B4-BE49-F238E27FC236}">
                <a16:creationId xmlns:a16="http://schemas.microsoft.com/office/drawing/2014/main" id="{D43E8AF4-645C-4DCF-A7F0-4C29616A9A87}"/>
              </a:ext>
            </a:extLst>
          </p:cNvPr>
          <p:cNvPicPr/>
          <p:nvPr/>
        </p:nvPicPr>
        <p:blipFill rotWithShape="1">
          <a:blip r:embed="rId5" cstate="print">
            <a:extLst>
              <a:ext uri="{28A0092B-C50C-407E-A947-70E740481C1C}">
                <a14:useLocalDpi xmlns:a14="http://schemas.microsoft.com/office/drawing/2010/main" val="0"/>
              </a:ext>
            </a:extLst>
          </a:blip>
          <a:srcRect t="1" b="2455"/>
          <a:stretch/>
        </p:blipFill>
        <p:spPr bwMode="auto">
          <a:xfrm>
            <a:off x="94203" y="5396460"/>
            <a:ext cx="1054839" cy="1450304"/>
          </a:xfrm>
          <a:prstGeom prst="rect">
            <a:avLst/>
          </a:prstGeom>
          <a:noFill/>
          <a:ln>
            <a:noFill/>
          </a:ln>
          <a:extLst>
            <a:ext uri="{53640926-AAD7-44D8-BBD7-CCE9431645EC}">
              <a14:shadowObscured xmlns:a14="http://schemas.microsoft.com/office/drawing/2010/main"/>
            </a:ext>
          </a:extLst>
        </p:spPr>
      </p:pic>
      <p:sp>
        <p:nvSpPr>
          <p:cNvPr id="17" name="吹き出し: 角を丸めた四角形 16">
            <a:extLst>
              <a:ext uri="{FF2B5EF4-FFF2-40B4-BE49-F238E27FC236}">
                <a16:creationId xmlns:a16="http://schemas.microsoft.com/office/drawing/2014/main" id="{DB25B693-591B-48B3-81FC-1A2862BE7D83}"/>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ボクの経験上、繰り返し書く練習をすることでうまく書けるようになる子もいるので、個人的には、手書きの代わりにタブレット</a:t>
            </a:r>
            <a:r>
              <a:rPr 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PC</a:t>
            </a: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を使う必要はないと思って</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いますが</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96C83DCB-22ED-49E1-A506-6E01589E9431}"/>
              </a:ext>
            </a:extLst>
          </p:cNvPr>
          <p:cNvSpPr txBox="1"/>
          <p:nvPr/>
        </p:nvSpPr>
        <p:spPr>
          <a:xfrm>
            <a:off x="369011" y="5123798"/>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spTree>
    <p:extLst>
      <p:ext uri="{BB962C8B-B14F-4D97-AF65-F5344CB8AC3E}">
        <p14:creationId xmlns:p14="http://schemas.microsoft.com/office/powerpoint/2010/main" val="197361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子供に合った代替手段を探す</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5049665"/>
          </a:xfrm>
        </p:spPr>
        <p:txBody>
          <a:bodyPr>
            <a:normAutofit/>
          </a:bodyPr>
          <a:lstStyle/>
          <a:p>
            <a:r>
              <a:rPr kumimoji="1" lang="ja-JP" altLang="en-US" dirty="0"/>
              <a:t>読み書きの訓練的な対応が続き、支援の検討が遅れることは、児童生徒の学習意欲が低下したり、メンタルヘルスの問題につながったりするなど、生活の質（</a:t>
            </a:r>
            <a:r>
              <a:rPr kumimoji="1" lang="en-US" altLang="ja-JP" dirty="0"/>
              <a:t>Quality Of Life</a:t>
            </a:r>
            <a:r>
              <a:rPr kumimoji="1" lang="ja-JP" altLang="en-US" dirty="0"/>
              <a:t>；ＱＯＬ）の低下を招くことがあります。過度な心理的負担を防ぐ必要があります。</a:t>
            </a:r>
          </a:p>
          <a:p>
            <a:r>
              <a:rPr kumimoji="1" lang="ja-JP" altLang="en-US" dirty="0"/>
              <a:t>子供に合った代替手段（タブレット</a:t>
            </a:r>
            <a:r>
              <a:rPr kumimoji="1" lang="en-US" altLang="ja-JP" dirty="0"/>
              <a:t>PC</a:t>
            </a:r>
            <a:r>
              <a:rPr kumimoji="1" lang="ja-JP" altLang="en-US" dirty="0"/>
              <a:t>含む）を用いることで、つまずきが回避できたり、課題に対して意欲的に取り組めるようになったり、自分自身の能力を発揮できたりするなど、通常の学級での学習活動にスムーズに参加できるようにな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B8CE5C5B-0BE5-447F-955F-594026273B38}"/>
              </a:ext>
            </a:extLst>
          </p:cNvPr>
          <p:cNvSpPr txBox="1"/>
          <p:nvPr/>
        </p:nvSpPr>
        <p:spPr>
          <a:xfrm>
            <a:off x="7300210" y="6298982"/>
            <a:ext cx="1555232"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補足資料１、２</a:t>
            </a:r>
          </a:p>
        </p:txBody>
      </p:sp>
      <p:sp>
        <p:nvSpPr>
          <p:cNvPr id="12" name="テキスト ボックス 11">
            <a:extLst>
              <a:ext uri="{FF2B5EF4-FFF2-40B4-BE49-F238E27FC236}">
                <a16:creationId xmlns:a16="http://schemas.microsoft.com/office/drawing/2014/main" id="{AFA63D31-A20F-4C1B-BC19-4F656C9F544F}"/>
              </a:ext>
            </a:extLst>
          </p:cNvPr>
          <p:cNvSpPr txBox="1"/>
          <p:nvPr/>
        </p:nvSpPr>
        <p:spPr>
          <a:xfrm>
            <a:off x="3659801" y="6298982"/>
            <a:ext cx="34945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P.19</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20,43</a:t>
            </a:r>
            <a:r>
              <a:rPr lang="ja-JP" altLang="en-US" sz="1600" dirty="0">
                <a:latin typeface="BIZ UDPゴシック" panose="020B0400000000000000" pitchFamily="50" charset="-128"/>
                <a:ea typeface="BIZ UDPゴシック" panose="020B0400000000000000" pitchFamily="50" charset="-128"/>
              </a:rPr>
              <a:t>～</a:t>
            </a:r>
            <a:r>
              <a:rPr lang="en-US" altLang="ja-JP" sz="1600">
                <a:latin typeface="BIZ UDPゴシック" panose="020B0400000000000000" pitchFamily="50" charset="-128"/>
                <a:ea typeface="BIZ UDPゴシック" panose="020B0400000000000000" pitchFamily="50" charset="-128"/>
              </a:rPr>
              <a:t>45</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8404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D1EFB874-B0C9-46FE-9113-5F9CA53212EC}"/>
              </a:ext>
            </a:extLst>
          </p:cNvPr>
          <p:cNvSpPr txBox="1"/>
          <p:nvPr/>
        </p:nvSpPr>
        <p:spPr>
          <a:xfrm>
            <a:off x="7600012" y="6298982"/>
            <a:ext cx="12554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sp>
        <p:nvSpPr>
          <p:cNvPr id="12" name="テキスト ボックス 11">
            <a:extLst>
              <a:ext uri="{FF2B5EF4-FFF2-40B4-BE49-F238E27FC236}">
                <a16:creationId xmlns:a16="http://schemas.microsoft.com/office/drawing/2014/main" id="{5B34C704-61B5-41E1-938D-5BAC63BE04E1}"/>
              </a:ext>
            </a:extLst>
          </p:cNvPr>
          <p:cNvSpPr txBox="1"/>
          <p:nvPr/>
        </p:nvSpPr>
        <p:spPr>
          <a:xfrm>
            <a:off x="5017625"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文部科学省では、高等学校入学者選抜において、書字が困難な生徒に対して、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別室により、タブレット端末のワープロ機能を使用して回答を行った。漢字の書字問題と作図問題については、紙による回答を行った。</a:t>
            </a:r>
            <a:endParaRPr kumimoji="1" lang="ja-JP" altLang="en-US" dirty="0"/>
          </a:p>
          <a:p>
            <a:r>
              <a:rPr kumimoji="1" lang="ja-JP" altLang="en-US" b="1" u="sng" dirty="0"/>
              <a:t>高校入学後の想定される配慮内容</a:t>
            </a:r>
          </a:p>
          <a:p>
            <a:pPr lvl="1"/>
            <a:r>
              <a:rPr kumimoji="1" lang="ja-JP" altLang="en-US" sz="2200" dirty="0"/>
              <a:t>高等学校においても、日常的な学習場面だけでなく定期テストにおいても、タブレット端末の使用を継続することが考えられる。</a:t>
            </a:r>
            <a:endParaRPr kumimoji="1" lang="en-US" altLang="ja-JP" sz="2200" dirty="0"/>
          </a:p>
          <a:p>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19F19C5-6C51-4947-A06D-341656E00273}"/>
              </a:ext>
            </a:extLst>
          </p:cNvPr>
          <p:cNvSpPr txBox="1"/>
          <p:nvPr/>
        </p:nvSpPr>
        <p:spPr>
          <a:xfrm>
            <a:off x="7540052" y="6298981"/>
            <a:ext cx="131539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spTree>
    <p:extLst>
      <p:ext uri="{BB962C8B-B14F-4D97-AF65-F5344CB8AC3E}">
        <p14:creationId xmlns:p14="http://schemas.microsoft.com/office/powerpoint/2010/main" val="1984274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①自校の取組の振り返りと課題解決策の検討</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149903" y="1424066"/>
            <a:ext cx="8844196" cy="4527028"/>
          </a:xfrm>
        </p:spPr>
        <p:txBody>
          <a:bodyPr>
            <a:normAutofit/>
          </a:bodyPr>
          <a:lstStyle/>
          <a:p>
            <a:r>
              <a:rPr kumimoji="1" lang="ja-JP" altLang="en-US" dirty="0"/>
              <a:t>前向きで段階的な振り返りの手法である「</a:t>
            </a:r>
            <a:r>
              <a:rPr kumimoji="1" lang="en-US" altLang="ja-JP" dirty="0"/>
              <a:t>KPT</a:t>
            </a:r>
            <a:r>
              <a:rPr kumimoji="1" lang="ja-JP" altLang="en-US" dirty="0"/>
              <a:t>（ケプト）法」を用います。</a:t>
            </a:r>
            <a:endParaRPr kumimoji="1" lang="en-US" altLang="ja-JP" dirty="0"/>
          </a:p>
          <a:p>
            <a:pPr lvl="1"/>
            <a:r>
              <a:rPr kumimoji="1" lang="en-US" altLang="ja-JP" sz="2800" b="1" dirty="0"/>
              <a:t>K</a:t>
            </a:r>
            <a:r>
              <a:rPr kumimoji="1" lang="en-US" altLang="ja-JP" b="1" dirty="0"/>
              <a:t>eep</a:t>
            </a:r>
            <a:r>
              <a:rPr kumimoji="1" lang="ja-JP" altLang="en-US" dirty="0"/>
              <a:t>「継続したいこと、効果があったと感じた支援」</a:t>
            </a:r>
            <a:endParaRPr kumimoji="1" lang="en-US" altLang="ja-JP" dirty="0"/>
          </a:p>
          <a:p>
            <a:pPr lvl="1"/>
            <a:r>
              <a:rPr kumimoji="1" lang="en-US" altLang="ja-JP" sz="2800" b="1" dirty="0"/>
              <a:t>P</a:t>
            </a:r>
            <a:r>
              <a:rPr kumimoji="1" lang="en-US" altLang="ja-JP" b="1" dirty="0"/>
              <a:t>roblem</a:t>
            </a:r>
            <a:r>
              <a:rPr kumimoji="1" lang="ja-JP" altLang="en-US" dirty="0"/>
              <a:t>「課題となっていること、課題になりそうなこと」</a:t>
            </a:r>
            <a:endParaRPr kumimoji="1" lang="en-US" altLang="ja-JP" dirty="0"/>
          </a:p>
          <a:p>
            <a:pPr lvl="1"/>
            <a:r>
              <a:rPr kumimoji="1" lang="en-US" altLang="ja-JP" sz="2800" b="1" dirty="0"/>
              <a:t>T</a:t>
            </a:r>
            <a:r>
              <a:rPr kumimoji="1" lang="en-US" altLang="ja-JP" b="1" dirty="0"/>
              <a:t>ry</a:t>
            </a:r>
            <a:r>
              <a:rPr kumimoji="1" lang="ja-JP" altLang="en-US" dirty="0"/>
              <a:t>「課題の解決策、今後挑戦してみたいこと」</a:t>
            </a:r>
            <a:endParaRPr kumimoji="1" lang="en-US" altLang="ja-JP" dirty="0"/>
          </a:p>
          <a:p>
            <a:r>
              <a:rPr kumimoji="1" lang="ja-JP" altLang="en-US" dirty="0"/>
              <a:t>ナオミさんのようなケースについて、自校においてできていることや効果のあった支援について振り返ります。次に、支援上の課題となっていることや、代替手段としてタブレット</a:t>
            </a:r>
            <a:r>
              <a:rPr kumimoji="1" lang="en-US" altLang="ja-JP" dirty="0"/>
              <a:t>PC</a:t>
            </a:r>
            <a:r>
              <a:rPr kumimoji="1" lang="ja-JP" altLang="en-US" dirty="0"/>
              <a:t>を活用する際に課題になりそうなことを考えます。そして、それらの課題解決に向けて</a:t>
            </a:r>
            <a:r>
              <a:rPr lang="ja-JP" altLang="en-US" sz="2400" dirty="0">
                <a:latin typeface="+mn-ea"/>
              </a:rPr>
              <a:t>アイディアを出し合います。</a:t>
            </a:r>
            <a:endParaRPr kumimoji="1" lang="en-US" altLang="ja-JP"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1" y="21801"/>
            <a:ext cx="4122296"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グループ協議（</a:t>
            </a:r>
            <a:r>
              <a:rPr lang="en-US" altLang="ja-JP" dirty="0">
                <a:latin typeface="UD デジタル 教科書体 NK-B" panose="02020700000000000000" pitchFamily="18" charset="-128"/>
                <a:ea typeface="UD デジタル 教科書体 NK-B" panose="02020700000000000000" pitchFamily="18" charset="-128"/>
              </a:rPr>
              <a:t>※</a:t>
            </a:r>
            <a:r>
              <a:rPr lang="ja-JP" altLang="en-US" dirty="0">
                <a:latin typeface="UD デジタル 教科書体 NK-B" panose="02020700000000000000" pitchFamily="18" charset="-128"/>
                <a:ea typeface="UD デジタル 教科書体 NK-B" panose="02020700000000000000" pitchFamily="18" charset="-128"/>
              </a:rPr>
              <a:t>１グループ３～４人）</a:t>
            </a:r>
          </a:p>
        </p:txBody>
      </p:sp>
      <p:pic>
        <p:nvPicPr>
          <p:cNvPr id="4" name="Picture 6" descr="https://3.bp.blogspot.com/-utJMyacp3ug/Vf-aX46cgpI/AAAAAAAAyFo/U5f1OX8ceWw/s800/kaisya_kaiwa_communication.png">
            <a:extLst>
              <a:ext uri="{FF2B5EF4-FFF2-40B4-BE49-F238E27FC236}">
                <a16:creationId xmlns:a16="http://schemas.microsoft.com/office/drawing/2014/main" id="{BCF9EC3E-F949-20AB-5C52-AC08FEB2F3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6224" y="5207862"/>
            <a:ext cx="1707776" cy="1650138"/>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8">
            <a:extLst>
              <a:ext uri="{FF2B5EF4-FFF2-40B4-BE49-F238E27FC236}">
                <a16:creationId xmlns:a16="http://schemas.microsoft.com/office/drawing/2014/main" id="{71846AE6-4172-4771-B249-6E1406DFB4F1}"/>
              </a:ext>
            </a:extLst>
          </p:cNvPr>
          <p:cNvSpPr/>
          <p:nvPr/>
        </p:nvSpPr>
        <p:spPr>
          <a:xfrm>
            <a:off x="592110" y="5831173"/>
            <a:ext cx="6438276" cy="854440"/>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BIZ UDPゴシック" panose="020B0400000000000000" pitchFamily="50" charset="-128"/>
                <a:ea typeface="BIZ UDPゴシック" panose="020B0400000000000000" pitchFamily="50" charset="-128"/>
              </a:rPr>
              <a:t>チーム支援に向けて</a:t>
            </a:r>
            <a:r>
              <a:rPr kumimoji="1" lang="ja-JP" altLang="en-US" sz="2400" b="1" dirty="0">
                <a:solidFill>
                  <a:schemeClr val="tx1"/>
                </a:solidFill>
                <a:latin typeface="BIZ UDPゴシック" panose="020B0400000000000000" pitchFamily="50" charset="-128"/>
                <a:ea typeface="BIZ UDPゴシック" panose="020B0400000000000000" pitchFamily="50" charset="-128"/>
              </a:rPr>
              <a:t>「みんなでどうする？」を</a:t>
            </a:r>
            <a:endParaRPr kumimoji="1" lang="en-US" altLang="ja-JP" sz="2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検討しましょう♪</a:t>
            </a:r>
          </a:p>
        </p:txBody>
      </p:sp>
    </p:spTree>
    <p:extLst>
      <p:ext uri="{BB962C8B-B14F-4D97-AF65-F5344CB8AC3E}">
        <p14:creationId xmlns:p14="http://schemas.microsoft.com/office/powerpoint/2010/main" val="2830339102"/>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9359</TotalTime>
  <Words>1041</Words>
  <Application>Microsoft Office PowerPoint</Application>
  <PresentationFormat>画面に合わせる (4:3)</PresentationFormat>
  <Paragraphs>71</Paragraphs>
  <Slides>11</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11</vt:i4>
      </vt:variant>
    </vt:vector>
  </HeadingPairs>
  <TitlesOfParts>
    <vt:vector size="21"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「書く」のが困難な児童生徒への 支援上の課題解決に向けて</vt:lpstr>
      <vt:lpstr>ワンポイント解説♪</vt:lpstr>
      <vt:lpstr>先生方はどのように対応されますか？</vt:lpstr>
      <vt:lpstr>子供に合った代替手段を探す</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lpstr>①自校の取組の振り返りと課題解決策の検討</vt:lpstr>
      <vt:lpstr>PowerPoint プレゼンテーション</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672</cp:revision>
  <cp:lastPrinted>2024-12-16T04:33:11Z</cp:lastPrinted>
  <dcterms:created xsi:type="dcterms:W3CDTF">2020-08-31T05:41:33Z</dcterms:created>
  <dcterms:modified xsi:type="dcterms:W3CDTF">2025-02-27T06:46:51Z</dcterms:modified>
</cp:coreProperties>
</file>