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25" r:id="rId2"/>
    <p:sldId id="1846" r:id="rId3"/>
    <p:sldId id="1847" r:id="rId4"/>
    <p:sldId id="1833" r:id="rId5"/>
    <p:sldId id="1848" r:id="rId6"/>
    <p:sldId id="1849" r:id="rId7"/>
    <p:sldId id="1834" r:id="rId8"/>
    <p:sldId id="1850" r:id="rId9"/>
    <p:sldId id="1851" r:id="rId10"/>
    <p:sldId id="1852" r:id="rId11"/>
  </p:sldIdLst>
  <p:sldSz cx="9144000" cy="6858000" type="screen4x3"/>
  <p:notesSz cx="6854825" cy="99837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4216" autoAdjust="0"/>
  </p:normalViewPr>
  <p:slideViewPr>
    <p:cSldViewPr snapToGrid="0">
      <p:cViewPr varScale="1">
        <p:scale>
          <a:sx n="63" d="100"/>
          <a:sy n="63" d="100"/>
        </p:scale>
        <p:origin x="1662" y="66"/>
      </p:cViewPr>
      <p:guideLst>
        <p:guide orient="horz" pos="2160"/>
        <p:guide pos="2880"/>
      </p:guideLst>
    </p:cSldViewPr>
  </p:slideViewPr>
  <p:outlineViewPr>
    <p:cViewPr>
      <p:scale>
        <a:sx n="33" d="100"/>
        <a:sy n="33" d="100"/>
      </p:scale>
      <p:origin x="0" y="-57120"/>
    </p:cViewPr>
  </p:outlineViewPr>
  <p:notesTextViewPr>
    <p:cViewPr>
      <p:scale>
        <a:sx n="1" d="1"/>
        <a:sy n="1" d="1"/>
      </p:scale>
      <p:origin x="0" y="0"/>
    </p:cViewPr>
  </p:notesTextViewPr>
  <p:sorterViewPr>
    <p:cViewPr>
      <p:scale>
        <a:sx n="90" d="100"/>
        <a:sy n="90" d="100"/>
      </p:scale>
      <p:origin x="0" y="-5160"/>
    </p:cViewPr>
  </p:sorterViewPr>
  <p:notesViewPr>
    <p:cSldViewPr snapToGrid="0">
      <p:cViewPr varScale="1">
        <p:scale>
          <a:sx n="48" d="100"/>
          <a:sy n="48" d="100"/>
        </p:scale>
        <p:origin x="292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71F345B-073F-4B4B-8D04-11D2FA7E3810}"/>
              </a:ext>
            </a:extLst>
          </p:cNvPr>
          <p:cNvSpPr>
            <a:spLocks noGrp="1"/>
          </p:cNvSpPr>
          <p:nvPr>
            <p:ph type="hdr" sz="quarter"/>
          </p:nvPr>
        </p:nvSpPr>
        <p:spPr>
          <a:xfrm>
            <a:off x="0" y="0"/>
            <a:ext cx="2970055" cy="499901"/>
          </a:xfrm>
          <a:prstGeom prst="rect">
            <a:avLst/>
          </a:prstGeom>
        </p:spPr>
        <p:txBody>
          <a:bodyPr vert="horz" lIns="91054" tIns="45528" rIns="91054" bIns="45528"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6484D46-2634-431F-9099-C81F3D1ED746}"/>
              </a:ext>
            </a:extLst>
          </p:cNvPr>
          <p:cNvSpPr>
            <a:spLocks noGrp="1"/>
          </p:cNvSpPr>
          <p:nvPr>
            <p:ph type="dt" sz="quarter" idx="1"/>
          </p:nvPr>
        </p:nvSpPr>
        <p:spPr>
          <a:xfrm>
            <a:off x="3883191" y="0"/>
            <a:ext cx="2970055" cy="499901"/>
          </a:xfrm>
          <a:prstGeom prst="rect">
            <a:avLst/>
          </a:prstGeom>
        </p:spPr>
        <p:txBody>
          <a:bodyPr vert="horz" lIns="91054" tIns="45528" rIns="91054" bIns="45528" rtlCol="0"/>
          <a:lstStyle>
            <a:lvl1pPr algn="r">
              <a:defRPr sz="1200"/>
            </a:lvl1pPr>
          </a:lstStyle>
          <a:p>
            <a:fld id="{A7500913-48DB-46EC-B85E-3287A5D9FE39}" type="datetimeFigureOut">
              <a:rPr kumimoji="1" lang="ja-JP" altLang="en-US" smtClean="0"/>
              <a:t>2025/2/21</a:t>
            </a:fld>
            <a:endParaRPr kumimoji="1" lang="ja-JP" altLang="en-US"/>
          </a:p>
        </p:txBody>
      </p:sp>
      <p:sp>
        <p:nvSpPr>
          <p:cNvPr id="4" name="フッター プレースホルダー 3">
            <a:extLst>
              <a:ext uri="{FF2B5EF4-FFF2-40B4-BE49-F238E27FC236}">
                <a16:creationId xmlns:a16="http://schemas.microsoft.com/office/drawing/2014/main" id="{CBE4820C-1655-4B82-B2C9-9EB44F4DE3B1}"/>
              </a:ext>
            </a:extLst>
          </p:cNvPr>
          <p:cNvSpPr>
            <a:spLocks noGrp="1"/>
          </p:cNvSpPr>
          <p:nvPr>
            <p:ph type="ftr" sz="quarter" idx="2"/>
          </p:nvPr>
        </p:nvSpPr>
        <p:spPr>
          <a:xfrm>
            <a:off x="0" y="9483888"/>
            <a:ext cx="2970055" cy="499901"/>
          </a:xfrm>
          <a:prstGeom prst="rect">
            <a:avLst/>
          </a:prstGeom>
        </p:spPr>
        <p:txBody>
          <a:bodyPr vert="horz" lIns="91054" tIns="45528" rIns="91054" bIns="45528"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C8BF66C-8600-4EAB-A11B-ED7F2F8FFB7D}"/>
              </a:ext>
            </a:extLst>
          </p:cNvPr>
          <p:cNvSpPr>
            <a:spLocks noGrp="1"/>
          </p:cNvSpPr>
          <p:nvPr>
            <p:ph type="sldNum" sz="quarter" idx="3"/>
          </p:nvPr>
        </p:nvSpPr>
        <p:spPr>
          <a:xfrm>
            <a:off x="3883191" y="9483888"/>
            <a:ext cx="2970055" cy="499901"/>
          </a:xfrm>
          <a:prstGeom prst="rect">
            <a:avLst/>
          </a:prstGeom>
        </p:spPr>
        <p:txBody>
          <a:bodyPr vert="horz" lIns="91054" tIns="45528" rIns="91054" bIns="45528" rtlCol="0" anchor="b"/>
          <a:lstStyle>
            <a:lvl1pPr algn="r">
              <a:defRPr sz="1200"/>
            </a:lvl1pPr>
          </a:lstStyle>
          <a:p>
            <a:fld id="{B1CC0CBC-C3B0-49B4-A12C-EA20C524D6EF}" type="slidenum">
              <a:rPr kumimoji="1" lang="ja-JP" altLang="en-US" smtClean="0"/>
              <a:t>‹#›</a:t>
            </a:fld>
            <a:endParaRPr kumimoji="1" lang="ja-JP" altLang="en-US"/>
          </a:p>
        </p:txBody>
      </p:sp>
    </p:spTree>
    <p:extLst>
      <p:ext uri="{BB962C8B-B14F-4D97-AF65-F5344CB8AC3E}">
        <p14:creationId xmlns:p14="http://schemas.microsoft.com/office/powerpoint/2010/main" val="3475824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70425" cy="500923"/>
          </a:xfrm>
          <a:prstGeom prst="rect">
            <a:avLst/>
          </a:prstGeom>
        </p:spPr>
        <p:txBody>
          <a:bodyPr vert="horz" lIns="92709" tIns="46354" rIns="92709" bIns="4635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2816" y="3"/>
            <a:ext cx="2970425" cy="500923"/>
          </a:xfrm>
          <a:prstGeom prst="rect">
            <a:avLst/>
          </a:prstGeom>
        </p:spPr>
        <p:txBody>
          <a:bodyPr vert="horz" lIns="92709" tIns="46354" rIns="92709" bIns="46354" rtlCol="0"/>
          <a:lstStyle>
            <a:lvl1pPr algn="r">
              <a:defRPr sz="1200"/>
            </a:lvl1pPr>
          </a:lstStyle>
          <a:p>
            <a:fld id="{74D78C10-C148-4D06-A565-D713BFD18A5D}" type="datetimeFigureOut">
              <a:rPr kumimoji="1" lang="ja-JP" altLang="en-US" smtClean="0"/>
              <a:t>2025/2/21</a:t>
            </a:fld>
            <a:endParaRPr kumimoji="1" lang="ja-JP" altLang="en-US"/>
          </a:p>
        </p:txBody>
      </p:sp>
      <p:sp>
        <p:nvSpPr>
          <p:cNvPr id="4" name="スライド イメージ プレースホルダー 3"/>
          <p:cNvSpPr>
            <a:spLocks noGrp="1" noRot="1" noChangeAspect="1"/>
          </p:cNvSpPr>
          <p:nvPr>
            <p:ph type="sldImg" idx="2"/>
          </p:nvPr>
        </p:nvSpPr>
        <p:spPr>
          <a:xfrm>
            <a:off x="1182688" y="1247775"/>
            <a:ext cx="4489450" cy="3368675"/>
          </a:xfrm>
          <a:prstGeom prst="rect">
            <a:avLst/>
          </a:prstGeom>
          <a:noFill/>
          <a:ln w="12700">
            <a:solidFill>
              <a:prstClr val="black"/>
            </a:solidFill>
          </a:ln>
        </p:spPr>
        <p:txBody>
          <a:bodyPr vert="horz" lIns="92709" tIns="46354" rIns="92709" bIns="46354" rtlCol="0" anchor="ctr"/>
          <a:lstStyle/>
          <a:p>
            <a:endParaRPr lang="ja-JP" altLang="en-US"/>
          </a:p>
        </p:txBody>
      </p:sp>
      <p:sp>
        <p:nvSpPr>
          <p:cNvPr id="5" name="ノート プレースホルダー 4"/>
          <p:cNvSpPr>
            <a:spLocks noGrp="1"/>
          </p:cNvSpPr>
          <p:nvPr>
            <p:ph type="body" sz="quarter" idx="3"/>
          </p:nvPr>
        </p:nvSpPr>
        <p:spPr>
          <a:xfrm>
            <a:off x="685483" y="4804701"/>
            <a:ext cx="5483860" cy="3931117"/>
          </a:xfrm>
          <a:prstGeom prst="rect">
            <a:avLst/>
          </a:prstGeom>
        </p:spPr>
        <p:txBody>
          <a:bodyPr vert="horz" lIns="92709" tIns="46354" rIns="92709" bIns="463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82867"/>
            <a:ext cx="2970425" cy="500922"/>
          </a:xfrm>
          <a:prstGeom prst="rect">
            <a:avLst/>
          </a:prstGeom>
        </p:spPr>
        <p:txBody>
          <a:bodyPr vert="horz" lIns="92709" tIns="46354" rIns="92709" bIns="4635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2816" y="9482867"/>
            <a:ext cx="2970425" cy="500922"/>
          </a:xfrm>
          <a:prstGeom prst="rect">
            <a:avLst/>
          </a:prstGeom>
        </p:spPr>
        <p:txBody>
          <a:bodyPr vert="horz" lIns="92709" tIns="46354" rIns="92709" bIns="46354" rtlCol="0" anchor="b"/>
          <a:lstStyle>
            <a:lvl1pPr algn="r">
              <a:defRPr sz="1200"/>
            </a:lvl1pPr>
          </a:lstStyle>
          <a:p>
            <a:fld id="{CCB9180A-388E-4A4F-8A89-B27F3CF6C72C}" type="slidenum">
              <a:rPr kumimoji="1" lang="ja-JP" altLang="en-US" smtClean="0"/>
              <a:t>‹#›</a:t>
            </a:fld>
            <a:endParaRPr kumimoji="1" lang="ja-JP" altLang="en-US"/>
          </a:p>
        </p:txBody>
      </p:sp>
    </p:spTree>
    <p:extLst>
      <p:ext uri="{BB962C8B-B14F-4D97-AF65-F5344CB8AC3E}">
        <p14:creationId xmlns:p14="http://schemas.microsoft.com/office/powerpoint/2010/main" val="24307506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CB9180A-388E-4A4F-8A89-B27F3CF6C72C}" type="slidenum">
              <a:rPr kumimoji="1" lang="ja-JP" altLang="en-US" smtClean="0"/>
              <a:t>1</a:t>
            </a:fld>
            <a:endParaRPr kumimoji="1" lang="ja-JP" altLang="en-US"/>
          </a:p>
        </p:txBody>
      </p:sp>
    </p:spTree>
    <p:extLst>
      <p:ext uri="{BB962C8B-B14F-4D97-AF65-F5344CB8AC3E}">
        <p14:creationId xmlns:p14="http://schemas.microsoft.com/office/powerpoint/2010/main" val="272540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CB9180A-388E-4A4F-8A89-B27F3CF6C72C}" type="slidenum">
              <a:rPr kumimoji="1" lang="ja-JP" altLang="en-US" smtClean="0"/>
              <a:t>8</a:t>
            </a:fld>
            <a:endParaRPr kumimoji="1" lang="ja-JP" altLang="en-US"/>
          </a:p>
        </p:txBody>
      </p:sp>
    </p:spTree>
    <p:extLst>
      <p:ext uri="{BB962C8B-B14F-4D97-AF65-F5344CB8AC3E}">
        <p14:creationId xmlns:p14="http://schemas.microsoft.com/office/powerpoint/2010/main" val="3386931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CB9180A-388E-4A4F-8A89-B27F3CF6C72C}" type="slidenum">
              <a:rPr kumimoji="1" lang="ja-JP" altLang="en-US" smtClean="0"/>
              <a:t>9</a:t>
            </a:fld>
            <a:endParaRPr kumimoji="1" lang="ja-JP" altLang="en-US"/>
          </a:p>
        </p:txBody>
      </p:sp>
    </p:spTree>
    <p:extLst>
      <p:ext uri="{BB962C8B-B14F-4D97-AF65-F5344CB8AC3E}">
        <p14:creationId xmlns:p14="http://schemas.microsoft.com/office/powerpoint/2010/main" val="1779762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3081" y="1122363"/>
            <a:ext cx="8311486" cy="2387600"/>
          </a:xfrm>
          <a:noFill/>
        </p:spPr>
        <p:txBody>
          <a:bodyPr anchor="ctr">
            <a:normAutofit/>
          </a:bodyPr>
          <a:lstStyle>
            <a:lvl1pPr marL="0" indent="0" algn="ctr">
              <a:lnSpc>
                <a:spcPct val="150000"/>
              </a:lnSpc>
              <a:defRPr sz="4800">
                <a:solidFill>
                  <a:srgbClr val="FFFF00"/>
                </a:solidFill>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fld id="{7E3F8B7F-2509-419C-90B1-2CBF0EDB499B}" type="datetime1">
              <a:rPr kumimoji="1" lang="ja-JP" altLang="en-US" smtClean="0"/>
              <a:t>2025/2/21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27838258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E91BA89-7270-497E-94D2-505867ED01EC}" type="datetime1">
              <a:rPr kumimoji="1" lang="ja-JP" altLang="en-US" smtClean="0"/>
              <a:t>2025/2/21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374888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B0A1F21-1374-4783-86BF-DD62192324A7}" type="datetime1">
              <a:rPr kumimoji="1" lang="ja-JP" altLang="en-US" smtClean="0"/>
              <a:t>2025/2/21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1832458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628650" y="1381118"/>
            <a:ext cx="7886700" cy="497596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a:xfrm>
            <a:off x="628650" y="6481046"/>
            <a:ext cx="2057400" cy="365125"/>
          </a:xfrm>
        </p:spPr>
        <p:txBody>
          <a:bodyPr/>
          <a:lstStyle/>
          <a:p>
            <a:fld id="{2969EFEA-6E50-4EE7-A1FB-05FB3CEA3679}" type="datetime1">
              <a:rPr kumimoji="1" lang="ja-JP" altLang="en-US" smtClean="0"/>
              <a:t>2025/2/21</a:t>
            </a:fld>
            <a:endParaRPr kumimoji="1" lang="ja-JP" altLang="en-US" dirty="0"/>
          </a:p>
        </p:txBody>
      </p:sp>
      <p:sp>
        <p:nvSpPr>
          <p:cNvPr id="5" name="フッター プレースホルダー 4"/>
          <p:cNvSpPr>
            <a:spLocks noGrp="1"/>
          </p:cNvSpPr>
          <p:nvPr>
            <p:ph type="ftr" sz="quarter" idx="11"/>
          </p:nvPr>
        </p:nvSpPr>
        <p:spPr>
          <a:xfrm>
            <a:off x="3028950" y="6481046"/>
            <a:ext cx="3086100" cy="365125"/>
          </a:xfrm>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418063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ctr">
            <a:normAutofit/>
          </a:bodyPr>
          <a:lstStyle>
            <a:lvl1pPr algn="ctr">
              <a:defRPr sz="4800"/>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4" name="日付プレースホルダー 3"/>
          <p:cNvSpPr>
            <a:spLocks noGrp="1"/>
          </p:cNvSpPr>
          <p:nvPr>
            <p:ph type="dt" sz="half" idx="10"/>
          </p:nvPr>
        </p:nvSpPr>
        <p:spPr/>
        <p:txBody>
          <a:bodyPr/>
          <a:lstStyle/>
          <a:p>
            <a:fld id="{E04CF594-847F-4C99-8424-ABD06DC42292}" type="datetime1">
              <a:rPr kumimoji="1" lang="ja-JP" altLang="en-US" smtClean="0"/>
              <a:t>2025/2/21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2942241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66C6E6C-EF59-40EF-8DC6-B195B7B527AB}" type="datetime1">
              <a:rPr kumimoji="1" lang="ja-JP" altLang="en-US" smtClean="0"/>
              <a:t>2025/2/21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392948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1F9BEA3-1122-4C5D-9247-6522924C7C95}" type="datetime1">
              <a:rPr kumimoji="1" lang="ja-JP" altLang="en-US" smtClean="0"/>
              <a:t>2025/2/21</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2520012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A1EA8EA-F524-464F-A7C5-06E675E80C23}" type="datetime1">
              <a:rPr kumimoji="1" lang="ja-JP" altLang="en-US" smtClean="0"/>
              <a:t>2025/2/21</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290473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D72D564-FE42-4FFA-A0B2-90B0D53FDD77}" type="datetime1">
              <a:rPr kumimoji="1" lang="ja-JP" altLang="en-US" smtClean="0"/>
              <a:t>2025/2/21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3721773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E069AD9-E090-42BD-8338-49F797FC3ABC}" type="datetime1">
              <a:rPr kumimoji="1" lang="ja-JP" altLang="en-US" smtClean="0"/>
              <a:t>2025/2/21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335913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2D5B0A5-82B1-467B-B345-6A32481D66E8}" type="datetime1">
              <a:rPr kumimoji="1" lang="ja-JP" altLang="en-US" smtClean="0"/>
              <a:t>2025/2/21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2045917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1"/>
            <a:ext cx="9144000" cy="900752"/>
          </a:xfrm>
          <a:prstGeom prst="rect">
            <a:avLst/>
          </a:prstGeom>
          <a:solidFill>
            <a:schemeClr val="tx2"/>
          </a:solidFill>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28650" y="1297987"/>
            <a:ext cx="7886700" cy="4975960"/>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481046"/>
            <a:ext cx="2057400" cy="365125"/>
          </a:xfrm>
          <a:prstGeom prst="rect">
            <a:avLst/>
          </a:prstGeom>
        </p:spPr>
        <p:txBody>
          <a:bodyPr vert="horz" lIns="91440" tIns="45720" rIns="91440" bIns="45720" rtlCol="0" anchor="ctr"/>
          <a:lstStyle>
            <a:lvl1pPr algn="l">
              <a:defRPr sz="1200">
                <a:solidFill>
                  <a:schemeClr val="tx1">
                    <a:tint val="75000"/>
                  </a:schemeClr>
                </a:solidFill>
                <a:latin typeface="BIZ UDPゴシック" panose="020B0400000000000000" pitchFamily="50" charset="-128"/>
                <a:ea typeface="BIZ UDPゴシック" panose="020B0400000000000000" pitchFamily="50" charset="-128"/>
              </a:defRPr>
            </a:lvl1pPr>
          </a:lstStyle>
          <a:p>
            <a:fld id="{C63F610E-61C6-4F86-BB01-C49DCC329506}" type="datetime1">
              <a:rPr lang="ja-JP" altLang="en-US" smtClean="0"/>
              <a:t>2025/2/21</a:t>
            </a:fld>
            <a:endParaRPr lang="ja-JP" altLang="en-US" dirty="0"/>
          </a:p>
        </p:txBody>
      </p:sp>
      <p:sp>
        <p:nvSpPr>
          <p:cNvPr id="5" name="フッター プレースホルダー 4"/>
          <p:cNvSpPr>
            <a:spLocks noGrp="1"/>
          </p:cNvSpPr>
          <p:nvPr>
            <p:ph type="ftr" sz="quarter" idx="3"/>
          </p:nvPr>
        </p:nvSpPr>
        <p:spPr>
          <a:xfrm>
            <a:off x="3028950" y="6481046"/>
            <a:ext cx="3086100" cy="365125"/>
          </a:xfrm>
          <a:prstGeom prst="rect">
            <a:avLst/>
          </a:prstGeom>
        </p:spPr>
        <p:txBody>
          <a:bodyPr vert="horz" lIns="91440" tIns="45720" rIns="91440" bIns="45720" rtlCol="0" anchor="ctr"/>
          <a:lstStyle>
            <a:lvl1pPr algn="ctr">
              <a:defRPr sz="1200">
                <a:solidFill>
                  <a:schemeClr val="tx1">
                    <a:tint val="75000"/>
                  </a:schemeClr>
                </a:solidFill>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7086600" y="6548511"/>
            <a:ext cx="2057400" cy="365125"/>
          </a:xfrm>
          <a:prstGeom prst="rect">
            <a:avLst/>
          </a:prstGeom>
        </p:spPr>
        <p:txBody>
          <a:bodyPr vert="horz" lIns="91440" tIns="45720" rIns="91440" bIns="45720" rtlCol="0" anchor="ctr"/>
          <a:lstStyle>
            <a:lvl1pPr algn="r">
              <a:defRPr sz="1200">
                <a:solidFill>
                  <a:schemeClr val="tx1">
                    <a:tint val="75000"/>
                  </a:schemeClr>
                </a:solidFill>
                <a:latin typeface="BIZ UDPゴシック" panose="020B0400000000000000" pitchFamily="50" charset="-128"/>
                <a:ea typeface="BIZ UDPゴシック" panose="020B0400000000000000" pitchFamily="50" charset="-128"/>
              </a:defRPr>
            </a:lvl1pPr>
          </a:lstStyle>
          <a:p>
            <a:fld id="{458726DD-12E2-4C29-B970-3FB2BB3529BE}" type="slidenum">
              <a:rPr lang="ja-JP" altLang="en-US" smtClean="0"/>
              <a:pPr/>
              <a:t>‹#›</a:t>
            </a:fld>
            <a:endParaRPr lang="ja-JP" altLang="en-US" dirty="0"/>
          </a:p>
        </p:txBody>
      </p:sp>
    </p:spTree>
    <p:extLst>
      <p:ext uri="{BB962C8B-B14F-4D97-AF65-F5344CB8AC3E}">
        <p14:creationId xmlns:p14="http://schemas.microsoft.com/office/powerpoint/2010/main" val="1762077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3600" b="1" kern="1200">
          <a:solidFill>
            <a:schemeClr val="bg1"/>
          </a:solidFill>
          <a:latin typeface="UD デジタル 教科書体 NK-B" panose="02020700000000000000" pitchFamily="18" charset="-128"/>
          <a:ea typeface="UD デジタル 教科書体 NK-B" panose="02020700000000000000" pitchFamily="18" charset="-128"/>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150000"/>
        </a:lnSpc>
        <a:spcBef>
          <a:spcPts val="500"/>
        </a:spcBef>
        <a:buFont typeface="Wingdings" panose="05000000000000000000" pitchFamily="2" charset="2"/>
        <a:buChar char="Ø"/>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150000"/>
        </a:lnSpc>
        <a:spcBef>
          <a:spcPts val="500"/>
        </a:spcBef>
        <a:buFont typeface="ＭＳ 明朝" panose="02020609040205080304" pitchFamily="17" charset="-128"/>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332831"/>
            <a:ext cx="9144000" cy="2340014"/>
          </a:xfrm>
        </p:spPr>
        <p:txBody>
          <a:bodyPr>
            <a:normAutofit/>
          </a:bodyPr>
          <a:lstStyle/>
          <a:p>
            <a:pPr>
              <a:lnSpc>
                <a:spcPct val="100000"/>
              </a:lnSpc>
            </a:pPr>
            <a:r>
              <a:rPr lang="ja-JP" altLang="en-US" sz="4400" dirty="0">
                <a:solidFill>
                  <a:srgbClr val="FFFF00"/>
                </a:solidFill>
              </a:rPr>
              <a:t>読み書きが困難な児童生徒の</a:t>
            </a:r>
            <a:br>
              <a:rPr lang="en-US" altLang="ja-JP" sz="4400" dirty="0">
                <a:solidFill>
                  <a:srgbClr val="FFFF00"/>
                </a:solidFill>
              </a:rPr>
            </a:br>
            <a:r>
              <a:rPr lang="ja-JP" altLang="en-US" sz="4400" dirty="0">
                <a:solidFill>
                  <a:srgbClr val="FFFF00"/>
                </a:solidFill>
              </a:rPr>
              <a:t>周りの児童生徒への対応</a:t>
            </a:r>
            <a:endParaRPr kumimoji="1" lang="ja-JP" altLang="en-US" sz="3600" b="0" dirty="0">
              <a:solidFill>
                <a:srgbClr val="FFFF00"/>
              </a:solidFill>
            </a:endParaRPr>
          </a:p>
        </p:txBody>
      </p:sp>
      <p:sp>
        <p:nvSpPr>
          <p:cNvPr id="3" name="サブタイトル 2"/>
          <p:cNvSpPr>
            <a:spLocks noGrp="1"/>
          </p:cNvSpPr>
          <p:nvPr>
            <p:ph type="subTitle" idx="1"/>
          </p:nvPr>
        </p:nvSpPr>
        <p:spPr>
          <a:xfrm>
            <a:off x="5573806" y="4789505"/>
            <a:ext cx="3570193" cy="1710541"/>
          </a:xfrm>
        </p:spPr>
        <p:txBody>
          <a:bodyPr anchor="ctr">
            <a:normAutofit/>
          </a:bodyPr>
          <a:lstStyle/>
          <a:p>
            <a:pPr algn="l">
              <a:lnSpc>
                <a:spcPct val="100000"/>
              </a:lnSpc>
            </a:pPr>
            <a:r>
              <a:rPr kumimoji="1" lang="ja-JP" altLang="en-US" sz="2000" dirty="0"/>
              <a:t>青森県総合学校教育センター</a:t>
            </a:r>
            <a:endParaRPr kumimoji="1" lang="en-US" altLang="ja-JP" sz="2000" dirty="0"/>
          </a:p>
          <a:p>
            <a:pPr algn="l">
              <a:lnSpc>
                <a:spcPct val="100000"/>
              </a:lnSpc>
            </a:pPr>
            <a:r>
              <a:rPr kumimoji="1" lang="ja-JP" altLang="en-US" sz="2000" dirty="0"/>
              <a:t>センター研究</a:t>
            </a:r>
            <a:endParaRPr kumimoji="1" lang="en-US" altLang="ja-JP" sz="2000" dirty="0"/>
          </a:p>
          <a:p>
            <a:pPr algn="l">
              <a:lnSpc>
                <a:spcPct val="100000"/>
              </a:lnSpc>
            </a:pPr>
            <a:r>
              <a:rPr kumimoji="1" lang="ja-JP" altLang="en-US" sz="2000" dirty="0"/>
              <a:t>特別支援教育グループ</a:t>
            </a:r>
            <a:endParaRPr kumimoji="1" lang="en-US" altLang="ja-JP" sz="2000" dirty="0"/>
          </a:p>
        </p:txBody>
      </p:sp>
      <p:sp>
        <p:nvSpPr>
          <p:cNvPr id="4" name="正方形/長方形 3"/>
          <p:cNvSpPr/>
          <p:nvPr/>
        </p:nvSpPr>
        <p:spPr>
          <a:xfrm>
            <a:off x="235974" y="357954"/>
            <a:ext cx="7880671" cy="369332"/>
          </a:xfrm>
          <a:prstGeom prst="rect">
            <a:avLst/>
          </a:prstGeom>
        </p:spPr>
        <p:txBody>
          <a:bodyPr wrap="square">
            <a:spAutoFit/>
          </a:bodyPr>
          <a:lstStyle/>
          <a:p>
            <a:r>
              <a:rPr lang="ja-JP" altLang="en-US" u="sng" dirty="0">
                <a:latin typeface="BIZ UDPゴシック" panose="020B0400000000000000" pitchFamily="50" charset="-128"/>
                <a:ea typeface="BIZ UDPゴシック" panose="020B0400000000000000" pitchFamily="50" charset="-128"/>
              </a:rPr>
              <a:t>学び</a:t>
            </a:r>
            <a:r>
              <a:rPr lang="ja-JP" altLang="en-US" u="sng">
                <a:latin typeface="BIZ UDPゴシック" panose="020B0400000000000000" pitchFamily="50" charset="-128"/>
                <a:ea typeface="BIZ UDPゴシック" panose="020B0400000000000000" pitchFamily="50" charset="-128"/>
              </a:rPr>
              <a:t>支援研修</a:t>
            </a:r>
            <a:r>
              <a:rPr lang="ja-JP" altLang="en-US">
                <a:latin typeface="BIZ UDPゴシック" panose="020B0400000000000000" pitchFamily="50" charset="-128"/>
                <a:ea typeface="BIZ UDPゴシック" panose="020B0400000000000000" pitchFamily="50" charset="-128"/>
              </a:rPr>
              <a:t>（進行用、解説資料）</a:t>
            </a:r>
            <a:endParaRPr lang="ja-JP" altLang="en-US" u="sng"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55853F38-2737-4FE6-851D-817928D67710}"/>
              </a:ext>
            </a:extLst>
          </p:cNvPr>
          <p:cNvSpPr/>
          <p:nvPr/>
        </p:nvSpPr>
        <p:spPr>
          <a:xfrm>
            <a:off x="316655" y="1479398"/>
            <a:ext cx="4255345" cy="400110"/>
          </a:xfrm>
          <a:prstGeom prst="rect">
            <a:avLst/>
          </a:prstGeom>
          <a:solidFill>
            <a:schemeClr val="tx1"/>
          </a:solidFill>
          <a:ln>
            <a:solidFill>
              <a:schemeClr val="tx1"/>
            </a:solidFill>
          </a:ln>
        </p:spPr>
        <p:txBody>
          <a:bodyPr wrap="square">
            <a:spAutoFit/>
          </a:bodyPr>
          <a:lstStyle/>
          <a:p>
            <a:pPr algn="ctr"/>
            <a:r>
              <a:rPr lang="en-US" altLang="ja-JP" sz="2000" dirty="0">
                <a:solidFill>
                  <a:schemeClr val="bg1"/>
                </a:solidFill>
                <a:latin typeface="BIZ UDPゴシック" panose="020B0400000000000000" pitchFamily="50" charset="-128"/>
                <a:ea typeface="BIZ UDPゴシック" panose="020B0400000000000000" pitchFamily="50" charset="-128"/>
              </a:rPr>
              <a:t>No.3</a:t>
            </a:r>
            <a:r>
              <a:rPr lang="ja-JP" altLang="en-US" sz="2000" dirty="0">
                <a:solidFill>
                  <a:schemeClr val="bg1"/>
                </a:solidFill>
                <a:latin typeface="BIZ UDPゴシック" panose="020B0400000000000000" pitchFamily="50" charset="-128"/>
                <a:ea typeface="BIZ UDPゴシック" panose="020B0400000000000000" pitchFamily="50" charset="-128"/>
              </a:rPr>
              <a:t>　「みんなでどうする？」を検討</a:t>
            </a:r>
          </a:p>
        </p:txBody>
      </p:sp>
    </p:spTree>
    <p:extLst>
      <p:ext uri="{BB962C8B-B14F-4D97-AF65-F5344CB8AC3E}">
        <p14:creationId xmlns:p14="http://schemas.microsoft.com/office/powerpoint/2010/main" val="1875876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1E0969-570D-4816-8DB7-2C0F1AA7A611}"/>
              </a:ext>
            </a:extLst>
          </p:cNvPr>
          <p:cNvSpPr>
            <a:spLocks noGrp="1"/>
          </p:cNvSpPr>
          <p:nvPr>
            <p:ph type="title"/>
          </p:nvPr>
        </p:nvSpPr>
        <p:spPr>
          <a:xfrm>
            <a:off x="0" y="389741"/>
            <a:ext cx="9144000" cy="900752"/>
          </a:xfrm>
        </p:spPr>
        <p:txBody>
          <a:bodyPr>
            <a:noAutofit/>
          </a:bodyPr>
          <a:lstStyle/>
          <a:p>
            <a:r>
              <a:rPr kumimoji="1" lang="ja-JP" altLang="en-US" dirty="0"/>
              <a:t>②リフレクション</a:t>
            </a:r>
          </a:p>
        </p:txBody>
      </p:sp>
      <p:sp>
        <p:nvSpPr>
          <p:cNvPr id="3" name="コンテンツ プレースホルダー 2">
            <a:extLst>
              <a:ext uri="{FF2B5EF4-FFF2-40B4-BE49-F238E27FC236}">
                <a16:creationId xmlns:a16="http://schemas.microsoft.com/office/drawing/2014/main" id="{50AB802C-24A6-40A6-89B2-840916953813}"/>
              </a:ext>
            </a:extLst>
          </p:cNvPr>
          <p:cNvSpPr>
            <a:spLocks noGrp="1"/>
          </p:cNvSpPr>
          <p:nvPr>
            <p:ph idx="1"/>
          </p:nvPr>
        </p:nvSpPr>
        <p:spPr>
          <a:xfrm>
            <a:off x="403799" y="1424068"/>
            <a:ext cx="8395429" cy="704536"/>
          </a:xfrm>
        </p:spPr>
        <p:txBody>
          <a:bodyPr>
            <a:normAutofit/>
          </a:bodyPr>
          <a:lstStyle/>
          <a:p>
            <a:r>
              <a:rPr kumimoji="1" lang="ja-JP" altLang="en-US" dirty="0"/>
              <a:t>本研修を振り返り、気付きや学びを言語化しましょう。</a:t>
            </a:r>
            <a:endParaRPr kumimoji="1" lang="en-US" altLang="ja-JP" dirty="0"/>
          </a:p>
        </p:txBody>
      </p:sp>
      <p:sp>
        <p:nvSpPr>
          <p:cNvPr id="6" name="四角形: 角を丸くする 5">
            <a:extLst>
              <a:ext uri="{FF2B5EF4-FFF2-40B4-BE49-F238E27FC236}">
                <a16:creationId xmlns:a16="http://schemas.microsoft.com/office/drawing/2014/main" id="{49970E92-2A01-4238-9708-9CF2619022D4}"/>
              </a:ext>
            </a:extLst>
          </p:cNvPr>
          <p:cNvSpPr/>
          <p:nvPr/>
        </p:nvSpPr>
        <p:spPr>
          <a:xfrm>
            <a:off x="149902" y="1965960"/>
            <a:ext cx="8844196" cy="4734643"/>
          </a:xfrm>
          <a:prstGeom prst="roundRect">
            <a:avLst>
              <a:gd name="adj" fmla="val 77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4" descr="https://2.bp.blogspot.com/-CwfsyOA1INU/VcMlSRAoyvI/AAAAAAAAwY8/DH5pve5rDSs/s800/fukidashi1_businessman.png">
            <a:extLst>
              <a:ext uri="{FF2B5EF4-FFF2-40B4-BE49-F238E27FC236}">
                <a16:creationId xmlns:a16="http://schemas.microsoft.com/office/drawing/2014/main" id="{F37E1B1E-BF77-4958-BBFD-252A13F5F5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7250" y="5543295"/>
            <a:ext cx="1157308" cy="11573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4.bp.blogspot.com/-oopOAwsivO8/VcMlShbXbaI/AAAAAAAAwY4/oNpyggmY9d0/s800/fukidashi2_businesswoman.png">
            <a:extLst>
              <a:ext uri="{FF2B5EF4-FFF2-40B4-BE49-F238E27FC236}">
                <a16:creationId xmlns:a16="http://schemas.microsoft.com/office/drawing/2014/main" id="{35A35DA2-96AB-4AA6-98B1-0ABBBA22FD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9245" y="5543295"/>
            <a:ext cx="1180905" cy="1180905"/>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6A79F9F4-E6AB-4354-BAC2-CC8136C14E93}"/>
              </a:ext>
            </a:extLst>
          </p:cNvPr>
          <p:cNvSpPr txBox="1"/>
          <p:nvPr/>
        </p:nvSpPr>
        <p:spPr>
          <a:xfrm>
            <a:off x="0" y="21801"/>
            <a:ext cx="5306518" cy="369332"/>
          </a:xfrm>
          <a:prstGeom prst="rect">
            <a:avLst/>
          </a:prstGeom>
          <a:noFill/>
        </p:spPr>
        <p:txBody>
          <a:bodyPr wrap="squar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個人ワーク　⇒　グループ共有</a:t>
            </a:r>
          </a:p>
        </p:txBody>
      </p:sp>
    </p:spTree>
    <p:extLst>
      <p:ext uri="{BB962C8B-B14F-4D97-AF65-F5344CB8AC3E}">
        <p14:creationId xmlns:p14="http://schemas.microsoft.com/office/powerpoint/2010/main" val="310581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1E0969-570D-4816-8DB7-2C0F1AA7A611}"/>
              </a:ext>
            </a:extLst>
          </p:cNvPr>
          <p:cNvSpPr>
            <a:spLocks noGrp="1"/>
          </p:cNvSpPr>
          <p:nvPr>
            <p:ph type="title"/>
          </p:nvPr>
        </p:nvSpPr>
        <p:spPr>
          <a:xfrm>
            <a:off x="0" y="1001564"/>
            <a:ext cx="9144000" cy="981868"/>
          </a:xfrm>
          <a:solidFill>
            <a:schemeClr val="accent6">
              <a:lumMod val="50000"/>
            </a:schemeClr>
          </a:solidFill>
          <a:ln>
            <a:solidFill>
              <a:schemeClr val="accent6">
                <a:lumMod val="50000"/>
              </a:schemeClr>
            </a:solidFill>
          </a:ln>
        </p:spPr>
        <p:txBody>
          <a:bodyPr>
            <a:noAutofit/>
          </a:bodyPr>
          <a:lstStyle/>
          <a:p>
            <a:pPr algn="ctr"/>
            <a:r>
              <a:rPr lang="ja-JP" altLang="en-US" sz="4000" dirty="0">
                <a:latin typeface="UD デジタル 教科書体 NK-B" panose="02020700000000000000" pitchFamily="18" charset="-128"/>
                <a:ea typeface="UD デジタル 教科書体 NK-B" panose="02020700000000000000" pitchFamily="18" charset="-128"/>
              </a:rPr>
              <a:t>ワンポイント解説♪</a:t>
            </a:r>
          </a:p>
        </p:txBody>
      </p:sp>
      <p:grpSp>
        <p:nvGrpSpPr>
          <p:cNvPr id="24" name="グループ化 23">
            <a:extLst>
              <a:ext uri="{FF2B5EF4-FFF2-40B4-BE49-F238E27FC236}">
                <a16:creationId xmlns:a16="http://schemas.microsoft.com/office/drawing/2014/main" id="{8F9C660C-DD5B-FEA7-BC0A-7F26BA64EF23}"/>
              </a:ext>
            </a:extLst>
          </p:cNvPr>
          <p:cNvGrpSpPr/>
          <p:nvPr/>
        </p:nvGrpSpPr>
        <p:grpSpPr>
          <a:xfrm>
            <a:off x="7247968" y="383230"/>
            <a:ext cx="1873075" cy="768790"/>
            <a:chOff x="7878680" y="14590"/>
            <a:chExt cx="1146600" cy="471816"/>
          </a:xfrm>
        </p:grpSpPr>
        <p:pic>
          <p:nvPicPr>
            <p:cNvPr id="21" name="図 20">
              <a:extLst>
                <a:ext uri="{FF2B5EF4-FFF2-40B4-BE49-F238E27FC236}">
                  <a16:creationId xmlns:a16="http://schemas.microsoft.com/office/drawing/2014/main" id="{4A7D8233-3B71-2A6F-434D-09600A6A21B9}"/>
                </a:ext>
              </a:extLst>
            </p:cNvPr>
            <p:cNvPicPr>
              <a:picLocks noChangeAspect="1"/>
            </p:cNvPicPr>
            <p:nvPr/>
          </p:nvPicPr>
          <p:blipFill>
            <a:blip r:embed="rId2"/>
            <a:stretch>
              <a:fillRect/>
            </a:stretch>
          </p:blipFill>
          <p:spPr>
            <a:xfrm>
              <a:off x="8202540" y="14590"/>
              <a:ext cx="498880" cy="383754"/>
            </a:xfrm>
            <a:prstGeom prst="rect">
              <a:avLst/>
            </a:prstGeom>
          </p:spPr>
        </p:pic>
        <p:pic>
          <p:nvPicPr>
            <p:cNvPr id="22" name="図 21">
              <a:extLst>
                <a:ext uri="{FF2B5EF4-FFF2-40B4-BE49-F238E27FC236}">
                  <a16:creationId xmlns:a16="http://schemas.microsoft.com/office/drawing/2014/main" id="{22668BC1-5436-36CE-E53E-ECA874C31A39}"/>
                </a:ext>
              </a:extLst>
            </p:cNvPr>
            <p:cNvPicPr>
              <a:picLocks noChangeAspect="1"/>
            </p:cNvPicPr>
            <p:nvPr/>
          </p:nvPicPr>
          <p:blipFill>
            <a:blip r:embed="rId3"/>
            <a:stretch>
              <a:fillRect/>
            </a:stretch>
          </p:blipFill>
          <p:spPr>
            <a:xfrm>
              <a:off x="7878680" y="310282"/>
              <a:ext cx="265094" cy="176124"/>
            </a:xfrm>
            <a:prstGeom prst="rect">
              <a:avLst/>
            </a:prstGeom>
          </p:spPr>
        </p:pic>
        <p:pic>
          <p:nvPicPr>
            <p:cNvPr id="23" name="図 22">
              <a:extLst>
                <a:ext uri="{FF2B5EF4-FFF2-40B4-BE49-F238E27FC236}">
                  <a16:creationId xmlns:a16="http://schemas.microsoft.com/office/drawing/2014/main" id="{47D0AD98-2773-4A1E-79A1-C531D3B13545}"/>
                </a:ext>
              </a:extLst>
            </p:cNvPr>
            <p:cNvPicPr>
              <a:picLocks noChangeAspect="1"/>
            </p:cNvPicPr>
            <p:nvPr/>
          </p:nvPicPr>
          <p:blipFill>
            <a:blip r:embed="rId3"/>
            <a:stretch>
              <a:fillRect/>
            </a:stretch>
          </p:blipFill>
          <p:spPr>
            <a:xfrm flipH="1">
              <a:off x="8760186" y="310282"/>
              <a:ext cx="265094" cy="176124"/>
            </a:xfrm>
            <a:prstGeom prst="rect">
              <a:avLst/>
            </a:prstGeom>
          </p:spPr>
        </p:pic>
      </p:grpSp>
      <p:sp>
        <p:nvSpPr>
          <p:cNvPr id="4" name="正方形/長方形 3">
            <a:extLst>
              <a:ext uri="{FF2B5EF4-FFF2-40B4-BE49-F238E27FC236}">
                <a16:creationId xmlns:a16="http://schemas.microsoft.com/office/drawing/2014/main" id="{591E12F3-447C-DEDB-D709-834A0C31ED83}"/>
              </a:ext>
            </a:extLst>
          </p:cNvPr>
          <p:cNvSpPr/>
          <p:nvPr/>
        </p:nvSpPr>
        <p:spPr>
          <a:xfrm>
            <a:off x="0" y="6521727"/>
            <a:ext cx="9144000" cy="307777"/>
          </a:xfrm>
          <a:prstGeom prst="rect">
            <a:avLst/>
          </a:prstGeom>
        </p:spPr>
        <p:txBody>
          <a:bodyPr wrap="square">
            <a:spAutoFit/>
          </a:bodyPr>
          <a:lstStyle/>
          <a:p>
            <a:pPr algn="ctr"/>
            <a:r>
              <a:rPr lang="ja-JP" altLang="en-US" sz="1400" dirty="0">
                <a:latin typeface="BIZ UDPゴシック" panose="020B0400000000000000" pitchFamily="50" charset="-128"/>
                <a:ea typeface="BIZ UDPゴシック" panose="020B0400000000000000" pitchFamily="50" charset="-128"/>
              </a:rPr>
              <a:t>青森県総合学校教育センター</a:t>
            </a:r>
          </a:p>
        </p:txBody>
      </p:sp>
      <p:sp>
        <p:nvSpPr>
          <p:cNvPr id="7" name="テキスト ボックス 6">
            <a:extLst>
              <a:ext uri="{FF2B5EF4-FFF2-40B4-BE49-F238E27FC236}">
                <a16:creationId xmlns:a16="http://schemas.microsoft.com/office/drawing/2014/main" id="{69273490-BBFB-F243-3CFD-5E83A1D56D40}"/>
              </a:ext>
            </a:extLst>
          </p:cNvPr>
          <p:cNvSpPr txBox="1"/>
          <p:nvPr/>
        </p:nvSpPr>
        <p:spPr>
          <a:xfrm>
            <a:off x="369792" y="2377935"/>
            <a:ext cx="8404413" cy="628890"/>
          </a:xfrm>
          <a:prstGeom prst="rect">
            <a:avLst/>
          </a:prstGeom>
          <a:noFill/>
          <a:ln>
            <a:solidFill>
              <a:schemeClr val="accent6">
                <a:lumMod val="50000"/>
              </a:schemeClr>
            </a:solidFill>
          </a:ln>
        </p:spPr>
        <p:txBody>
          <a:bodyPr wrap="square">
            <a:spAutoFit/>
          </a:bodyPr>
          <a:lstStyle/>
          <a:p>
            <a:pPr algn="ctr">
              <a:lnSpc>
                <a:spcPct val="150000"/>
              </a:lnSpc>
            </a:pPr>
            <a:r>
              <a:rPr lang="ja-JP" altLang="en-US" sz="2800" dirty="0">
                <a:latin typeface="BIZ UDPゴシック" panose="020B0400000000000000" pitchFamily="50" charset="-128"/>
                <a:ea typeface="BIZ UDPゴシック" panose="020B0400000000000000" pitchFamily="50" charset="-128"/>
              </a:rPr>
              <a:t>周りの子供たちの「ずるい！」への対応は？</a:t>
            </a:r>
            <a:endParaRPr lang="en-US" altLang="ja-JP" sz="2800"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FD5B55DA-DE26-7549-4D63-1C715C41ED43}"/>
              </a:ext>
            </a:extLst>
          </p:cNvPr>
          <p:cNvSpPr/>
          <p:nvPr/>
        </p:nvSpPr>
        <p:spPr>
          <a:xfrm>
            <a:off x="1" y="17656"/>
            <a:ext cx="6475750" cy="738664"/>
          </a:xfrm>
          <a:prstGeom prst="rect">
            <a:avLst/>
          </a:prstGeom>
        </p:spPr>
        <p:txBody>
          <a:bodyPr wrap="square">
            <a:spAutoFit/>
          </a:bodyPr>
          <a:lstStyle/>
          <a:p>
            <a:r>
              <a:rPr lang="ja-JP" altLang="en-US" sz="1400" u="sng" dirty="0">
                <a:latin typeface="BIZ UDPゴシック" panose="020B0400000000000000" pitchFamily="50" charset="-128"/>
                <a:ea typeface="BIZ UDPゴシック" panose="020B0400000000000000" pitchFamily="50" charset="-128"/>
              </a:rPr>
              <a:t>学び支援研修</a:t>
            </a:r>
            <a:endParaRPr lang="en-US" altLang="ja-JP" sz="1400" u="sng"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No.3</a:t>
            </a:r>
            <a:r>
              <a:rPr lang="ja-JP" altLang="en-US" sz="1400" dirty="0">
                <a:latin typeface="BIZ UDPゴシック" panose="020B0400000000000000" pitchFamily="50" charset="-128"/>
                <a:ea typeface="BIZ UDPゴシック" panose="020B0400000000000000" pitchFamily="50" charset="-128"/>
              </a:rPr>
              <a:t>　「みんなでどうする？」を検討</a:t>
            </a:r>
          </a:p>
        </p:txBody>
      </p:sp>
      <p:pic>
        <p:nvPicPr>
          <p:cNvPr id="11" name="図 10">
            <a:extLst>
              <a:ext uri="{FF2B5EF4-FFF2-40B4-BE49-F238E27FC236}">
                <a16:creationId xmlns:a16="http://schemas.microsoft.com/office/drawing/2014/main" id="{718F64C9-9F47-44A9-A72A-A4EAD25C22AE}"/>
              </a:ext>
            </a:extLst>
          </p:cNvPr>
          <p:cNvPicPr>
            <a:picLocks noChangeAspect="1"/>
          </p:cNvPicPr>
          <p:nvPr/>
        </p:nvPicPr>
        <p:blipFill>
          <a:blip r:embed="rId4"/>
          <a:stretch>
            <a:fillRect/>
          </a:stretch>
        </p:blipFill>
        <p:spPr>
          <a:xfrm>
            <a:off x="2036636" y="3337456"/>
            <a:ext cx="2162637" cy="2924128"/>
          </a:xfrm>
          <a:prstGeom prst="rect">
            <a:avLst/>
          </a:prstGeom>
        </p:spPr>
      </p:pic>
      <p:pic>
        <p:nvPicPr>
          <p:cNvPr id="12" name="Picture 2">
            <a:extLst>
              <a:ext uri="{FF2B5EF4-FFF2-40B4-BE49-F238E27FC236}">
                <a16:creationId xmlns:a16="http://schemas.microsoft.com/office/drawing/2014/main" id="{EC3939E8-41A8-43CC-9C7E-C6EB2D9204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377" y="34290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76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1E0969-570D-4816-8DB7-2C0F1AA7A611}"/>
              </a:ext>
            </a:extLst>
          </p:cNvPr>
          <p:cNvSpPr>
            <a:spLocks noGrp="1"/>
          </p:cNvSpPr>
          <p:nvPr>
            <p:ph type="title"/>
          </p:nvPr>
        </p:nvSpPr>
        <p:spPr>
          <a:xfrm>
            <a:off x="0" y="389741"/>
            <a:ext cx="9144000" cy="900752"/>
          </a:xfrm>
          <a:solidFill>
            <a:schemeClr val="accent6">
              <a:lumMod val="50000"/>
            </a:schemeClr>
          </a:solidFill>
          <a:ln>
            <a:solidFill>
              <a:schemeClr val="accent6">
                <a:lumMod val="50000"/>
              </a:schemeClr>
            </a:solidFill>
          </a:ln>
        </p:spPr>
        <p:txBody>
          <a:bodyPr>
            <a:noAutofit/>
          </a:bodyPr>
          <a:lstStyle/>
          <a:p>
            <a:r>
              <a:rPr kumimoji="1" lang="ja-JP" altLang="en-US" dirty="0"/>
              <a:t>先生方はどのように対応されますか？</a:t>
            </a:r>
          </a:p>
        </p:txBody>
      </p:sp>
      <p:sp>
        <p:nvSpPr>
          <p:cNvPr id="5" name="テキスト ボックス 4">
            <a:extLst>
              <a:ext uri="{FF2B5EF4-FFF2-40B4-BE49-F238E27FC236}">
                <a16:creationId xmlns:a16="http://schemas.microsoft.com/office/drawing/2014/main" id="{DFE3090E-2E8F-4C87-B07F-243E372C7B15}"/>
              </a:ext>
            </a:extLst>
          </p:cNvPr>
          <p:cNvSpPr txBox="1"/>
          <p:nvPr/>
        </p:nvSpPr>
        <p:spPr>
          <a:xfrm>
            <a:off x="0" y="21801"/>
            <a:ext cx="2233534" cy="369332"/>
          </a:xfrm>
          <a:prstGeom prst="rect">
            <a:avLst/>
          </a:prstGeom>
          <a:noFill/>
        </p:spPr>
        <p:txBody>
          <a:bodyPr wrap="squar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仮想事例</a:t>
            </a:r>
          </a:p>
        </p:txBody>
      </p:sp>
      <p:grpSp>
        <p:nvGrpSpPr>
          <p:cNvPr id="24" name="グループ化 23">
            <a:extLst>
              <a:ext uri="{FF2B5EF4-FFF2-40B4-BE49-F238E27FC236}">
                <a16:creationId xmlns:a16="http://schemas.microsoft.com/office/drawing/2014/main" id="{8F9C660C-DD5B-FEA7-BC0A-7F26BA64EF23}"/>
              </a:ext>
            </a:extLst>
          </p:cNvPr>
          <p:cNvGrpSpPr/>
          <p:nvPr/>
        </p:nvGrpSpPr>
        <p:grpSpPr>
          <a:xfrm>
            <a:off x="7934099" y="14590"/>
            <a:ext cx="1146600" cy="471816"/>
            <a:chOff x="7878680" y="14590"/>
            <a:chExt cx="1146600" cy="471816"/>
          </a:xfrm>
        </p:grpSpPr>
        <p:pic>
          <p:nvPicPr>
            <p:cNvPr id="21" name="図 20">
              <a:extLst>
                <a:ext uri="{FF2B5EF4-FFF2-40B4-BE49-F238E27FC236}">
                  <a16:creationId xmlns:a16="http://schemas.microsoft.com/office/drawing/2014/main" id="{4A7D8233-3B71-2A6F-434D-09600A6A21B9}"/>
                </a:ext>
              </a:extLst>
            </p:cNvPr>
            <p:cNvPicPr>
              <a:picLocks noChangeAspect="1"/>
            </p:cNvPicPr>
            <p:nvPr/>
          </p:nvPicPr>
          <p:blipFill>
            <a:blip r:embed="rId2"/>
            <a:stretch>
              <a:fillRect/>
            </a:stretch>
          </p:blipFill>
          <p:spPr>
            <a:xfrm>
              <a:off x="8202540" y="14590"/>
              <a:ext cx="498880" cy="383754"/>
            </a:xfrm>
            <a:prstGeom prst="rect">
              <a:avLst/>
            </a:prstGeom>
          </p:spPr>
        </p:pic>
        <p:pic>
          <p:nvPicPr>
            <p:cNvPr id="22" name="図 21">
              <a:extLst>
                <a:ext uri="{FF2B5EF4-FFF2-40B4-BE49-F238E27FC236}">
                  <a16:creationId xmlns:a16="http://schemas.microsoft.com/office/drawing/2014/main" id="{22668BC1-5436-36CE-E53E-ECA874C31A39}"/>
                </a:ext>
              </a:extLst>
            </p:cNvPr>
            <p:cNvPicPr>
              <a:picLocks noChangeAspect="1"/>
            </p:cNvPicPr>
            <p:nvPr/>
          </p:nvPicPr>
          <p:blipFill>
            <a:blip r:embed="rId3"/>
            <a:stretch>
              <a:fillRect/>
            </a:stretch>
          </p:blipFill>
          <p:spPr>
            <a:xfrm>
              <a:off x="7878680" y="310282"/>
              <a:ext cx="265094" cy="176124"/>
            </a:xfrm>
            <a:prstGeom prst="rect">
              <a:avLst/>
            </a:prstGeom>
          </p:spPr>
        </p:pic>
        <p:pic>
          <p:nvPicPr>
            <p:cNvPr id="23" name="図 22">
              <a:extLst>
                <a:ext uri="{FF2B5EF4-FFF2-40B4-BE49-F238E27FC236}">
                  <a16:creationId xmlns:a16="http://schemas.microsoft.com/office/drawing/2014/main" id="{47D0AD98-2773-4A1E-79A1-C531D3B13545}"/>
                </a:ext>
              </a:extLst>
            </p:cNvPr>
            <p:cNvPicPr>
              <a:picLocks noChangeAspect="1"/>
            </p:cNvPicPr>
            <p:nvPr/>
          </p:nvPicPr>
          <p:blipFill>
            <a:blip r:embed="rId3"/>
            <a:stretch>
              <a:fillRect/>
            </a:stretch>
          </p:blipFill>
          <p:spPr>
            <a:xfrm flipH="1">
              <a:off x="8760186" y="310282"/>
              <a:ext cx="265094" cy="176124"/>
            </a:xfrm>
            <a:prstGeom prst="rect">
              <a:avLst/>
            </a:prstGeom>
          </p:spPr>
        </p:pic>
      </p:grpSp>
      <p:pic>
        <p:nvPicPr>
          <p:cNvPr id="8" name="図 7">
            <a:extLst>
              <a:ext uri="{FF2B5EF4-FFF2-40B4-BE49-F238E27FC236}">
                <a16:creationId xmlns:a16="http://schemas.microsoft.com/office/drawing/2014/main" id="{4F422727-E530-009F-951C-15CE7A5189A5}"/>
              </a:ext>
            </a:extLst>
          </p:cNvPr>
          <p:cNvPicPr/>
          <p:nvPr/>
        </p:nvPicPr>
        <p:blipFill rotWithShape="1">
          <a:blip r:embed="rId4" cstate="print">
            <a:extLst>
              <a:ext uri="{28A0092B-C50C-407E-A947-70E740481C1C}">
                <a14:useLocalDpi xmlns:a14="http://schemas.microsoft.com/office/drawing/2010/main" val="0"/>
              </a:ext>
            </a:extLst>
          </a:blip>
          <a:srcRect t="1" b="2455"/>
          <a:stretch/>
        </p:blipFill>
        <p:spPr bwMode="auto">
          <a:xfrm>
            <a:off x="94204" y="5580528"/>
            <a:ext cx="894156" cy="1266235"/>
          </a:xfrm>
          <a:prstGeom prst="rect">
            <a:avLst/>
          </a:prstGeom>
          <a:noFill/>
          <a:ln>
            <a:noFill/>
          </a:ln>
          <a:extLst>
            <a:ext uri="{53640926-AAD7-44D8-BBD7-CCE9431645EC}">
              <a14:shadowObscured xmlns:a14="http://schemas.microsoft.com/office/drawing/2010/main"/>
            </a:ext>
          </a:extLst>
        </p:spPr>
      </p:pic>
      <p:sp>
        <p:nvSpPr>
          <p:cNvPr id="9" name="吹き出し: 角を丸めた四角形 8">
            <a:extLst>
              <a:ext uri="{FF2B5EF4-FFF2-40B4-BE49-F238E27FC236}">
                <a16:creationId xmlns:a16="http://schemas.microsoft.com/office/drawing/2014/main" id="{CBC622F3-20E4-F27E-40DF-7FCBB3A5FE5C}"/>
              </a:ext>
              <a:ext uri="{C183D7F6-B498-43B3-948B-1728B52AA6E4}">
                <adec:decorative xmlns:adec="http://schemas.microsoft.com/office/drawing/2017/decorative" val="0"/>
              </a:ext>
            </a:extLst>
          </p:cNvPr>
          <p:cNvSpPr/>
          <p:nvPr/>
        </p:nvSpPr>
        <p:spPr>
          <a:xfrm>
            <a:off x="1558977" y="5319166"/>
            <a:ext cx="7321337" cy="1411908"/>
          </a:xfrm>
          <a:prstGeom prst="wedgeRoundRectCallout">
            <a:avLst>
              <a:gd name="adj1" fmla="val -54837"/>
              <a:gd name="adj2" fmla="val 1488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altLang="en-US" sz="20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周りの子供たちから「なんでナオミさんだけ？」「カズマくん、ずるい！」という声が上がらないか心配です。二人には必要な支援であるということは理解しているのですが</a:t>
            </a:r>
            <a:r>
              <a:rPr lang="en-US" altLang="ja-JP" sz="20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20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550B7725-E0FE-B541-7CB1-C30E3C66E37A}"/>
              </a:ext>
            </a:extLst>
          </p:cNvPr>
          <p:cNvSpPr txBox="1"/>
          <p:nvPr/>
        </p:nvSpPr>
        <p:spPr>
          <a:xfrm>
            <a:off x="269412" y="5272751"/>
            <a:ext cx="543739" cy="307777"/>
          </a:xfrm>
          <a:prstGeom prst="rect">
            <a:avLst/>
          </a:prstGeom>
          <a:noFill/>
        </p:spPr>
        <p:txBody>
          <a:bodyPr wrap="none" rtlCol="0">
            <a:spAutoFit/>
          </a:bodyPr>
          <a:lstStyle/>
          <a:p>
            <a:pPr algn="ctr"/>
            <a:r>
              <a:rPr lang="ja-JP" altLang="en-US" sz="1400" dirty="0">
                <a:latin typeface="メイリオ" panose="020B0604030504040204" pitchFamily="50" charset="-128"/>
                <a:ea typeface="メイリオ" panose="020B0604030504040204" pitchFamily="50" charset="-128"/>
              </a:rPr>
              <a:t>担任</a:t>
            </a:r>
          </a:p>
        </p:txBody>
      </p:sp>
      <p:sp>
        <p:nvSpPr>
          <p:cNvPr id="12" name="コンテンツ プレースホルダー 2">
            <a:extLst>
              <a:ext uri="{FF2B5EF4-FFF2-40B4-BE49-F238E27FC236}">
                <a16:creationId xmlns:a16="http://schemas.microsoft.com/office/drawing/2014/main" id="{3486B25F-9066-0B1D-4830-1E30EC9FFD4F}"/>
              </a:ext>
            </a:extLst>
          </p:cNvPr>
          <p:cNvSpPr>
            <a:spLocks noGrp="1"/>
          </p:cNvSpPr>
          <p:nvPr>
            <p:ph idx="1"/>
          </p:nvPr>
        </p:nvSpPr>
        <p:spPr>
          <a:xfrm>
            <a:off x="628650" y="1472453"/>
            <a:ext cx="7886700" cy="3820622"/>
          </a:xfrm>
        </p:spPr>
        <p:txBody>
          <a:bodyPr>
            <a:normAutofit/>
          </a:bodyPr>
          <a:lstStyle/>
          <a:p>
            <a:r>
              <a:rPr lang="ja-JP" altLang="en-US" sz="2400" dirty="0">
                <a:latin typeface="BIZ UDPゴシック" panose="020B0400000000000000" pitchFamily="50" charset="-128"/>
                <a:ea typeface="BIZ UDPゴシック" panose="020B0400000000000000" pitchFamily="50" charset="-128"/>
              </a:rPr>
              <a:t>通常の学級に在籍しているナオミさん（仮名）やカズマくん（仮名）は、読み書きに困難のある子供で、最近は著しく学習意欲が低下してきている様子が見られています。</a:t>
            </a:r>
            <a:endParaRPr kumimoji="1" lang="en-US" altLang="ja-JP" sz="2400" dirty="0"/>
          </a:p>
          <a:p>
            <a:r>
              <a:rPr kumimoji="1" lang="ja-JP" altLang="en-US" sz="2400" dirty="0"/>
              <a:t>校内委員会で検討した結果、二人の実態に応じて、代替手段としてタブレット</a:t>
            </a:r>
            <a:r>
              <a:rPr kumimoji="1" lang="en-US" altLang="ja-JP" sz="2400" dirty="0"/>
              <a:t>PC</a:t>
            </a:r>
            <a:r>
              <a:rPr kumimoji="1" lang="ja-JP" altLang="en-US" sz="2400" dirty="0"/>
              <a:t>を用いること（例：手書きの代わりにタブレット</a:t>
            </a:r>
            <a:r>
              <a:rPr kumimoji="1" lang="en-US" altLang="ja-JP" sz="2400" dirty="0"/>
              <a:t>PC</a:t>
            </a:r>
            <a:r>
              <a:rPr kumimoji="1" lang="ja-JP" altLang="en-US" sz="2400" dirty="0"/>
              <a:t>にキーボード入力）が決まりました。</a:t>
            </a:r>
            <a:endParaRPr kumimoji="1" lang="en-US" altLang="ja-JP" sz="2400" dirty="0"/>
          </a:p>
          <a:p>
            <a:r>
              <a:rPr kumimoji="1" lang="ja-JP" altLang="en-US" sz="2400" dirty="0"/>
              <a:t>担任の先生は、二人の周りの子供たちへの対応に不安を抱いています。</a:t>
            </a:r>
          </a:p>
        </p:txBody>
      </p:sp>
    </p:spTree>
    <p:extLst>
      <p:ext uri="{BB962C8B-B14F-4D97-AF65-F5344CB8AC3E}">
        <p14:creationId xmlns:p14="http://schemas.microsoft.com/office/powerpoint/2010/main" val="19736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1E0969-570D-4816-8DB7-2C0F1AA7A611}"/>
              </a:ext>
            </a:extLst>
          </p:cNvPr>
          <p:cNvSpPr>
            <a:spLocks noGrp="1"/>
          </p:cNvSpPr>
          <p:nvPr>
            <p:ph type="title"/>
          </p:nvPr>
        </p:nvSpPr>
        <p:spPr>
          <a:xfrm>
            <a:off x="0" y="389741"/>
            <a:ext cx="9144000" cy="900752"/>
          </a:xfrm>
          <a:solidFill>
            <a:schemeClr val="accent6">
              <a:lumMod val="50000"/>
            </a:schemeClr>
          </a:solidFill>
          <a:ln>
            <a:solidFill>
              <a:schemeClr val="accent6">
                <a:lumMod val="50000"/>
              </a:schemeClr>
            </a:solidFill>
          </a:ln>
        </p:spPr>
        <p:txBody>
          <a:bodyPr>
            <a:noAutofit/>
          </a:bodyPr>
          <a:lstStyle/>
          <a:p>
            <a:r>
              <a:rPr kumimoji="1" lang="ja-JP" altLang="en-US" dirty="0"/>
              <a:t>日頃から意識したい学級経営の心構え</a:t>
            </a:r>
          </a:p>
        </p:txBody>
      </p:sp>
      <p:sp>
        <p:nvSpPr>
          <p:cNvPr id="3" name="コンテンツ プレースホルダー 2">
            <a:extLst>
              <a:ext uri="{FF2B5EF4-FFF2-40B4-BE49-F238E27FC236}">
                <a16:creationId xmlns:a16="http://schemas.microsoft.com/office/drawing/2014/main" id="{50AB802C-24A6-40A6-89B2-840916953813}"/>
              </a:ext>
            </a:extLst>
          </p:cNvPr>
          <p:cNvSpPr>
            <a:spLocks noGrp="1"/>
          </p:cNvSpPr>
          <p:nvPr>
            <p:ph idx="1"/>
          </p:nvPr>
        </p:nvSpPr>
        <p:spPr>
          <a:xfrm>
            <a:off x="628650" y="1508534"/>
            <a:ext cx="7886700" cy="1501924"/>
          </a:xfrm>
          <a:solidFill>
            <a:schemeClr val="accent2">
              <a:lumMod val="40000"/>
              <a:lumOff val="60000"/>
            </a:schemeClr>
          </a:solidFill>
          <a:ln>
            <a:solidFill>
              <a:schemeClr val="accent2">
                <a:lumMod val="75000"/>
              </a:schemeClr>
            </a:solidFill>
          </a:ln>
        </p:spPr>
        <p:txBody>
          <a:bodyPr>
            <a:normAutofit/>
          </a:bodyPr>
          <a:lstStyle/>
          <a:p>
            <a:pPr marL="0" indent="0">
              <a:buNone/>
            </a:pPr>
            <a:r>
              <a:rPr kumimoji="1" lang="ja-JP" altLang="en-US" sz="2200" dirty="0"/>
              <a:t>　 通常の学級にも、障害のある児童のみならず、教育上特別の支援を必要とする児童が在籍している可能性があることを前提に、全ての教職員が特別支援教育の目的や意義について十分に理解することが不可欠である。</a:t>
            </a:r>
            <a:endParaRPr kumimoji="1" lang="en-US" altLang="ja-JP" sz="2200" dirty="0"/>
          </a:p>
          <a:p>
            <a:pPr marL="0" indent="0">
              <a:buNone/>
            </a:pPr>
            <a:endParaRPr lang="en-US" altLang="ja-JP" sz="2200" dirty="0"/>
          </a:p>
          <a:p>
            <a:pPr marL="0" indent="0">
              <a:buNone/>
            </a:pPr>
            <a:endParaRPr kumimoji="1" lang="ja-JP" altLang="en-US" sz="2200" dirty="0"/>
          </a:p>
        </p:txBody>
      </p:sp>
      <p:sp>
        <p:nvSpPr>
          <p:cNvPr id="5" name="テキスト ボックス 4">
            <a:extLst>
              <a:ext uri="{FF2B5EF4-FFF2-40B4-BE49-F238E27FC236}">
                <a16:creationId xmlns:a16="http://schemas.microsoft.com/office/drawing/2014/main" id="{DFE3090E-2E8F-4C87-B07F-243E372C7B15}"/>
              </a:ext>
            </a:extLst>
          </p:cNvPr>
          <p:cNvSpPr txBox="1"/>
          <p:nvPr/>
        </p:nvSpPr>
        <p:spPr>
          <a:xfrm>
            <a:off x="0" y="21801"/>
            <a:ext cx="2233534" cy="369332"/>
          </a:xfrm>
          <a:prstGeom prst="rect">
            <a:avLst/>
          </a:prstGeom>
          <a:noFill/>
        </p:spPr>
        <p:txBody>
          <a:bodyPr wrap="squar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解説</a:t>
            </a:r>
          </a:p>
        </p:txBody>
      </p:sp>
      <p:grpSp>
        <p:nvGrpSpPr>
          <p:cNvPr id="7" name="グループ化 6">
            <a:extLst>
              <a:ext uri="{FF2B5EF4-FFF2-40B4-BE49-F238E27FC236}">
                <a16:creationId xmlns:a16="http://schemas.microsoft.com/office/drawing/2014/main" id="{8C837020-6BD2-9B7B-21B6-91E03899E23A}"/>
              </a:ext>
            </a:extLst>
          </p:cNvPr>
          <p:cNvGrpSpPr/>
          <p:nvPr/>
        </p:nvGrpSpPr>
        <p:grpSpPr>
          <a:xfrm>
            <a:off x="7934099" y="14590"/>
            <a:ext cx="1146600" cy="471816"/>
            <a:chOff x="7878680" y="14590"/>
            <a:chExt cx="1146600" cy="471816"/>
          </a:xfrm>
        </p:grpSpPr>
        <p:pic>
          <p:nvPicPr>
            <p:cNvPr id="8" name="図 7">
              <a:extLst>
                <a:ext uri="{FF2B5EF4-FFF2-40B4-BE49-F238E27FC236}">
                  <a16:creationId xmlns:a16="http://schemas.microsoft.com/office/drawing/2014/main" id="{75F2B17F-5E50-E10F-15E0-17C91ADBE6A4}"/>
                </a:ext>
              </a:extLst>
            </p:cNvPr>
            <p:cNvPicPr>
              <a:picLocks noChangeAspect="1"/>
            </p:cNvPicPr>
            <p:nvPr/>
          </p:nvPicPr>
          <p:blipFill>
            <a:blip r:embed="rId2"/>
            <a:stretch>
              <a:fillRect/>
            </a:stretch>
          </p:blipFill>
          <p:spPr>
            <a:xfrm>
              <a:off x="8202540" y="14590"/>
              <a:ext cx="498880" cy="383754"/>
            </a:xfrm>
            <a:prstGeom prst="rect">
              <a:avLst/>
            </a:prstGeom>
          </p:spPr>
        </p:pic>
        <p:pic>
          <p:nvPicPr>
            <p:cNvPr id="9" name="図 8">
              <a:extLst>
                <a:ext uri="{FF2B5EF4-FFF2-40B4-BE49-F238E27FC236}">
                  <a16:creationId xmlns:a16="http://schemas.microsoft.com/office/drawing/2014/main" id="{EF786ED2-EBA4-5FC4-041A-BE2378932D5D}"/>
                </a:ext>
              </a:extLst>
            </p:cNvPr>
            <p:cNvPicPr>
              <a:picLocks noChangeAspect="1"/>
            </p:cNvPicPr>
            <p:nvPr/>
          </p:nvPicPr>
          <p:blipFill>
            <a:blip r:embed="rId3"/>
            <a:stretch>
              <a:fillRect/>
            </a:stretch>
          </p:blipFill>
          <p:spPr>
            <a:xfrm>
              <a:off x="7878680" y="310282"/>
              <a:ext cx="265094" cy="176124"/>
            </a:xfrm>
            <a:prstGeom prst="rect">
              <a:avLst/>
            </a:prstGeom>
          </p:spPr>
        </p:pic>
        <p:pic>
          <p:nvPicPr>
            <p:cNvPr id="10" name="図 9">
              <a:extLst>
                <a:ext uri="{FF2B5EF4-FFF2-40B4-BE49-F238E27FC236}">
                  <a16:creationId xmlns:a16="http://schemas.microsoft.com/office/drawing/2014/main" id="{4E721219-01C4-C948-F0D6-F29557A97948}"/>
                </a:ext>
              </a:extLst>
            </p:cNvPr>
            <p:cNvPicPr>
              <a:picLocks noChangeAspect="1"/>
            </p:cNvPicPr>
            <p:nvPr/>
          </p:nvPicPr>
          <p:blipFill>
            <a:blip r:embed="rId3"/>
            <a:stretch>
              <a:fillRect/>
            </a:stretch>
          </p:blipFill>
          <p:spPr>
            <a:xfrm flipH="1">
              <a:off x="8760186" y="310282"/>
              <a:ext cx="265094" cy="176124"/>
            </a:xfrm>
            <a:prstGeom prst="rect">
              <a:avLst/>
            </a:prstGeom>
          </p:spPr>
        </p:pic>
      </p:grpSp>
      <p:sp>
        <p:nvSpPr>
          <p:cNvPr id="4" name="テキスト ボックス 3">
            <a:extLst>
              <a:ext uri="{FF2B5EF4-FFF2-40B4-BE49-F238E27FC236}">
                <a16:creationId xmlns:a16="http://schemas.microsoft.com/office/drawing/2014/main" id="{7FC026C9-B57D-2687-F693-5437FDBD4DC6}"/>
              </a:ext>
            </a:extLst>
          </p:cNvPr>
          <p:cNvSpPr txBox="1"/>
          <p:nvPr/>
        </p:nvSpPr>
        <p:spPr>
          <a:xfrm>
            <a:off x="4937942" y="6378441"/>
            <a:ext cx="2601140" cy="338554"/>
          </a:xfrm>
          <a:prstGeom prst="rect">
            <a:avLst/>
          </a:prstGeom>
          <a:noFill/>
          <a:ln>
            <a:solidFill>
              <a:schemeClr val="tx1"/>
            </a:solidFill>
          </a:ln>
        </p:spPr>
        <p:txBody>
          <a:bodyPr wrap="square">
            <a:spAutoFit/>
          </a:bodyPr>
          <a:lstStyle/>
          <a:p>
            <a:pPr algn="ctr"/>
            <a:r>
              <a:rPr lang="ja-JP" altLang="en-US" sz="1600" dirty="0">
                <a:latin typeface="BIZ UDPゴシック" panose="020B0400000000000000" pitchFamily="50" charset="-128"/>
                <a:ea typeface="BIZ UDPゴシック" panose="020B0400000000000000" pitchFamily="50" charset="-128"/>
              </a:rPr>
              <a:t>学び支援ガイド</a:t>
            </a:r>
            <a:r>
              <a:rPr lang="en-US" altLang="ja-JP" sz="1600" dirty="0">
                <a:solidFill>
                  <a:schemeClr val="tx1"/>
                </a:solidFill>
                <a:latin typeface="BIZ UDPゴシック" panose="020B0400000000000000" pitchFamily="50" charset="-128"/>
                <a:ea typeface="BIZ UDPゴシック" panose="020B0400000000000000" pitchFamily="50" charset="-128"/>
              </a:rPr>
              <a:t>P.23</a:t>
            </a:r>
            <a:r>
              <a:rPr lang="ja-JP" altLang="en-US" sz="1600" dirty="0">
                <a:solidFill>
                  <a:schemeClr val="tx1"/>
                </a:solidFill>
                <a:latin typeface="BIZ UDPゴシック" panose="020B0400000000000000" pitchFamily="50" charset="-128"/>
                <a:ea typeface="BIZ UDPゴシック" panose="020B0400000000000000" pitchFamily="50" charset="-128"/>
              </a:rPr>
              <a:t>～</a:t>
            </a:r>
            <a:r>
              <a:rPr lang="en-US" altLang="ja-JP" sz="1600" dirty="0">
                <a:solidFill>
                  <a:schemeClr val="tx1"/>
                </a:solidFill>
                <a:latin typeface="BIZ UDPゴシック" panose="020B0400000000000000" pitchFamily="50" charset="-128"/>
                <a:ea typeface="BIZ UDPゴシック" panose="020B0400000000000000" pitchFamily="50" charset="-128"/>
              </a:rPr>
              <a:t>24</a:t>
            </a:r>
            <a:endParaRPr lang="ja-JP" altLang="en-US" sz="16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5FD767BA-027F-692F-EF97-CC0C2C0F2DED}"/>
              </a:ext>
            </a:extLst>
          </p:cNvPr>
          <p:cNvSpPr txBox="1"/>
          <p:nvPr/>
        </p:nvSpPr>
        <p:spPr>
          <a:xfrm>
            <a:off x="4034892" y="3056540"/>
            <a:ext cx="4820550" cy="52322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小</a:t>
            </a:r>
            <a:r>
              <a:rPr kumimoji="1" lang="zh-TW"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学校学習指導要領</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（平成</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29</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年告示）解説 総則編</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中学校学習指導要領にも同様の記述あり。</a:t>
            </a: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2" name="コンテンツ プレースホルダー 2">
            <a:extLst>
              <a:ext uri="{FF2B5EF4-FFF2-40B4-BE49-F238E27FC236}">
                <a16:creationId xmlns:a16="http://schemas.microsoft.com/office/drawing/2014/main" id="{2234D5B3-CBFC-7C9B-DB43-B081A8CF7014}"/>
              </a:ext>
            </a:extLst>
          </p:cNvPr>
          <p:cNvSpPr txBox="1">
            <a:spLocks/>
          </p:cNvSpPr>
          <p:nvPr/>
        </p:nvSpPr>
        <p:spPr>
          <a:xfrm>
            <a:off x="507905" y="3725590"/>
            <a:ext cx="8128189" cy="288647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100000"/>
              </a:lnSpc>
              <a:spcBef>
                <a:spcPts val="500"/>
              </a:spcBef>
              <a:buFont typeface="Wingdings" panose="05000000000000000000" pitchFamily="2" charset="2"/>
              <a:buChar char="Ø"/>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100000"/>
              </a:lnSpc>
              <a:spcBef>
                <a:spcPts val="500"/>
              </a:spcBef>
              <a:buFont typeface="ＭＳ 明朝" panose="02020609040205080304" pitchFamily="17" charset="-128"/>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200" dirty="0"/>
              <a:t>障がいのある児童生徒の指導に当たっては、担任を含む全ての教師間において、個々の児童生徒に対する配慮等の必要性を共通理解するとともに、教師間の連携に努める必要があります。</a:t>
            </a:r>
          </a:p>
          <a:p>
            <a:r>
              <a:rPr lang="ja-JP" altLang="en-US" sz="2200" dirty="0"/>
              <a:t>また、集団指導において、障がいのある児童生徒など一人一人の特性等に応じた必要な配慮等を行う際は、教師の理解の在り方や指導の姿勢が、学級内の児童生徒に大きく影響することに十分留意しなければなりません。</a:t>
            </a:r>
            <a:endParaRPr lang="en-US" altLang="ja-JP" sz="2200" dirty="0"/>
          </a:p>
          <a:p>
            <a:endParaRPr lang="ja-JP" altLang="en-US" sz="2200" dirty="0"/>
          </a:p>
        </p:txBody>
      </p:sp>
      <p:sp>
        <p:nvSpPr>
          <p:cNvPr id="13" name="テキスト ボックス 12">
            <a:extLst>
              <a:ext uri="{FF2B5EF4-FFF2-40B4-BE49-F238E27FC236}">
                <a16:creationId xmlns:a16="http://schemas.microsoft.com/office/drawing/2014/main" id="{2FB6E877-0113-4536-A772-EE8525D907C4}"/>
              </a:ext>
            </a:extLst>
          </p:cNvPr>
          <p:cNvSpPr txBox="1"/>
          <p:nvPr/>
        </p:nvSpPr>
        <p:spPr>
          <a:xfrm>
            <a:off x="7644980" y="6388922"/>
            <a:ext cx="1306729" cy="338554"/>
          </a:xfrm>
          <a:prstGeom prst="rect">
            <a:avLst/>
          </a:prstGeom>
          <a:noFill/>
          <a:ln>
            <a:solidFill>
              <a:schemeClr val="tx1"/>
            </a:solidFill>
          </a:ln>
        </p:spPr>
        <p:txBody>
          <a:bodyPr wrap="square">
            <a:spAutoFit/>
          </a:bodyPr>
          <a:lstStyle/>
          <a:p>
            <a:pPr algn="ctr"/>
            <a:r>
              <a:rPr lang="ja-JP" altLang="en-US" sz="1600" dirty="0">
                <a:latin typeface="BIZ UDPゴシック" panose="020B0400000000000000" pitchFamily="50" charset="-128"/>
                <a:ea typeface="BIZ UDPゴシック" panose="020B0400000000000000" pitchFamily="50" charset="-128"/>
              </a:rPr>
              <a:t>補足資料６</a:t>
            </a:r>
          </a:p>
        </p:txBody>
      </p:sp>
    </p:spTree>
    <p:extLst>
      <p:ext uri="{BB962C8B-B14F-4D97-AF65-F5344CB8AC3E}">
        <p14:creationId xmlns:p14="http://schemas.microsoft.com/office/powerpoint/2010/main" val="767972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1E0969-570D-4816-8DB7-2C0F1AA7A611}"/>
              </a:ext>
            </a:extLst>
          </p:cNvPr>
          <p:cNvSpPr>
            <a:spLocks noGrp="1"/>
          </p:cNvSpPr>
          <p:nvPr>
            <p:ph type="title"/>
          </p:nvPr>
        </p:nvSpPr>
        <p:spPr>
          <a:xfrm>
            <a:off x="0" y="389741"/>
            <a:ext cx="9144000" cy="900752"/>
          </a:xfrm>
          <a:solidFill>
            <a:schemeClr val="accent6">
              <a:lumMod val="50000"/>
            </a:schemeClr>
          </a:solidFill>
          <a:ln>
            <a:solidFill>
              <a:schemeClr val="accent6">
                <a:lumMod val="50000"/>
              </a:schemeClr>
            </a:solidFill>
          </a:ln>
        </p:spPr>
        <p:txBody>
          <a:bodyPr>
            <a:noAutofit/>
          </a:bodyPr>
          <a:lstStyle/>
          <a:p>
            <a:r>
              <a:rPr kumimoji="1" lang="ja-JP" altLang="en-US" sz="3200" dirty="0"/>
              <a:t>単に“手段”の違いであることを分かりやすく伝える</a:t>
            </a:r>
          </a:p>
        </p:txBody>
      </p:sp>
      <p:sp>
        <p:nvSpPr>
          <p:cNvPr id="5" name="テキスト ボックス 4">
            <a:extLst>
              <a:ext uri="{FF2B5EF4-FFF2-40B4-BE49-F238E27FC236}">
                <a16:creationId xmlns:a16="http://schemas.microsoft.com/office/drawing/2014/main" id="{DFE3090E-2E8F-4C87-B07F-243E372C7B15}"/>
              </a:ext>
            </a:extLst>
          </p:cNvPr>
          <p:cNvSpPr txBox="1"/>
          <p:nvPr/>
        </p:nvSpPr>
        <p:spPr>
          <a:xfrm>
            <a:off x="0" y="21801"/>
            <a:ext cx="2233534" cy="369332"/>
          </a:xfrm>
          <a:prstGeom prst="rect">
            <a:avLst/>
          </a:prstGeom>
          <a:noFill/>
        </p:spPr>
        <p:txBody>
          <a:bodyPr wrap="squar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解説</a:t>
            </a:r>
          </a:p>
        </p:txBody>
      </p:sp>
      <p:grpSp>
        <p:nvGrpSpPr>
          <p:cNvPr id="24" name="グループ化 23">
            <a:extLst>
              <a:ext uri="{FF2B5EF4-FFF2-40B4-BE49-F238E27FC236}">
                <a16:creationId xmlns:a16="http://schemas.microsoft.com/office/drawing/2014/main" id="{8F9C660C-DD5B-FEA7-BC0A-7F26BA64EF23}"/>
              </a:ext>
            </a:extLst>
          </p:cNvPr>
          <p:cNvGrpSpPr/>
          <p:nvPr/>
        </p:nvGrpSpPr>
        <p:grpSpPr>
          <a:xfrm>
            <a:off x="7934099" y="14590"/>
            <a:ext cx="1146600" cy="471816"/>
            <a:chOff x="7878680" y="14590"/>
            <a:chExt cx="1146600" cy="471816"/>
          </a:xfrm>
        </p:grpSpPr>
        <p:pic>
          <p:nvPicPr>
            <p:cNvPr id="21" name="図 20">
              <a:extLst>
                <a:ext uri="{FF2B5EF4-FFF2-40B4-BE49-F238E27FC236}">
                  <a16:creationId xmlns:a16="http://schemas.microsoft.com/office/drawing/2014/main" id="{4A7D8233-3B71-2A6F-434D-09600A6A21B9}"/>
                </a:ext>
              </a:extLst>
            </p:cNvPr>
            <p:cNvPicPr>
              <a:picLocks noChangeAspect="1"/>
            </p:cNvPicPr>
            <p:nvPr/>
          </p:nvPicPr>
          <p:blipFill>
            <a:blip r:embed="rId2"/>
            <a:stretch>
              <a:fillRect/>
            </a:stretch>
          </p:blipFill>
          <p:spPr>
            <a:xfrm>
              <a:off x="8202540" y="14590"/>
              <a:ext cx="498880" cy="383754"/>
            </a:xfrm>
            <a:prstGeom prst="rect">
              <a:avLst/>
            </a:prstGeom>
          </p:spPr>
        </p:pic>
        <p:pic>
          <p:nvPicPr>
            <p:cNvPr id="22" name="図 21">
              <a:extLst>
                <a:ext uri="{FF2B5EF4-FFF2-40B4-BE49-F238E27FC236}">
                  <a16:creationId xmlns:a16="http://schemas.microsoft.com/office/drawing/2014/main" id="{22668BC1-5436-36CE-E53E-ECA874C31A39}"/>
                </a:ext>
              </a:extLst>
            </p:cNvPr>
            <p:cNvPicPr>
              <a:picLocks noChangeAspect="1"/>
            </p:cNvPicPr>
            <p:nvPr/>
          </p:nvPicPr>
          <p:blipFill>
            <a:blip r:embed="rId3"/>
            <a:stretch>
              <a:fillRect/>
            </a:stretch>
          </p:blipFill>
          <p:spPr>
            <a:xfrm>
              <a:off x="7878680" y="310282"/>
              <a:ext cx="265094" cy="176124"/>
            </a:xfrm>
            <a:prstGeom prst="rect">
              <a:avLst/>
            </a:prstGeom>
          </p:spPr>
        </p:pic>
        <p:pic>
          <p:nvPicPr>
            <p:cNvPr id="23" name="図 22">
              <a:extLst>
                <a:ext uri="{FF2B5EF4-FFF2-40B4-BE49-F238E27FC236}">
                  <a16:creationId xmlns:a16="http://schemas.microsoft.com/office/drawing/2014/main" id="{47D0AD98-2773-4A1E-79A1-C531D3B13545}"/>
                </a:ext>
              </a:extLst>
            </p:cNvPr>
            <p:cNvPicPr>
              <a:picLocks noChangeAspect="1"/>
            </p:cNvPicPr>
            <p:nvPr/>
          </p:nvPicPr>
          <p:blipFill>
            <a:blip r:embed="rId3"/>
            <a:stretch>
              <a:fillRect/>
            </a:stretch>
          </p:blipFill>
          <p:spPr>
            <a:xfrm flipH="1">
              <a:off x="8760186" y="310282"/>
              <a:ext cx="265094" cy="176124"/>
            </a:xfrm>
            <a:prstGeom prst="rect">
              <a:avLst/>
            </a:prstGeom>
          </p:spPr>
        </p:pic>
      </p:grpSp>
      <p:sp>
        <p:nvSpPr>
          <p:cNvPr id="10" name="コンテンツ プレースホルダー 2">
            <a:extLst>
              <a:ext uri="{FF2B5EF4-FFF2-40B4-BE49-F238E27FC236}">
                <a16:creationId xmlns:a16="http://schemas.microsoft.com/office/drawing/2014/main" id="{FF101012-B506-185D-B404-08AF920C6808}"/>
              </a:ext>
            </a:extLst>
          </p:cNvPr>
          <p:cNvSpPr>
            <a:spLocks noGrp="1"/>
          </p:cNvSpPr>
          <p:nvPr>
            <p:ph idx="1"/>
          </p:nvPr>
        </p:nvSpPr>
        <p:spPr>
          <a:xfrm>
            <a:off x="628650" y="1441078"/>
            <a:ext cx="7886700" cy="4770070"/>
          </a:xfrm>
        </p:spPr>
        <p:txBody>
          <a:bodyPr>
            <a:normAutofit/>
          </a:bodyPr>
          <a:lstStyle/>
          <a:p>
            <a:r>
              <a:rPr kumimoji="1" lang="ja-JP" altLang="en-US" dirty="0"/>
              <a:t>みんなと一緒に学習したり、同じ内容のテストを受けたりするために、困難なことに応じて学習の“手段”を変えるだけであることを伝えます。</a:t>
            </a:r>
            <a:endParaRPr kumimoji="1" lang="en-US" altLang="ja-JP" dirty="0"/>
          </a:p>
          <a:p>
            <a:r>
              <a:rPr kumimoji="1" lang="ja-JP" altLang="en-US" dirty="0"/>
              <a:t>例として、骨折した人が松葉杖や車いすを使用すること、聴力の低い人が補聴器を利用すること、視力の弱い人がメガネをかけること等を示してもよいでしょう。</a:t>
            </a:r>
            <a:endParaRPr kumimoji="1" lang="en-US" altLang="ja-JP" dirty="0"/>
          </a:p>
          <a:p>
            <a:r>
              <a:rPr kumimoji="1" lang="ja-JP" altLang="en-US" dirty="0"/>
              <a:t>なお、 周りの児童生徒に説明する前に、そのタイミングや説明内容等について本人・保護者の了解を得る必要があります。</a:t>
            </a:r>
            <a:endParaRPr kumimoji="1" lang="en-US" altLang="ja-JP" dirty="0"/>
          </a:p>
        </p:txBody>
      </p:sp>
      <p:sp>
        <p:nvSpPr>
          <p:cNvPr id="3" name="テキスト ボックス 2">
            <a:extLst>
              <a:ext uri="{FF2B5EF4-FFF2-40B4-BE49-F238E27FC236}">
                <a16:creationId xmlns:a16="http://schemas.microsoft.com/office/drawing/2014/main" id="{3FD2025E-1DD7-A2B2-E176-1BD20D5B3A96}"/>
              </a:ext>
            </a:extLst>
          </p:cNvPr>
          <p:cNvSpPr txBox="1"/>
          <p:nvPr/>
        </p:nvSpPr>
        <p:spPr>
          <a:xfrm>
            <a:off x="6347012" y="6378441"/>
            <a:ext cx="2601140" cy="338554"/>
          </a:xfrm>
          <a:prstGeom prst="rect">
            <a:avLst/>
          </a:prstGeom>
          <a:noFill/>
          <a:ln>
            <a:solidFill>
              <a:schemeClr val="tx1"/>
            </a:solidFill>
          </a:ln>
        </p:spPr>
        <p:txBody>
          <a:bodyPr wrap="square">
            <a:spAutoFit/>
          </a:bodyPr>
          <a:lstStyle/>
          <a:p>
            <a:pPr algn="ctr"/>
            <a:r>
              <a:rPr lang="ja-JP" altLang="en-US" sz="1600" dirty="0">
                <a:latin typeface="BIZ UDPゴシック" panose="020B0400000000000000" pitchFamily="50" charset="-128"/>
                <a:ea typeface="BIZ UDPゴシック" panose="020B0400000000000000" pitchFamily="50" charset="-128"/>
              </a:rPr>
              <a:t>学び支援ガイド</a:t>
            </a:r>
            <a:r>
              <a:rPr lang="en-US" altLang="ja-JP" sz="1600" dirty="0">
                <a:solidFill>
                  <a:schemeClr val="tx1"/>
                </a:solidFill>
                <a:latin typeface="BIZ UDPゴシック" panose="020B0400000000000000" pitchFamily="50" charset="-128"/>
                <a:ea typeface="BIZ UDPゴシック" panose="020B0400000000000000" pitchFamily="50" charset="-128"/>
              </a:rPr>
              <a:t>P.23</a:t>
            </a:r>
            <a:r>
              <a:rPr lang="ja-JP" altLang="en-US" sz="1600" dirty="0">
                <a:solidFill>
                  <a:schemeClr val="tx1"/>
                </a:solidFill>
                <a:latin typeface="BIZ UDPゴシック" panose="020B0400000000000000" pitchFamily="50" charset="-128"/>
                <a:ea typeface="BIZ UDPゴシック" panose="020B0400000000000000" pitchFamily="50" charset="-128"/>
              </a:rPr>
              <a:t>～</a:t>
            </a:r>
            <a:r>
              <a:rPr lang="en-US" altLang="ja-JP" sz="1600" dirty="0">
                <a:solidFill>
                  <a:schemeClr val="tx1"/>
                </a:solidFill>
                <a:latin typeface="BIZ UDPゴシック" panose="020B0400000000000000" pitchFamily="50" charset="-128"/>
                <a:ea typeface="BIZ UDPゴシック" panose="020B0400000000000000" pitchFamily="50" charset="-128"/>
              </a:rPr>
              <a:t>24</a:t>
            </a:r>
            <a:endParaRPr lang="ja-JP" altLang="en-US" sz="1600" dirty="0">
              <a:latin typeface="BIZ UDPゴシック" panose="020B0400000000000000" pitchFamily="50" charset="-128"/>
              <a:ea typeface="BIZ UDPゴシック" panose="020B0400000000000000" pitchFamily="50" charset="-128"/>
            </a:endParaRPr>
          </a:p>
        </p:txBody>
      </p:sp>
      <p:pic>
        <p:nvPicPr>
          <p:cNvPr id="1026" name="Picture 2">
            <a:extLst>
              <a:ext uri="{FF2B5EF4-FFF2-40B4-BE49-F238E27FC236}">
                <a16:creationId xmlns:a16="http://schemas.microsoft.com/office/drawing/2014/main" id="{E9ACF027-A1A7-3E89-117B-CDDF52C17B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719" y="5316267"/>
            <a:ext cx="1545665" cy="14007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FD6F65B-FF40-5135-BF59-BC067D81B56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2077" y="5316267"/>
            <a:ext cx="1216882" cy="14007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55880F9-FF9A-D274-7F76-763823B50D3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8925" y="5293665"/>
            <a:ext cx="1318228" cy="14233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C7815AD-102A-426E-80AD-3B1DD7BE14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0604" y="5298331"/>
            <a:ext cx="1418664" cy="1418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282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1E0969-570D-4816-8DB7-2C0F1AA7A611}"/>
              </a:ext>
            </a:extLst>
          </p:cNvPr>
          <p:cNvSpPr>
            <a:spLocks noGrp="1"/>
          </p:cNvSpPr>
          <p:nvPr>
            <p:ph type="title"/>
          </p:nvPr>
        </p:nvSpPr>
        <p:spPr>
          <a:xfrm>
            <a:off x="0" y="389741"/>
            <a:ext cx="9144000" cy="832468"/>
          </a:xfrm>
          <a:solidFill>
            <a:schemeClr val="accent6">
              <a:lumMod val="50000"/>
            </a:schemeClr>
          </a:solidFill>
          <a:ln>
            <a:solidFill>
              <a:schemeClr val="accent6">
                <a:lumMod val="50000"/>
              </a:schemeClr>
            </a:solidFill>
          </a:ln>
        </p:spPr>
        <p:txBody>
          <a:bodyPr>
            <a:noAutofit/>
          </a:bodyPr>
          <a:lstStyle/>
          <a:p>
            <a:r>
              <a:rPr kumimoji="1" lang="ja-JP" altLang="en-US" sz="2800" dirty="0"/>
              <a:t>「自分に合った学び方で学ぶ」ことを認め合える学級づくり</a:t>
            </a:r>
          </a:p>
        </p:txBody>
      </p:sp>
      <p:sp>
        <p:nvSpPr>
          <p:cNvPr id="5" name="テキスト ボックス 4">
            <a:extLst>
              <a:ext uri="{FF2B5EF4-FFF2-40B4-BE49-F238E27FC236}">
                <a16:creationId xmlns:a16="http://schemas.microsoft.com/office/drawing/2014/main" id="{DFE3090E-2E8F-4C87-B07F-243E372C7B15}"/>
              </a:ext>
            </a:extLst>
          </p:cNvPr>
          <p:cNvSpPr txBox="1"/>
          <p:nvPr/>
        </p:nvSpPr>
        <p:spPr>
          <a:xfrm>
            <a:off x="0" y="21801"/>
            <a:ext cx="2233534" cy="369332"/>
          </a:xfrm>
          <a:prstGeom prst="rect">
            <a:avLst/>
          </a:prstGeom>
          <a:noFill/>
        </p:spPr>
        <p:txBody>
          <a:bodyPr wrap="squar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解説</a:t>
            </a:r>
          </a:p>
        </p:txBody>
      </p:sp>
      <p:grpSp>
        <p:nvGrpSpPr>
          <p:cNvPr id="24" name="グループ化 23">
            <a:extLst>
              <a:ext uri="{FF2B5EF4-FFF2-40B4-BE49-F238E27FC236}">
                <a16:creationId xmlns:a16="http://schemas.microsoft.com/office/drawing/2014/main" id="{8F9C660C-DD5B-FEA7-BC0A-7F26BA64EF23}"/>
              </a:ext>
            </a:extLst>
          </p:cNvPr>
          <p:cNvGrpSpPr/>
          <p:nvPr/>
        </p:nvGrpSpPr>
        <p:grpSpPr>
          <a:xfrm>
            <a:off x="7934099" y="14590"/>
            <a:ext cx="1146600" cy="471816"/>
            <a:chOff x="7878680" y="14590"/>
            <a:chExt cx="1146600" cy="471816"/>
          </a:xfrm>
        </p:grpSpPr>
        <p:pic>
          <p:nvPicPr>
            <p:cNvPr id="21" name="図 20">
              <a:extLst>
                <a:ext uri="{FF2B5EF4-FFF2-40B4-BE49-F238E27FC236}">
                  <a16:creationId xmlns:a16="http://schemas.microsoft.com/office/drawing/2014/main" id="{4A7D8233-3B71-2A6F-434D-09600A6A21B9}"/>
                </a:ext>
              </a:extLst>
            </p:cNvPr>
            <p:cNvPicPr>
              <a:picLocks noChangeAspect="1"/>
            </p:cNvPicPr>
            <p:nvPr/>
          </p:nvPicPr>
          <p:blipFill>
            <a:blip r:embed="rId2"/>
            <a:stretch>
              <a:fillRect/>
            </a:stretch>
          </p:blipFill>
          <p:spPr>
            <a:xfrm>
              <a:off x="8202540" y="14590"/>
              <a:ext cx="498880" cy="383754"/>
            </a:xfrm>
            <a:prstGeom prst="rect">
              <a:avLst/>
            </a:prstGeom>
          </p:spPr>
        </p:pic>
        <p:pic>
          <p:nvPicPr>
            <p:cNvPr id="22" name="図 21">
              <a:extLst>
                <a:ext uri="{FF2B5EF4-FFF2-40B4-BE49-F238E27FC236}">
                  <a16:creationId xmlns:a16="http://schemas.microsoft.com/office/drawing/2014/main" id="{22668BC1-5436-36CE-E53E-ECA874C31A39}"/>
                </a:ext>
              </a:extLst>
            </p:cNvPr>
            <p:cNvPicPr>
              <a:picLocks noChangeAspect="1"/>
            </p:cNvPicPr>
            <p:nvPr/>
          </p:nvPicPr>
          <p:blipFill>
            <a:blip r:embed="rId3"/>
            <a:stretch>
              <a:fillRect/>
            </a:stretch>
          </p:blipFill>
          <p:spPr>
            <a:xfrm>
              <a:off x="7878680" y="310282"/>
              <a:ext cx="265094" cy="176124"/>
            </a:xfrm>
            <a:prstGeom prst="rect">
              <a:avLst/>
            </a:prstGeom>
          </p:spPr>
        </p:pic>
        <p:pic>
          <p:nvPicPr>
            <p:cNvPr id="23" name="図 22">
              <a:extLst>
                <a:ext uri="{FF2B5EF4-FFF2-40B4-BE49-F238E27FC236}">
                  <a16:creationId xmlns:a16="http://schemas.microsoft.com/office/drawing/2014/main" id="{47D0AD98-2773-4A1E-79A1-C531D3B13545}"/>
                </a:ext>
              </a:extLst>
            </p:cNvPr>
            <p:cNvPicPr>
              <a:picLocks noChangeAspect="1"/>
            </p:cNvPicPr>
            <p:nvPr/>
          </p:nvPicPr>
          <p:blipFill>
            <a:blip r:embed="rId3"/>
            <a:stretch>
              <a:fillRect/>
            </a:stretch>
          </p:blipFill>
          <p:spPr>
            <a:xfrm flipH="1">
              <a:off x="8760186" y="310282"/>
              <a:ext cx="265094" cy="176124"/>
            </a:xfrm>
            <a:prstGeom prst="rect">
              <a:avLst/>
            </a:prstGeom>
          </p:spPr>
        </p:pic>
      </p:grpSp>
      <p:sp>
        <p:nvSpPr>
          <p:cNvPr id="10" name="テキスト ボックス 9">
            <a:extLst>
              <a:ext uri="{FF2B5EF4-FFF2-40B4-BE49-F238E27FC236}">
                <a16:creationId xmlns:a16="http://schemas.microsoft.com/office/drawing/2014/main" id="{374079C9-B14E-4CAB-9202-AAFEF6145C11}"/>
              </a:ext>
            </a:extLst>
          </p:cNvPr>
          <p:cNvSpPr txBox="1"/>
          <p:nvPr/>
        </p:nvSpPr>
        <p:spPr>
          <a:xfrm>
            <a:off x="6380753" y="6415199"/>
            <a:ext cx="2672329" cy="338554"/>
          </a:xfrm>
          <a:prstGeom prst="rect">
            <a:avLst/>
          </a:prstGeom>
          <a:noFill/>
          <a:ln>
            <a:solidFill>
              <a:schemeClr val="tx1"/>
            </a:solidFill>
          </a:ln>
        </p:spPr>
        <p:txBody>
          <a:bodyPr wrap="square">
            <a:spAutoFit/>
          </a:bodyPr>
          <a:lstStyle/>
          <a:p>
            <a:pPr algn="ctr"/>
            <a:r>
              <a:rPr lang="ja-JP" altLang="en-US" sz="1600" dirty="0">
                <a:latin typeface="BIZ UDPゴシック" panose="020B0400000000000000" pitchFamily="50" charset="-128"/>
                <a:ea typeface="BIZ UDPゴシック" panose="020B0400000000000000" pitchFamily="50" charset="-128"/>
              </a:rPr>
              <a:t>学び支援ガイド</a:t>
            </a:r>
            <a:r>
              <a:rPr lang="en-US" altLang="ja-JP" sz="1600" dirty="0">
                <a:solidFill>
                  <a:schemeClr val="tx1"/>
                </a:solidFill>
                <a:latin typeface="BIZ UDPゴシック" panose="020B0400000000000000" pitchFamily="50" charset="-128"/>
                <a:ea typeface="BIZ UDPゴシック" panose="020B0400000000000000" pitchFamily="50" charset="-128"/>
              </a:rPr>
              <a:t>P.30</a:t>
            </a:r>
            <a:r>
              <a:rPr lang="ja-JP" altLang="en-US" sz="1600" dirty="0">
                <a:solidFill>
                  <a:schemeClr val="tx1"/>
                </a:solidFill>
                <a:latin typeface="BIZ UDPゴシック" panose="020B0400000000000000" pitchFamily="50" charset="-128"/>
                <a:ea typeface="BIZ UDPゴシック" panose="020B0400000000000000" pitchFamily="50" charset="-128"/>
              </a:rPr>
              <a:t>～</a:t>
            </a:r>
            <a:r>
              <a:rPr lang="en-US" altLang="ja-JP" sz="1600">
                <a:solidFill>
                  <a:schemeClr val="tx1"/>
                </a:solidFill>
                <a:latin typeface="BIZ UDPゴシック" panose="020B0400000000000000" pitchFamily="50" charset="-128"/>
                <a:ea typeface="BIZ UDPゴシック" panose="020B0400000000000000" pitchFamily="50" charset="-128"/>
              </a:rPr>
              <a:t>54</a:t>
            </a:r>
            <a:endParaRPr lang="ja-JP" altLang="en-US" sz="1600" dirty="0">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E351A7EC-D581-4BE5-ADA8-1F7EE686C7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03226" y="1396470"/>
            <a:ext cx="8337548" cy="3755207"/>
          </a:xfrm>
          <a:prstGeom prst="rect">
            <a:avLst/>
          </a:prstGeom>
        </p:spPr>
      </p:pic>
      <p:sp>
        <p:nvSpPr>
          <p:cNvPr id="15" name="角丸四角形 8">
            <a:extLst>
              <a:ext uri="{FF2B5EF4-FFF2-40B4-BE49-F238E27FC236}">
                <a16:creationId xmlns:a16="http://schemas.microsoft.com/office/drawing/2014/main" id="{25FB2D04-E42D-46BC-89FF-A25D295AE4EB}"/>
              </a:ext>
            </a:extLst>
          </p:cNvPr>
          <p:cNvSpPr/>
          <p:nvPr/>
        </p:nvSpPr>
        <p:spPr>
          <a:xfrm>
            <a:off x="272635" y="5340245"/>
            <a:ext cx="8598729" cy="850104"/>
          </a:xfrm>
          <a:prstGeom prst="roundRect">
            <a:avLst>
              <a:gd name="adj" fmla="val 5852"/>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Pゴシック" panose="020B0400000000000000" pitchFamily="50" charset="-128"/>
                <a:ea typeface="BIZ UDPゴシック" panose="020B0400000000000000" pitchFamily="50" charset="-128"/>
              </a:rPr>
              <a:t>「特別な支援の必要性」の理解を進め、互いの特徴を認め合い、支え合う関係を築いておくことが大切！</a:t>
            </a:r>
          </a:p>
        </p:txBody>
      </p:sp>
    </p:spTree>
    <p:extLst>
      <p:ext uri="{BB962C8B-B14F-4D97-AF65-F5344CB8AC3E}">
        <p14:creationId xmlns:p14="http://schemas.microsoft.com/office/powerpoint/2010/main" val="1501141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1E0969-570D-4816-8DB7-2C0F1AA7A611}"/>
              </a:ext>
            </a:extLst>
          </p:cNvPr>
          <p:cNvSpPr>
            <a:spLocks noGrp="1"/>
          </p:cNvSpPr>
          <p:nvPr>
            <p:ph type="title"/>
          </p:nvPr>
        </p:nvSpPr>
        <p:spPr>
          <a:xfrm>
            <a:off x="0" y="389741"/>
            <a:ext cx="9144000" cy="900752"/>
          </a:xfrm>
          <a:solidFill>
            <a:schemeClr val="accent6">
              <a:lumMod val="50000"/>
            </a:schemeClr>
          </a:solidFill>
          <a:ln>
            <a:solidFill>
              <a:schemeClr val="accent6">
                <a:lumMod val="50000"/>
              </a:schemeClr>
            </a:solidFill>
          </a:ln>
        </p:spPr>
        <p:txBody>
          <a:bodyPr>
            <a:noAutofit/>
          </a:bodyPr>
          <a:lstStyle/>
          <a:p>
            <a:r>
              <a:rPr kumimoji="1" lang="ja-JP" altLang="en-US" dirty="0"/>
              <a:t>インクル</a:t>
            </a:r>
            <a:r>
              <a:rPr kumimoji="1" lang="en-US" altLang="ja-JP" dirty="0"/>
              <a:t>DB</a:t>
            </a:r>
            <a:r>
              <a:rPr kumimoji="1" lang="ja-JP" altLang="en-US" sz="2000" dirty="0"/>
              <a:t>（インクルーシブ教育システム構築支援データベース）</a:t>
            </a:r>
            <a:endParaRPr kumimoji="1" lang="ja-JP" altLang="en-US" dirty="0"/>
          </a:p>
        </p:txBody>
      </p:sp>
      <p:sp>
        <p:nvSpPr>
          <p:cNvPr id="5" name="テキスト ボックス 4">
            <a:extLst>
              <a:ext uri="{FF2B5EF4-FFF2-40B4-BE49-F238E27FC236}">
                <a16:creationId xmlns:a16="http://schemas.microsoft.com/office/drawing/2014/main" id="{DFE3090E-2E8F-4C87-B07F-243E372C7B15}"/>
              </a:ext>
            </a:extLst>
          </p:cNvPr>
          <p:cNvSpPr txBox="1"/>
          <p:nvPr/>
        </p:nvSpPr>
        <p:spPr>
          <a:xfrm>
            <a:off x="0" y="21801"/>
            <a:ext cx="2233534" cy="369332"/>
          </a:xfrm>
          <a:prstGeom prst="rect">
            <a:avLst/>
          </a:prstGeom>
          <a:noFill/>
        </p:spPr>
        <p:txBody>
          <a:bodyPr wrap="squar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参考情報</a:t>
            </a:r>
          </a:p>
        </p:txBody>
      </p:sp>
      <p:sp>
        <p:nvSpPr>
          <p:cNvPr id="9" name="コンテンツ プレースホルダー 2">
            <a:extLst>
              <a:ext uri="{FF2B5EF4-FFF2-40B4-BE49-F238E27FC236}">
                <a16:creationId xmlns:a16="http://schemas.microsoft.com/office/drawing/2014/main" id="{C61A99DE-C845-4757-9477-0F0A01606FC1}"/>
              </a:ext>
            </a:extLst>
          </p:cNvPr>
          <p:cNvSpPr>
            <a:spLocks noGrp="1"/>
          </p:cNvSpPr>
          <p:nvPr>
            <p:ph idx="1"/>
          </p:nvPr>
        </p:nvSpPr>
        <p:spPr>
          <a:xfrm>
            <a:off x="479622" y="1732844"/>
            <a:ext cx="8234065" cy="1077273"/>
          </a:xfrm>
        </p:spPr>
        <p:txBody>
          <a:bodyPr>
            <a:normAutofit/>
          </a:bodyPr>
          <a:lstStyle/>
          <a:p>
            <a:r>
              <a:rPr kumimoji="1" lang="ja-JP" altLang="en-US" sz="2200" dirty="0"/>
              <a:t>学校における合理的配慮の実践事例を参照できます。</a:t>
            </a:r>
            <a:endParaRPr kumimoji="1" lang="en-US" altLang="ja-JP" sz="2200" dirty="0"/>
          </a:p>
          <a:p>
            <a:r>
              <a:rPr kumimoji="1" lang="ja-JP" altLang="en-US" sz="2200" dirty="0"/>
              <a:t>周囲の理解啓発のための取組についても掲載されています。</a:t>
            </a:r>
          </a:p>
        </p:txBody>
      </p:sp>
      <p:sp>
        <p:nvSpPr>
          <p:cNvPr id="11" name="テキスト ボックス 10">
            <a:extLst>
              <a:ext uri="{FF2B5EF4-FFF2-40B4-BE49-F238E27FC236}">
                <a16:creationId xmlns:a16="http://schemas.microsoft.com/office/drawing/2014/main" id="{61E296DE-7626-489A-A905-8633E82FFC81}"/>
              </a:ext>
            </a:extLst>
          </p:cNvPr>
          <p:cNvSpPr txBox="1"/>
          <p:nvPr/>
        </p:nvSpPr>
        <p:spPr>
          <a:xfrm>
            <a:off x="5295273" y="5974062"/>
            <a:ext cx="3848727" cy="369332"/>
          </a:xfrm>
          <a:prstGeom prst="rect">
            <a:avLst/>
          </a:prstGeom>
          <a:noFill/>
        </p:spPr>
        <p:txBody>
          <a:bodyPr wrap="square">
            <a:spAutoFit/>
          </a:bodyPr>
          <a:lstStyle/>
          <a:p>
            <a:r>
              <a:rPr lang="ja-JP" altLang="en-US" dirty="0">
                <a:latin typeface="BIZ UDPゴシック" panose="020B0400000000000000" pitchFamily="50" charset="-128"/>
                <a:ea typeface="BIZ UDPゴシック" panose="020B0400000000000000" pitchFamily="50" charset="-128"/>
              </a:rPr>
              <a:t>https://inclusive.nise.go.jp/</a:t>
            </a:r>
          </a:p>
        </p:txBody>
      </p:sp>
      <p:pic>
        <p:nvPicPr>
          <p:cNvPr id="13" name="図 12">
            <a:extLst>
              <a:ext uri="{FF2B5EF4-FFF2-40B4-BE49-F238E27FC236}">
                <a16:creationId xmlns:a16="http://schemas.microsoft.com/office/drawing/2014/main" id="{EFC179B2-ADB4-41CA-B4CE-97342E67F8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237"/>
          <a:stretch/>
        </p:blipFill>
        <p:spPr>
          <a:xfrm>
            <a:off x="449234" y="2763374"/>
            <a:ext cx="8289561" cy="2574223"/>
          </a:xfrm>
          <a:prstGeom prst="rect">
            <a:avLst/>
          </a:prstGeom>
        </p:spPr>
      </p:pic>
      <p:pic>
        <p:nvPicPr>
          <p:cNvPr id="15" name="図 14">
            <a:extLst>
              <a:ext uri="{FF2B5EF4-FFF2-40B4-BE49-F238E27FC236}">
                <a16:creationId xmlns:a16="http://schemas.microsoft.com/office/drawing/2014/main" id="{20BF9AB4-3302-4F7B-A6F9-58CD90AFC900}"/>
              </a:ext>
            </a:extLst>
          </p:cNvPr>
          <p:cNvPicPr>
            <a:picLocks noChangeAspect="1"/>
          </p:cNvPicPr>
          <p:nvPr/>
        </p:nvPicPr>
        <p:blipFill rotWithShape="1">
          <a:blip r:embed="rId3"/>
          <a:srcRect l="7334" t="7354" r="7334" b="7354"/>
          <a:stretch/>
        </p:blipFill>
        <p:spPr>
          <a:xfrm>
            <a:off x="3911867" y="5456396"/>
            <a:ext cx="1320266" cy="1319624"/>
          </a:xfrm>
          <a:prstGeom prst="rect">
            <a:avLst/>
          </a:prstGeom>
        </p:spPr>
      </p:pic>
      <p:sp>
        <p:nvSpPr>
          <p:cNvPr id="3" name="正方形/長方形 2">
            <a:extLst>
              <a:ext uri="{FF2B5EF4-FFF2-40B4-BE49-F238E27FC236}">
                <a16:creationId xmlns:a16="http://schemas.microsoft.com/office/drawing/2014/main" id="{32FE7794-D3AA-A58F-6D83-5912B8727DB9}"/>
              </a:ext>
            </a:extLst>
          </p:cNvPr>
          <p:cNvSpPr/>
          <p:nvPr/>
        </p:nvSpPr>
        <p:spPr>
          <a:xfrm>
            <a:off x="6158753" y="1304261"/>
            <a:ext cx="2985247" cy="338554"/>
          </a:xfrm>
          <a:prstGeom prst="rect">
            <a:avLst/>
          </a:prstGeom>
        </p:spPr>
        <p:txBody>
          <a:bodyPr wrap="square">
            <a:spAutoFit/>
          </a:bodyPr>
          <a:lstStyle/>
          <a:p>
            <a:pPr algn="r"/>
            <a:r>
              <a:rPr lang="ja-JP" altLang="en-US" sz="1600" dirty="0">
                <a:latin typeface="BIZ UDPゴシック" panose="020B0400000000000000" pitchFamily="50" charset="-128"/>
                <a:ea typeface="BIZ UDPゴシック" panose="020B0400000000000000" pitchFamily="50" charset="-128"/>
              </a:rPr>
              <a:t>国立特別支援教育総合研究所</a:t>
            </a:r>
          </a:p>
        </p:txBody>
      </p:sp>
    </p:spTree>
    <p:extLst>
      <p:ext uri="{BB962C8B-B14F-4D97-AF65-F5344CB8AC3E}">
        <p14:creationId xmlns:p14="http://schemas.microsoft.com/office/powerpoint/2010/main" val="4126192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1E0969-570D-4816-8DB7-2C0F1AA7A611}"/>
              </a:ext>
            </a:extLst>
          </p:cNvPr>
          <p:cNvSpPr>
            <a:spLocks noGrp="1"/>
          </p:cNvSpPr>
          <p:nvPr>
            <p:ph type="title"/>
          </p:nvPr>
        </p:nvSpPr>
        <p:spPr>
          <a:xfrm>
            <a:off x="0" y="389741"/>
            <a:ext cx="9144000" cy="900752"/>
          </a:xfrm>
        </p:spPr>
        <p:txBody>
          <a:bodyPr>
            <a:noAutofit/>
          </a:bodyPr>
          <a:lstStyle/>
          <a:p>
            <a:r>
              <a:rPr kumimoji="1" lang="ja-JP" altLang="en-US" dirty="0"/>
              <a:t>①自校の取組の振り返りと課題解決策の検討</a:t>
            </a:r>
          </a:p>
        </p:txBody>
      </p:sp>
      <p:sp>
        <p:nvSpPr>
          <p:cNvPr id="3" name="コンテンツ プレースホルダー 2">
            <a:extLst>
              <a:ext uri="{FF2B5EF4-FFF2-40B4-BE49-F238E27FC236}">
                <a16:creationId xmlns:a16="http://schemas.microsoft.com/office/drawing/2014/main" id="{50AB802C-24A6-40A6-89B2-840916953813}"/>
              </a:ext>
            </a:extLst>
          </p:cNvPr>
          <p:cNvSpPr>
            <a:spLocks noGrp="1"/>
          </p:cNvSpPr>
          <p:nvPr>
            <p:ph idx="1"/>
          </p:nvPr>
        </p:nvSpPr>
        <p:spPr>
          <a:xfrm>
            <a:off x="149903" y="1424066"/>
            <a:ext cx="8844196" cy="4527028"/>
          </a:xfrm>
        </p:spPr>
        <p:txBody>
          <a:bodyPr>
            <a:normAutofit/>
          </a:bodyPr>
          <a:lstStyle/>
          <a:p>
            <a:r>
              <a:rPr kumimoji="1" lang="ja-JP" altLang="en-US" dirty="0"/>
              <a:t>前向きで段階的な振り返りの手法である「</a:t>
            </a:r>
            <a:r>
              <a:rPr kumimoji="1" lang="en-US" altLang="ja-JP" dirty="0"/>
              <a:t>KPT</a:t>
            </a:r>
            <a:r>
              <a:rPr kumimoji="1" lang="ja-JP" altLang="en-US" dirty="0"/>
              <a:t>（ケプト）法」を用います。</a:t>
            </a:r>
            <a:endParaRPr kumimoji="1" lang="en-US" altLang="ja-JP" dirty="0"/>
          </a:p>
          <a:p>
            <a:pPr lvl="1"/>
            <a:r>
              <a:rPr kumimoji="1" lang="en-US" altLang="ja-JP" sz="2800" b="1" dirty="0"/>
              <a:t>K</a:t>
            </a:r>
            <a:r>
              <a:rPr kumimoji="1" lang="en-US" altLang="ja-JP" b="1" dirty="0"/>
              <a:t>eep</a:t>
            </a:r>
            <a:r>
              <a:rPr kumimoji="1" lang="ja-JP" altLang="en-US" dirty="0"/>
              <a:t>「継続したいこと、効果があったと感じた支援」</a:t>
            </a:r>
            <a:endParaRPr kumimoji="1" lang="en-US" altLang="ja-JP" dirty="0"/>
          </a:p>
          <a:p>
            <a:pPr lvl="1"/>
            <a:r>
              <a:rPr kumimoji="1" lang="en-US" altLang="ja-JP" sz="2800" b="1" dirty="0"/>
              <a:t>P</a:t>
            </a:r>
            <a:r>
              <a:rPr kumimoji="1" lang="en-US" altLang="ja-JP" b="1" dirty="0"/>
              <a:t>roblem</a:t>
            </a:r>
            <a:r>
              <a:rPr kumimoji="1" lang="ja-JP" altLang="en-US" dirty="0"/>
              <a:t>「課題となっていること、課題になりそうなこと」</a:t>
            </a:r>
            <a:endParaRPr kumimoji="1" lang="en-US" altLang="ja-JP" dirty="0"/>
          </a:p>
          <a:p>
            <a:pPr lvl="1"/>
            <a:r>
              <a:rPr kumimoji="1" lang="en-US" altLang="ja-JP" sz="2800" b="1" dirty="0"/>
              <a:t>T</a:t>
            </a:r>
            <a:r>
              <a:rPr kumimoji="1" lang="en-US" altLang="ja-JP" b="1" dirty="0"/>
              <a:t>ry</a:t>
            </a:r>
            <a:r>
              <a:rPr kumimoji="1" lang="ja-JP" altLang="en-US" dirty="0"/>
              <a:t>「課題の解決策、今後挑戦してみたいこと」</a:t>
            </a:r>
            <a:endParaRPr kumimoji="1" lang="en-US" altLang="ja-JP" dirty="0"/>
          </a:p>
          <a:p>
            <a:r>
              <a:rPr kumimoji="1" lang="ja-JP" altLang="en-US" dirty="0"/>
              <a:t>周りの児童生徒への対応について、自校においてできていることや効果のあったことについて振り返ります。次に、対応上の課題となっていることや、代替手段としてタブレット</a:t>
            </a:r>
            <a:r>
              <a:rPr kumimoji="1" lang="en-US" altLang="ja-JP" dirty="0"/>
              <a:t>PC</a:t>
            </a:r>
            <a:r>
              <a:rPr kumimoji="1" lang="ja-JP" altLang="en-US" dirty="0"/>
              <a:t>を活用する際に課題になりそうなことを考えます。そして、それらの課題解決に向けて</a:t>
            </a:r>
            <a:r>
              <a:rPr lang="ja-JP" altLang="en-US" sz="2400" dirty="0">
                <a:latin typeface="+mn-ea"/>
              </a:rPr>
              <a:t>アイディアを出し合います。</a:t>
            </a:r>
            <a:endParaRPr kumimoji="1" lang="en-US" altLang="ja-JP" dirty="0"/>
          </a:p>
        </p:txBody>
      </p:sp>
      <p:sp>
        <p:nvSpPr>
          <p:cNvPr id="5" name="テキスト ボックス 4">
            <a:extLst>
              <a:ext uri="{FF2B5EF4-FFF2-40B4-BE49-F238E27FC236}">
                <a16:creationId xmlns:a16="http://schemas.microsoft.com/office/drawing/2014/main" id="{DFE3090E-2E8F-4C87-B07F-243E372C7B15}"/>
              </a:ext>
            </a:extLst>
          </p:cNvPr>
          <p:cNvSpPr txBox="1"/>
          <p:nvPr/>
        </p:nvSpPr>
        <p:spPr>
          <a:xfrm>
            <a:off x="-1" y="21801"/>
            <a:ext cx="4122296" cy="369332"/>
          </a:xfrm>
          <a:prstGeom prst="rect">
            <a:avLst/>
          </a:prstGeom>
          <a:noFill/>
        </p:spPr>
        <p:txBody>
          <a:bodyPr wrap="squar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グループ協議（</a:t>
            </a:r>
            <a:r>
              <a:rPr lang="en-US" altLang="ja-JP" dirty="0">
                <a:latin typeface="UD デジタル 教科書体 NK-B" panose="02020700000000000000" pitchFamily="18" charset="-128"/>
                <a:ea typeface="UD デジタル 教科書体 NK-B" panose="02020700000000000000" pitchFamily="18" charset="-128"/>
              </a:rPr>
              <a:t>※</a:t>
            </a:r>
            <a:r>
              <a:rPr lang="ja-JP" altLang="en-US" dirty="0">
                <a:latin typeface="UD デジタル 教科書体 NK-B" panose="02020700000000000000" pitchFamily="18" charset="-128"/>
                <a:ea typeface="UD デジタル 教科書体 NK-B" panose="02020700000000000000" pitchFamily="18" charset="-128"/>
              </a:rPr>
              <a:t>１グループ３～４人）</a:t>
            </a:r>
          </a:p>
        </p:txBody>
      </p:sp>
      <p:pic>
        <p:nvPicPr>
          <p:cNvPr id="4" name="Picture 6" descr="https://3.bp.blogspot.com/-utJMyacp3ug/Vf-aX46cgpI/AAAAAAAAyFo/U5f1OX8ceWw/s800/kaisya_kaiwa_communication.png">
            <a:extLst>
              <a:ext uri="{FF2B5EF4-FFF2-40B4-BE49-F238E27FC236}">
                <a16:creationId xmlns:a16="http://schemas.microsoft.com/office/drawing/2014/main" id="{BCF9EC3E-F949-20AB-5C52-AC08FEB2F3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6224" y="5207862"/>
            <a:ext cx="1707776" cy="1650138"/>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8">
            <a:extLst>
              <a:ext uri="{FF2B5EF4-FFF2-40B4-BE49-F238E27FC236}">
                <a16:creationId xmlns:a16="http://schemas.microsoft.com/office/drawing/2014/main" id="{091AB56E-31CC-4974-92F5-80D2C43586D7}"/>
              </a:ext>
            </a:extLst>
          </p:cNvPr>
          <p:cNvSpPr/>
          <p:nvPr/>
        </p:nvSpPr>
        <p:spPr>
          <a:xfrm>
            <a:off x="592110" y="5831173"/>
            <a:ext cx="6438276" cy="854440"/>
          </a:xfrm>
          <a:prstGeom prst="roundRect">
            <a:avLst>
              <a:gd name="adj" fmla="val 5852"/>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BIZ UDPゴシック" panose="020B0400000000000000" pitchFamily="50" charset="-128"/>
                <a:ea typeface="BIZ UDPゴシック" panose="020B0400000000000000" pitchFamily="50" charset="-128"/>
              </a:rPr>
              <a:t>チーム支援に向けて</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「みんなでどうする？」を</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400" b="1" dirty="0">
                <a:solidFill>
                  <a:schemeClr val="tx1"/>
                </a:solidFill>
                <a:latin typeface="BIZ UDPゴシック" panose="020B0400000000000000" pitchFamily="50" charset="-128"/>
                <a:ea typeface="BIZ UDPゴシック" panose="020B0400000000000000" pitchFamily="50" charset="-128"/>
              </a:rPr>
              <a:t>検討しましょう♪</a:t>
            </a:r>
          </a:p>
        </p:txBody>
      </p:sp>
    </p:spTree>
    <p:extLst>
      <p:ext uri="{BB962C8B-B14F-4D97-AF65-F5344CB8AC3E}">
        <p14:creationId xmlns:p14="http://schemas.microsoft.com/office/powerpoint/2010/main" val="3354645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8FB06F44-BE25-41D2-95B0-263318C1D0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44" r="1646" b="1298"/>
          <a:stretch/>
        </p:blipFill>
        <p:spPr>
          <a:xfrm>
            <a:off x="43333" y="223580"/>
            <a:ext cx="9057333" cy="6468257"/>
          </a:xfrm>
          <a:prstGeom prst="rect">
            <a:avLst/>
          </a:prstGeom>
        </p:spPr>
      </p:pic>
      <p:sp>
        <p:nvSpPr>
          <p:cNvPr id="2" name="テキスト ボックス 1">
            <a:extLst>
              <a:ext uri="{FF2B5EF4-FFF2-40B4-BE49-F238E27FC236}">
                <a16:creationId xmlns:a16="http://schemas.microsoft.com/office/drawing/2014/main" id="{14F0D557-11C8-1561-4A22-C012735D6905}"/>
              </a:ext>
            </a:extLst>
          </p:cNvPr>
          <p:cNvSpPr txBox="1"/>
          <p:nvPr/>
        </p:nvSpPr>
        <p:spPr>
          <a:xfrm>
            <a:off x="2038662" y="6100996"/>
            <a:ext cx="6804063" cy="338554"/>
          </a:xfrm>
          <a:prstGeom prst="rect">
            <a:avLst/>
          </a:prstGeom>
          <a:solidFill>
            <a:schemeClr val="bg1"/>
          </a:solidFill>
        </p:spPr>
        <p:txBody>
          <a:bodyPr wrap="square" rtlCol="0">
            <a:spAutoFit/>
          </a:bodyPr>
          <a:lstStyle/>
          <a:p>
            <a:pPr algn="ct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時間はあくまでも目安です。研修の時間に応じて適宜設定してください。</a:t>
            </a:r>
          </a:p>
        </p:txBody>
      </p:sp>
      <p:sp>
        <p:nvSpPr>
          <p:cNvPr id="15" name="角丸四角形 8">
            <a:extLst>
              <a:ext uri="{FF2B5EF4-FFF2-40B4-BE49-F238E27FC236}">
                <a16:creationId xmlns:a16="http://schemas.microsoft.com/office/drawing/2014/main" id="{16A63139-C6B1-4890-A38D-E513F2DD0D1C}"/>
              </a:ext>
            </a:extLst>
          </p:cNvPr>
          <p:cNvSpPr/>
          <p:nvPr/>
        </p:nvSpPr>
        <p:spPr>
          <a:xfrm>
            <a:off x="686268" y="1647927"/>
            <a:ext cx="3495988" cy="1062035"/>
          </a:xfrm>
          <a:prstGeom prst="roundRect">
            <a:avLst>
              <a:gd name="adj" fmla="val 5852"/>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ea"/>
              <a:buAutoNum type="circleNumDbPlain"/>
            </a:pP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個人作業</a:t>
            </a:r>
            <a:r>
              <a:rPr kumimoji="1" lang="en-US" altLang="ja-JP" dirty="0">
                <a:solidFill>
                  <a:schemeClr val="tx1"/>
                </a:solidFill>
                <a:latin typeface="BIZ UDPゴシック" panose="020B0400000000000000" pitchFamily="50" charset="-128"/>
                <a:ea typeface="BIZ UDPゴシック" panose="020B0400000000000000" pitchFamily="50" charset="-128"/>
              </a:rPr>
              <a:t>】 </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K</a:t>
            </a:r>
            <a:r>
              <a:rPr kumimoji="1" lang="ja-JP" altLang="en-US" dirty="0">
                <a:solidFill>
                  <a:schemeClr val="tx1"/>
                </a:solidFill>
                <a:latin typeface="BIZ UDPゴシック" panose="020B0400000000000000" pitchFamily="50" charset="-128"/>
                <a:ea typeface="BIZ UDPゴシック" panose="020B0400000000000000" pitchFamily="50" charset="-128"/>
              </a:rPr>
              <a:t>、</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P </a:t>
            </a:r>
            <a:r>
              <a:rPr kumimoji="1" lang="ja-JP" altLang="en-US" dirty="0">
                <a:solidFill>
                  <a:schemeClr val="tx1"/>
                </a:solidFill>
                <a:latin typeface="BIZ UDPゴシック" panose="020B0400000000000000" pitchFamily="50" charset="-128"/>
                <a:ea typeface="BIZ UDPゴシック" panose="020B0400000000000000" pitchFamily="50" charset="-128"/>
              </a:rPr>
              <a:t>について付箋に記入する。</a:t>
            </a:r>
            <a:r>
              <a:rPr kumimoji="1" lang="en-US" altLang="ja-JP" dirty="0">
                <a:solidFill>
                  <a:schemeClr val="tx1"/>
                </a:solidFill>
                <a:latin typeface="BIZ UDPゴシック" panose="020B0400000000000000" pitchFamily="50" charset="-128"/>
                <a:ea typeface="BIZ UDPゴシック" panose="020B0400000000000000" pitchFamily="50" charset="-128"/>
              </a:rPr>
              <a:t>(5</a:t>
            </a:r>
            <a:r>
              <a:rPr kumimoji="1" lang="ja-JP" altLang="en-US" dirty="0">
                <a:solidFill>
                  <a:schemeClr val="tx1"/>
                </a:solidFill>
                <a:latin typeface="BIZ UDPゴシック" panose="020B0400000000000000" pitchFamily="50" charset="-128"/>
                <a:ea typeface="BIZ UDPゴシック" panose="020B0400000000000000" pitchFamily="50" charset="-128"/>
              </a:rPr>
              <a:t>分</a:t>
            </a:r>
            <a:r>
              <a:rPr kumimoji="1" lang="en-US" altLang="ja-JP" dirty="0">
                <a:solidFill>
                  <a:schemeClr val="tx1"/>
                </a:solidFill>
                <a:latin typeface="BIZ UDPゴシック" panose="020B0400000000000000" pitchFamily="50" charset="-128"/>
                <a:ea typeface="BIZ UDPゴシック" panose="020B0400000000000000" pitchFamily="50" charset="-128"/>
              </a:rPr>
              <a:t>)</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16" name="角丸四角形 8">
            <a:extLst>
              <a:ext uri="{FF2B5EF4-FFF2-40B4-BE49-F238E27FC236}">
                <a16:creationId xmlns:a16="http://schemas.microsoft.com/office/drawing/2014/main" id="{17A3B4D1-60E9-4029-AB2C-FDE954A67213}"/>
              </a:ext>
            </a:extLst>
          </p:cNvPr>
          <p:cNvSpPr/>
          <p:nvPr/>
        </p:nvSpPr>
        <p:spPr>
          <a:xfrm>
            <a:off x="4961746" y="1647925"/>
            <a:ext cx="3495988" cy="1062036"/>
          </a:xfrm>
          <a:prstGeom prst="roundRect">
            <a:avLst>
              <a:gd name="adj" fmla="val 5852"/>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ea"/>
              <a:buAutoNum type="circleNumDbPlain" startAt="3"/>
            </a:pP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個人作業</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左記の課題に対する </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T </a:t>
            </a:r>
            <a:r>
              <a:rPr kumimoji="1" lang="ja-JP" altLang="en-US" dirty="0">
                <a:solidFill>
                  <a:schemeClr val="tx1"/>
                </a:solidFill>
                <a:latin typeface="BIZ UDPゴシック" panose="020B0400000000000000" pitchFamily="50" charset="-128"/>
                <a:ea typeface="BIZ UDPゴシック" panose="020B0400000000000000" pitchFamily="50" charset="-128"/>
              </a:rPr>
              <a:t>について付箋に記入する。</a:t>
            </a:r>
            <a:r>
              <a:rPr kumimoji="1" lang="en-US" altLang="ja-JP" dirty="0">
                <a:solidFill>
                  <a:schemeClr val="tx1"/>
                </a:solidFill>
                <a:latin typeface="BIZ UDPゴシック" panose="020B0400000000000000" pitchFamily="50" charset="-128"/>
                <a:ea typeface="BIZ UDPゴシック" panose="020B0400000000000000" pitchFamily="50" charset="-128"/>
              </a:rPr>
              <a:t>(3</a:t>
            </a:r>
            <a:r>
              <a:rPr kumimoji="1" lang="ja-JP" altLang="en-US" dirty="0">
                <a:solidFill>
                  <a:schemeClr val="tx1"/>
                </a:solidFill>
                <a:latin typeface="BIZ UDPゴシック" panose="020B0400000000000000" pitchFamily="50" charset="-128"/>
                <a:ea typeface="BIZ UDPゴシック" panose="020B0400000000000000" pitchFamily="50" charset="-128"/>
              </a:rPr>
              <a:t>分</a:t>
            </a:r>
            <a:r>
              <a:rPr kumimoji="1" lang="en-US" altLang="ja-JP" dirty="0">
                <a:solidFill>
                  <a:schemeClr val="tx1"/>
                </a:solidFill>
                <a:latin typeface="BIZ UDPゴシック" panose="020B0400000000000000" pitchFamily="50" charset="-128"/>
                <a:ea typeface="BIZ UDPゴシック" panose="020B0400000000000000" pitchFamily="50" charset="-128"/>
              </a:rPr>
              <a:t>)</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17" name="角丸四角形 8">
            <a:extLst>
              <a:ext uri="{FF2B5EF4-FFF2-40B4-BE49-F238E27FC236}">
                <a16:creationId xmlns:a16="http://schemas.microsoft.com/office/drawing/2014/main" id="{7DF47D19-8332-4B2D-A363-34D0D60BF8F3}"/>
              </a:ext>
            </a:extLst>
          </p:cNvPr>
          <p:cNvSpPr/>
          <p:nvPr/>
        </p:nvSpPr>
        <p:spPr>
          <a:xfrm>
            <a:off x="686268" y="3861106"/>
            <a:ext cx="3495988" cy="1062036"/>
          </a:xfrm>
          <a:prstGeom prst="roundRect">
            <a:avLst>
              <a:gd name="adj" fmla="val 5852"/>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ea"/>
              <a:buAutoNum type="circleNumDbPlain" startAt="2"/>
            </a:pP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共有</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付箋を貼付しながら整理・分類する。</a:t>
            </a:r>
            <a:r>
              <a:rPr kumimoji="1" lang="en-US" altLang="ja-JP" dirty="0">
                <a:solidFill>
                  <a:schemeClr val="tx1"/>
                </a:solidFill>
                <a:latin typeface="BIZ UDPゴシック" panose="020B0400000000000000" pitchFamily="50" charset="-128"/>
                <a:ea typeface="BIZ UDPゴシック" panose="020B0400000000000000" pitchFamily="50" charset="-128"/>
              </a:rPr>
              <a:t>(10</a:t>
            </a:r>
            <a:r>
              <a:rPr kumimoji="1" lang="ja-JP" altLang="en-US" dirty="0">
                <a:solidFill>
                  <a:schemeClr val="tx1"/>
                </a:solidFill>
                <a:latin typeface="BIZ UDPゴシック" panose="020B0400000000000000" pitchFamily="50" charset="-128"/>
                <a:ea typeface="BIZ UDPゴシック" panose="020B0400000000000000" pitchFamily="50" charset="-128"/>
              </a:rPr>
              <a:t>分</a:t>
            </a:r>
            <a:r>
              <a:rPr kumimoji="1" lang="en-US" altLang="ja-JP" dirty="0">
                <a:solidFill>
                  <a:schemeClr val="tx1"/>
                </a:solidFill>
                <a:latin typeface="BIZ UDPゴシック" panose="020B0400000000000000" pitchFamily="50" charset="-128"/>
                <a:ea typeface="BIZ UDPゴシック" panose="020B0400000000000000" pitchFamily="50" charset="-128"/>
              </a:rPr>
              <a:t>)</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18" name="角丸四角形 8">
            <a:extLst>
              <a:ext uri="{FF2B5EF4-FFF2-40B4-BE49-F238E27FC236}">
                <a16:creationId xmlns:a16="http://schemas.microsoft.com/office/drawing/2014/main" id="{DAB5158E-98DA-49A9-BC49-01D8A52F7B9D}"/>
              </a:ext>
            </a:extLst>
          </p:cNvPr>
          <p:cNvSpPr/>
          <p:nvPr/>
        </p:nvSpPr>
        <p:spPr>
          <a:xfrm>
            <a:off x="4961746" y="3861106"/>
            <a:ext cx="3495988" cy="1062036"/>
          </a:xfrm>
          <a:prstGeom prst="roundRect">
            <a:avLst>
              <a:gd name="adj" fmla="val 5852"/>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ea"/>
              <a:buAutoNum type="circleNumDbPlain" startAt="4"/>
            </a:pP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共有</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付箋を貼付しながら整理・分類する。</a:t>
            </a:r>
            <a:r>
              <a:rPr kumimoji="1" lang="en-US" altLang="ja-JP" dirty="0">
                <a:solidFill>
                  <a:schemeClr val="tx1"/>
                </a:solidFill>
                <a:latin typeface="BIZ UDPゴシック" panose="020B0400000000000000" pitchFamily="50" charset="-128"/>
                <a:ea typeface="BIZ UDPゴシック" panose="020B0400000000000000" pitchFamily="50" charset="-128"/>
              </a:rPr>
              <a:t>(7</a:t>
            </a:r>
            <a:r>
              <a:rPr kumimoji="1" lang="ja-JP" altLang="en-US" dirty="0">
                <a:solidFill>
                  <a:schemeClr val="tx1"/>
                </a:solidFill>
                <a:latin typeface="BIZ UDPゴシック" panose="020B0400000000000000" pitchFamily="50" charset="-128"/>
                <a:ea typeface="BIZ UDPゴシック" panose="020B0400000000000000" pitchFamily="50" charset="-128"/>
              </a:rPr>
              <a:t>分</a:t>
            </a:r>
            <a:r>
              <a:rPr kumimoji="1" lang="en-US" altLang="ja-JP" dirty="0">
                <a:solidFill>
                  <a:schemeClr val="tx1"/>
                </a:solidFill>
                <a:latin typeface="BIZ UDPゴシック" panose="020B0400000000000000" pitchFamily="50" charset="-128"/>
                <a:ea typeface="BIZ UDPゴシック" panose="020B0400000000000000" pitchFamily="50" charset="-128"/>
              </a:rPr>
              <a:t>)</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2129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theme/theme1.xml><?xml version="1.0" encoding="utf-8"?>
<a:theme xmlns:a="http://schemas.openxmlformats.org/drawingml/2006/main" name="Office テーマ">
  <a:themeElements>
    <a:clrScheme name="ユーザー定義 2">
      <a:dk1>
        <a:sysClr val="windowText" lastClr="000000"/>
      </a:dk1>
      <a:lt1>
        <a:sysClr val="window" lastClr="FFFFFF"/>
      </a:lt1>
      <a:dk2>
        <a:srgbClr val="336699"/>
      </a:dk2>
      <a:lt2>
        <a:srgbClr val="E7E6E6"/>
      </a:lt2>
      <a:accent1>
        <a:srgbClr val="336699"/>
      </a:accent1>
      <a:accent2>
        <a:srgbClr val="FFCC00"/>
      </a:accent2>
      <a:accent3>
        <a:srgbClr val="A5A5A5"/>
      </a:accent3>
      <a:accent4>
        <a:srgbClr val="FFCC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9446</TotalTime>
  <Words>964</Words>
  <Application>Microsoft Office PowerPoint</Application>
  <PresentationFormat>画面に合わせる (4:3)</PresentationFormat>
  <Paragraphs>64</Paragraphs>
  <Slides>10</Slides>
  <Notes>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10</vt:i4>
      </vt:variant>
    </vt:vector>
  </HeadingPairs>
  <TitlesOfParts>
    <vt:vector size="20" baseType="lpstr">
      <vt:lpstr>BIZ UDPゴシック</vt:lpstr>
      <vt:lpstr>ＭＳ 明朝</vt:lpstr>
      <vt:lpstr>UD デジタル 教科書体 NK-B</vt:lpstr>
      <vt:lpstr>メイリオ</vt:lpstr>
      <vt:lpstr>游ゴシック</vt:lpstr>
      <vt:lpstr>Arial</vt:lpstr>
      <vt:lpstr>Calibri</vt:lpstr>
      <vt:lpstr>Segoe UI</vt:lpstr>
      <vt:lpstr>Wingdings</vt:lpstr>
      <vt:lpstr>Office テーマ</vt:lpstr>
      <vt:lpstr>読み書きが困難な児童生徒の 周りの児童生徒への対応</vt:lpstr>
      <vt:lpstr>ワンポイント解説♪</vt:lpstr>
      <vt:lpstr>先生方はどのように対応されますか？</vt:lpstr>
      <vt:lpstr>日頃から意識したい学級経営の心構え</vt:lpstr>
      <vt:lpstr>単に“手段”の違いであることを分かりやすく伝える</vt:lpstr>
      <vt:lpstr>「自分に合った学び方で学ぶ」ことを認め合える学級づくり</vt:lpstr>
      <vt:lpstr>インクルDB（インクルーシブ教育システム構築支援データベース）</vt:lpstr>
      <vt:lpstr>①自校の取組の振り返りと課題解決策の検討</vt:lpstr>
      <vt:lpstr>PowerPoint プレゼンテーション</vt:lpstr>
      <vt:lpstr>②リフレクション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青森県総合学校教育センター特別支援教育課</dc:creator>
  <cp:revision>667</cp:revision>
  <cp:lastPrinted>2024-12-16T04:43:59Z</cp:lastPrinted>
  <dcterms:created xsi:type="dcterms:W3CDTF">2020-08-31T05:41:33Z</dcterms:created>
  <dcterms:modified xsi:type="dcterms:W3CDTF">2025-02-21T01:53:01Z</dcterms:modified>
</cp:coreProperties>
</file>