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25" r:id="rId2"/>
    <p:sldId id="1845" r:id="rId3"/>
    <p:sldId id="1835" r:id="rId4"/>
    <p:sldId id="1843" r:id="rId5"/>
    <p:sldId id="1846" r:id="rId6"/>
    <p:sldId id="1832" r:id="rId7"/>
    <p:sldId id="1847" r:id="rId8"/>
    <p:sldId id="1848" r:id="rId9"/>
    <p:sldId id="1833" r:id="rId10"/>
    <p:sldId id="1842" r:id="rId11"/>
    <p:sldId id="1849" r:id="rId12"/>
    <p:sldId id="1834" r:id="rId13"/>
    <p:sldId id="1838" r:id="rId14"/>
  </p:sldIdLst>
  <p:sldSz cx="9144000" cy="6858000" type="screen4x3"/>
  <p:notesSz cx="6888163" cy="100187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84500" cy="501650"/>
          </a:xfrm>
          <a:prstGeom prst="rect">
            <a:avLst/>
          </a:prstGeom>
        </p:spPr>
        <p:txBody>
          <a:bodyPr vert="horz" lIns="91429" tIns="45715" rIns="91429" bIns="45715"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902076" y="0"/>
            <a:ext cx="2984500" cy="501650"/>
          </a:xfrm>
          <a:prstGeom prst="rect">
            <a:avLst/>
          </a:prstGeom>
        </p:spPr>
        <p:txBody>
          <a:bodyPr vert="horz" lIns="91429" tIns="45715" rIns="91429" bIns="45715" rtlCol="0"/>
          <a:lstStyle>
            <a:lvl1pPr algn="r">
              <a:defRPr sz="1200"/>
            </a:lvl1pPr>
          </a:lstStyle>
          <a:p>
            <a:fld id="{A7500913-48DB-46EC-B85E-3287A5D9FE39}" type="datetimeFigureOut">
              <a:rPr kumimoji="1" lang="ja-JP" altLang="en-US" smtClean="0"/>
              <a:t>2025/2/27</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517064"/>
            <a:ext cx="2984500" cy="501650"/>
          </a:xfrm>
          <a:prstGeom prst="rect">
            <a:avLst/>
          </a:prstGeom>
        </p:spPr>
        <p:txBody>
          <a:bodyPr vert="horz" lIns="91429" tIns="45715" rIns="91429" bIns="45715"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902076" y="9517064"/>
            <a:ext cx="2984500" cy="501650"/>
          </a:xfrm>
          <a:prstGeom prst="rect">
            <a:avLst/>
          </a:prstGeom>
        </p:spPr>
        <p:txBody>
          <a:bodyPr vert="horz" lIns="91429" tIns="45715" rIns="91429" bIns="45715"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84871" cy="502675"/>
          </a:xfrm>
          <a:prstGeom prst="rect">
            <a:avLst/>
          </a:prstGeom>
        </p:spPr>
        <p:txBody>
          <a:bodyPr vert="horz" lIns="93091" tIns="46545" rIns="93091" bIns="46545"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1700" y="3"/>
            <a:ext cx="2984871" cy="502675"/>
          </a:xfrm>
          <a:prstGeom prst="rect">
            <a:avLst/>
          </a:prstGeom>
        </p:spPr>
        <p:txBody>
          <a:bodyPr vert="horz" lIns="93091" tIns="46545" rIns="93091" bIns="46545" rtlCol="0"/>
          <a:lstStyle>
            <a:lvl1pPr algn="r">
              <a:defRPr sz="1200"/>
            </a:lvl1pPr>
          </a:lstStyle>
          <a:p>
            <a:fld id="{74D78C10-C148-4D06-A565-D713BFD18A5D}" type="datetimeFigureOut">
              <a:rPr kumimoji="1" lang="ja-JP" altLang="en-US" smtClean="0"/>
              <a:t>2025/2/27</a:t>
            </a:fld>
            <a:endParaRPr kumimoji="1" lang="ja-JP" altLang="en-US"/>
          </a:p>
        </p:txBody>
      </p:sp>
      <p:sp>
        <p:nvSpPr>
          <p:cNvPr id="4" name="スライド イメージ プレースホルダー 3"/>
          <p:cNvSpPr>
            <a:spLocks noGrp="1" noRot="1" noChangeAspect="1"/>
          </p:cNvSpPr>
          <p:nvPr>
            <p:ph type="sldImg" idx="2"/>
          </p:nvPr>
        </p:nvSpPr>
        <p:spPr>
          <a:xfrm>
            <a:off x="1190625" y="1252538"/>
            <a:ext cx="4506913" cy="3379787"/>
          </a:xfrm>
          <a:prstGeom prst="rect">
            <a:avLst/>
          </a:prstGeom>
          <a:noFill/>
          <a:ln w="12700">
            <a:solidFill>
              <a:prstClr val="black"/>
            </a:solidFill>
          </a:ln>
        </p:spPr>
        <p:txBody>
          <a:bodyPr vert="horz" lIns="93091" tIns="46545" rIns="93091" bIns="46545" rtlCol="0" anchor="ctr"/>
          <a:lstStyle/>
          <a:p>
            <a:endParaRPr lang="ja-JP" altLang="en-US"/>
          </a:p>
        </p:txBody>
      </p:sp>
      <p:sp>
        <p:nvSpPr>
          <p:cNvPr id="5" name="ノート プレースホルダー 4"/>
          <p:cNvSpPr>
            <a:spLocks noGrp="1"/>
          </p:cNvSpPr>
          <p:nvPr>
            <p:ph type="body" sz="quarter" idx="3"/>
          </p:nvPr>
        </p:nvSpPr>
        <p:spPr>
          <a:xfrm>
            <a:off x="688817" y="4821508"/>
            <a:ext cx="5510530" cy="3944869"/>
          </a:xfrm>
          <a:prstGeom prst="rect">
            <a:avLst/>
          </a:prstGeom>
        </p:spPr>
        <p:txBody>
          <a:bodyPr vert="horz" lIns="93091" tIns="46545" rIns="93091" bIns="4654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516040"/>
            <a:ext cx="2984871" cy="502674"/>
          </a:xfrm>
          <a:prstGeom prst="rect">
            <a:avLst/>
          </a:prstGeom>
        </p:spPr>
        <p:txBody>
          <a:bodyPr vert="horz" lIns="93091" tIns="46545" rIns="93091" bIns="4654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1700" y="9516040"/>
            <a:ext cx="2984871" cy="502674"/>
          </a:xfrm>
          <a:prstGeom prst="rect">
            <a:avLst/>
          </a:prstGeom>
        </p:spPr>
        <p:txBody>
          <a:bodyPr vert="horz" lIns="93091" tIns="46545" rIns="93091" bIns="46545"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a:t>
            </a:fld>
            <a:endParaRPr kumimoji="1" lang="ja-JP" altLang="en-US"/>
          </a:p>
        </p:txBody>
      </p:sp>
    </p:spTree>
    <p:extLst>
      <p:ext uri="{BB962C8B-B14F-4D97-AF65-F5344CB8AC3E}">
        <p14:creationId xmlns:p14="http://schemas.microsoft.com/office/powerpoint/2010/main" val="2725400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2025/2/27</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332831"/>
            <a:ext cx="9144000" cy="2340014"/>
          </a:xfrm>
        </p:spPr>
        <p:txBody>
          <a:bodyPr>
            <a:normAutofit/>
          </a:bodyPr>
          <a:lstStyle/>
          <a:p>
            <a:pPr>
              <a:lnSpc>
                <a:spcPct val="100000"/>
              </a:lnSpc>
            </a:pPr>
            <a:r>
              <a:rPr lang="ja-JP" altLang="en-US" sz="4400" dirty="0">
                <a:solidFill>
                  <a:srgbClr val="FFFF00"/>
                </a:solidFill>
              </a:rPr>
              <a:t>「読む」のが困難な児童生徒への</a:t>
            </a:r>
            <a:br>
              <a:rPr lang="en-US" altLang="ja-JP" sz="4400" dirty="0">
                <a:solidFill>
                  <a:srgbClr val="FFFF00"/>
                </a:solidFill>
              </a:rPr>
            </a:br>
            <a:r>
              <a:rPr lang="ja-JP" altLang="en-US" sz="4400" dirty="0">
                <a:solidFill>
                  <a:srgbClr val="FFFF00"/>
                </a:solidFill>
              </a:rPr>
              <a:t>対応を考えよう</a:t>
            </a:r>
            <a:endParaRPr kumimoji="1" lang="ja-JP" altLang="en-US" sz="3600" b="0" dirty="0">
              <a:solidFill>
                <a:srgbClr val="FFFF00"/>
              </a:solidFill>
            </a:endParaRPr>
          </a:p>
        </p:txBody>
      </p:sp>
      <p:sp>
        <p:nvSpPr>
          <p:cNvPr id="3" name="サブタイトル 2"/>
          <p:cNvSpPr>
            <a:spLocks noGrp="1"/>
          </p:cNvSpPr>
          <p:nvPr>
            <p:ph type="subTitle" idx="1"/>
          </p:nvPr>
        </p:nvSpPr>
        <p:spPr>
          <a:xfrm>
            <a:off x="5573806" y="4789505"/>
            <a:ext cx="3570193" cy="1710541"/>
          </a:xfrm>
        </p:spPr>
        <p:txBody>
          <a:bodyPr anchor="ctr">
            <a:normAutofit/>
          </a:bodyPr>
          <a:lstStyle/>
          <a:p>
            <a:pPr algn="l">
              <a:lnSpc>
                <a:spcPct val="100000"/>
              </a:lnSpc>
            </a:pPr>
            <a:r>
              <a:rPr kumimoji="1" lang="ja-JP" altLang="en-US" sz="2000" dirty="0"/>
              <a:t>青森県総合学校教育センター</a:t>
            </a:r>
            <a:endParaRPr kumimoji="1" lang="en-US" altLang="ja-JP" sz="2000" dirty="0"/>
          </a:p>
          <a:p>
            <a:pPr algn="l">
              <a:lnSpc>
                <a:spcPct val="100000"/>
              </a:lnSpc>
            </a:pPr>
            <a:r>
              <a:rPr kumimoji="1" lang="ja-JP" altLang="en-US" sz="2000" dirty="0"/>
              <a:t>センター研究</a:t>
            </a:r>
            <a:endParaRPr kumimoji="1" lang="en-US" altLang="ja-JP" sz="2000" dirty="0"/>
          </a:p>
          <a:p>
            <a:pPr algn="l">
              <a:lnSpc>
                <a:spcPct val="100000"/>
              </a:lnSpc>
            </a:pPr>
            <a:r>
              <a:rPr kumimoji="1" lang="ja-JP" altLang="en-US" sz="2000" dirty="0"/>
              <a:t>特別支援教育グループ</a:t>
            </a:r>
            <a:endParaRPr kumimoji="1" lang="en-US" altLang="ja-JP" sz="2000" dirty="0"/>
          </a:p>
        </p:txBody>
      </p:sp>
      <p:sp>
        <p:nvSpPr>
          <p:cNvPr id="4" name="正方形/長方形 3"/>
          <p:cNvSpPr/>
          <p:nvPr/>
        </p:nvSpPr>
        <p:spPr>
          <a:xfrm>
            <a:off x="235974" y="357954"/>
            <a:ext cx="7880671" cy="369332"/>
          </a:xfrm>
          <a:prstGeom prst="rect">
            <a:avLst/>
          </a:prstGeom>
        </p:spPr>
        <p:txBody>
          <a:bodyPr wrap="square">
            <a:spAutoFit/>
          </a:bodyPr>
          <a:lstStyle/>
          <a:p>
            <a:r>
              <a:rPr lang="ja-JP" altLang="en-US" u="sng" dirty="0">
                <a:latin typeface="BIZ UDPゴシック" panose="020B0400000000000000" pitchFamily="50" charset="-128"/>
                <a:ea typeface="BIZ UDPゴシック" panose="020B0400000000000000" pitchFamily="50" charset="-128"/>
              </a:rPr>
              <a:t>学び支援研修</a:t>
            </a:r>
            <a:r>
              <a:rPr lang="ja-JP" altLang="en-US" dirty="0">
                <a:latin typeface="BIZ UDPゴシック" panose="020B0400000000000000" pitchFamily="50" charset="-128"/>
                <a:ea typeface="BIZ UDPゴシック" panose="020B0400000000000000" pitchFamily="50" charset="-128"/>
              </a:rPr>
              <a:t>（進行用）</a:t>
            </a:r>
          </a:p>
        </p:txBody>
      </p:sp>
      <p:sp>
        <p:nvSpPr>
          <p:cNvPr id="6" name="正方形/長方形 5">
            <a:extLst>
              <a:ext uri="{FF2B5EF4-FFF2-40B4-BE49-F238E27FC236}">
                <a16:creationId xmlns:a16="http://schemas.microsoft.com/office/drawing/2014/main" id="{629AABEE-AF58-43E4-9C5D-CF9B9847EB03}"/>
              </a:ext>
            </a:extLst>
          </p:cNvPr>
          <p:cNvSpPr/>
          <p:nvPr/>
        </p:nvSpPr>
        <p:spPr>
          <a:xfrm>
            <a:off x="316654" y="1524368"/>
            <a:ext cx="5859294" cy="400110"/>
          </a:xfrm>
          <a:prstGeom prst="rect">
            <a:avLst/>
          </a:prstGeom>
          <a:solidFill>
            <a:schemeClr val="tx1"/>
          </a:solidFill>
          <a:ln>
            <a:solidFill>
              <a:schemeClr val="tx1"/>
            </a:solidFill>
          </a:ln>
        </p:spPr>
        <p:txBody>
          <a:bodyPr wrap="square">
            <a:spAutoFit/>
          </a:bodyPr>
          <a:lstStyle/>
          <a:p>
            <a:pPr algn="ctr"/>
            <a:r>
              <a:rPr lang="en-US" altLang="ja-JP" sz="2000" dirty="0">
                <a:solidFill>
                  <a:schemeClr val="bg1"/>
                </a:solidFill>
                <a:latin typeface="BIZ UDPゴシック" panose="020B0400000000000000" pitchFamily="50" charset="-128"/>
                <a:ea typeface="BIZ UDPゴシック" panose="020B0400000000000000" pitchFamily="50" charset="-128"/>
              </a:rPr>
              <a:t>No.1-1</a:t>
            </a:r>
            <a:r>
              <a:rPr lang="ja-JP" altLang="en-US" sz="2000" dirty="0">
                <a:solidFill>
                  <a:schemeClr val="bg1"/>
                </a:solidFill>
                <a:latin typeface="BIZ UDPゴシック" panose="020B0400000000000000" pitchFamily="50" charset="-128"/>
                <a:ea typeface="BIZ UDPゴシック" panose="020B0400000000000000" pitchFamily="50" charset="-128"/>
              </a:rPr>
              <a:t>　「自分に合った学び方で学ぶ」を共通理解</a:t>
            </a:r>
          </a:p>
        </p:txBody>
      </p:sp>
    </p:spTree>
    <p:extLst>
      <p:ext uri="{BB962C8B-B14F-4D97-AF65-F5344CB8AC3E}">
        <p14:creationId xmlns:p14="http://schemas.microsoft.com/office/powerpoint/2010/main" val="18758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高等学校入学者選抜における受検上の配慮</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4857905"/>
          </a:xfrm>
        </p:spPr>
        <p:txBody>
          <a:bodyPr>
            <a:normAutofit/>
          </a:bodyPr>
          <a:lstStyle/>
          <a:p>
            <a:r>
              <a:rPr kumimoji="1" lang="ja-JP" altLang="en-US" dirty="0"/>
              <a:t>文部科学省では、高等学校入学者選抜に</a:t>
            </a:r>
            <a:r>
              <a:rPr kumimoji="1" lang="ja-JP" altLang="en-US"/>
              <a:t>おいて、読字</a:t>
            </a:r>
            <a:r>
              <a:rPr kumimoji="1" lang="ja-JP" altLang="en-US" dirty="0"/>
              <a:t>が困難な生徒に対して、</a:t>
            </a:r>
            <a:r>
              <a:rPr kumimoji="1" lang="en-US" altLang="ja-JP" dirty="0"/>
              <a:t>ICT</a:t>
            </a:r>
            <a:r>
              <a:rPr kumimoji="1" lang="ja-JP" altLang="en-US" dirty="0"/>
              <a:t>機器を活用した配慮事例を紹介しています。</a:t>
            </a:r>
            <a:endParaRPr kumimoji="1" lang="en-US" altLang="ja-JP" dirty="0"/>
          </a:p>
          <a:p>
            <a:r>
              <a:rPr kumimoji="1" lang="ja-JP" altLang="en-US" b="1" u="sng" dirty="0"/>
              <a:t>当日の配慮内容</a:t>
            </a:r>
          </a:p>
          <a:p>
            <a:pPr lvl="1"/>
            <a:r>
              <a:rPr kumimoji="1" lang="ja-JP" altLang="en-US" sz="2200" dirty="0"/>
              <a:t>別室により、受検実施校の教員による読み上げを実施するとともに、読む部分だけが見える自助具（スリット等）の使用を許可した。</a:t>
            </a:r>
            <a:endParaRPr kumimoji="1" lang="ja-JP" altLang="en-US" dirty="0"/>
          </a:p>
          <a:p>
            <a:r>
              <a:rPr kumimoji="1" lang="ja-JP" altLang="en-US" b="1" u="sng" dirty="0"/>
              <a:t>高校入学後の想定される配慮内容</a:t>
            </a:r>
          </a:p>
          <a:p>
            <a:pPr lvl="1"/>
            <a:r>
              <a:rPr kumimoji="1" lang="ja-JP" altLang="en-US" sz="2200" dirty="0"/>
              <a:t>継続して、教科書については音声教材を申請し使用したり、読む部分だけが見える自助具（スリット等）を使用したりすることなどが考えられる。</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sp>
        <p:nvSpPr>
          <p:cNvPr id="6" name="テキスト ボックス 5">
            <a:extLst>
              <a:ext uri="{FF2B5EF4-FFF2-40B4-BE49-F238E27FC236}">
                <a16:creationId xmlns:a16="http://schemas.microsoft.com/office/drawing/2014/main" id="{4016F7D9-7410-47F2-8925-78EE1EEA8065}"/>
              </a:ext>
            </a:extLst>
          </p:cNvPr>
          <p:cNvSpPr txBox="1"/>
          <p:nvPr/>
        </p:nvSpPr>
        <p:spPr>
          <a:xfrm>
            <a:off x="7615003" y="6298981"/>
            <a:ext cx="124043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補足資料４</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Tree>
    <p:extLst>
      <p:ext uri="{BB962C8B-B14F-4D97-AF65-F5344CB8AC3E}">
        <p14:creationId xmlns:p14="http://schemas.microsoft.com/office/powerpoint/2010/main" val="1984274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3200" dirty="0"/>
              <a:t>「自分に合った学び方で学ぶ」という視点が重要</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944" y="1352865"/>
            <a:ext cx="9077700" cy="4088569"/>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565095"/>
            <a:ext cx="8598729" cy="644573"/>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支援方法に迷ったら「学びの本質（目的）」を考えてみましょう！</a:t>
            </a:r>
          </a:p>
        </p:txBody>
      </p:sp>
    </p:spTree>
    <p:extLst>
      <p:ext uri="{BB962C8B-B14F-4D97-AF65-F5344CB8AC3E}">
        <p14:creationId xmlns:p14="http://schemas.microsoft.com/office/powerpoint/2010/main" val="1501141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748570" y="1732844"/>
            <a:ext cx="7690891" cy="1077273"/>
          </a:xfrm>
        </p:spPr>
        <p:txBody>
          <a:bodyPr>
            <a:normAutofit/>
          </a:bodyPr>
          <a:lstStyle/>
          <a:p>
            <a:r>
              <a:rPr kumimoji="1" lang="ja-JP" altLang="en-US" sz="2600" dirty="0"/>
              <a:t>学校における合理的配慮の実践事例が数多く掲載されています。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②リフレクション</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424068"/>
            <a:ext cx="8395429" cy="704536"/>
          </a:xfrm>
        </p:spPr>
        <p:txBody>
          <a:bodyPr>
            <a:normAutofit/>
          </a:bodyPr>
          <a:lstStyle/>
          <a:p>
            <a:r>
              <a:rPr kumimoji="1" lang="ja-JP" altLang="en-US" dirty="0"/>
              <a:t>本研修を振り返り、気付きや学びを言語化しましょう。</a:t>
            </a:r>
            <a:endParaRPr kumimoji="1" lang="en-US" altLang="ja-JP" dirty="0"/>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1965960"/>
            <a:ext cx="8844196" cy="473464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4" descr="https://2.bp.blogspot.com/-CwfsyOA1INU/VcMlSRAoyvI/AAAAAAAAwY8/DH5pve5rDSs/s800/fukidashi1_businessman.png">
            <a:extLst>
              <a:ext uri="{FF2B5EF4-FFF2-40B4-BE49-F238E27FC236}">
                <a16:creationId xmlns:a16="http://schemas.microsoft.com/office/drawing/2014/main" id="{F37E1B1E-BF77-4958-BBFD-252A13F5F5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250" y="5543295"/>
            <a:ext cx="1157308" cy="1157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4.bp.blogspot.com/-oopOAwsivO8/VcMlShbXbaI/AAAAAAAAwY4/oNpyggmY9d0/s800/fukidashi2_businesswoman.png">
            <a:extLst>
              <a:ext uri="{FF2B5EF4-FFF2-40B4-BE49-F238E27FC236}">
                <a16:creationId xmlns:a16="http://schemas.microsoft.com/office/drawing/2014/main" id="{35A35DA2-96AB-4AA6-98B1-0ABBBA22FD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9245" y="5543295"/>
            <a:ext cx="1180905" cy="1180905"/>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79617BF3-841B-4822-A07A-3F3A49F07C67}"/>
              </a:ext>
            </a:extLst>
          </p:cNvPr>
          <p:cNvSpPr txBox="1"/>
          <p:nvPr/>
        </p:nvSpPr>
        <p:spPr>
          <a:xfrm>
            <a:off x="0" y="21801"/>
            <a:ext cx="5306518"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個人ワーク　⇒　グループ共有</a:t>
            </a:r>
          </a:p>
        </p:txBody>
      </p:sp>
    </p:spTree>
    <p:extLst>
      <p:ext uri="{BB962C8B-B14F-4D97-AF65-F5344CB8AC3E}">
        <p14:creationId xmlns:p14="http://schemas.microsoft.com/office/powerpoint/2010/main" val="140668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207F8D-41CF-47F0-A868-B02376373876}"/>
              </a:ext>
            </a:extLst>
          </p:cNvPr>
          <p:cNvSpPr>
            <a:spLocks noGrp="1"/>
          </p:cNvSpPr>
          <p:nvPr>
            <p:ph type="title"/>
          </p:nvPr>
        </p:nvSpPr>
        <p:spPr/>
        <p:txBody>
          <a:bodyPr/>
          <a:lstStyle/>
          <a:p>
            <a:r>
              <a:rPr kumimoji="1" lang="ja-JP" altLang="en-US" dirty="0"/>
              <a:t>子供の様子と担任の思い</a:t>
            </a:r>
          </a:p>
        </p:txBody>
      </p:sp>
      <p:sp>
        <p:nvSpPr>
          <p:cNvPr id="3" name="コンテンツ プレースホルダー 2">
            <a:extLst>
              <a:ext uri="{FF2B5EF4-FFF2-40B4-BE49-F238E27FC236}">
                <a16:creationId xmlns:a16="http://schemas.microsoft.com/office/drawing/2014/main" id="{B6CED03D-4536-4D58-92C4-F9CCF6DFCCAD}"/>
              </a:ext>
            </a:extLst>
          </p:cNvPr>
          <p:cNvSpPr>
            <a:spLocks noGrp="1"/>
          </p:cNvSpPr>
          <p:nvPr>
            <p:ph idx="1"/>
          </p:nvPr>
        </p:nvSpPr>
        <p:spPr>
          <a:xfrm>
            <a:off x="628650" y="2724174"/>
            <a:ext cx="7886700" cy="2568901"/>
          </a:xfrm>
        </p:spPr>
        <p:txBody>
          <a:bodyPr>
            <a:normAutofit/>
          </a:bodyPr>
          <a:lstStyle/>
          <a:p>
            <a:r>
              <a:rPr kumimoji="1" lang="ja-JP" altLang="en-US" sz="2400" dirty="0"/>
              <a:t>ある日、カズマくんの保護者から、紙の教科書で学習するのは難しいため、「音声教材」をダウンロードしたタブレット</a:t>
            </a:r>
            <a:r>
              <a:rPr kumimoji="1" lang="en-US" altLang="ja-JP" sz="2400" dirty="0"/>
              <a:t>PC</a:t>
            </a:r>
            <a:r>
              <a:rPr kumimoji="1" lang="ja-JP" altLang="en-US" sz="2400" dirty="0"/>
              <a:t>の持参を認めてほしいという要望がありました。</a:t>
            </a:r>
            <a:endParaRPr kumimoji="1" lang="en-US" altLang="ja-JP" sz="2400" dirty="0"/>
          </a:p>
          <a:p>
            <a:r>
              <a:rPr kumimoji="1" lang="ja-JP" altLang="en-US" sz="2400" dirty="0"/>
              <a:t>特別支援教育コーディネーターからも音声教材の活用を提案されていましたが、担任の先生は素直に受け止められず、戸惑っている状況です。</a:t>
            </a:r>
          </a:p>
        </p:txBody>
      </p:sp>
      <p:sp>
        <p:nvSpPr>
          <p:cNvPr id="6" name="コンテンツ プレースホルダー 2">
            <a:extLst>
              <a:ext uri="{FF2B5EF4-FFF2-40B4-BE49-F238E27FC236}">
                <a16:creationId xmlns:a16="http://schemas.microsoft.com/office/drawing/2014/main" id="{8EDC1FCD-1D91-46CD-9BF6-16F4B69B0807}"/>
              </a:ext>
            </a:extLst>
          </p:cNvPr>
          <p:cNvSpPr txBox="1">
            <a:spLocks/>
          </p:cNvSpPr>
          <p:nvPr/>
        </p:nvSpPr>
        <p:spPr>
          <a:xfrm>
            <a:off x="631150" y="1126351"/>
            <a:ext cx="6935260" cy="156839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100000"/>
              </a:lnSpc>
              <a:spcBef>
                <a:spcPts val="500"/>
              </a:spcBef>
              <a:buFont typeface="Wingdings" panose="05000000000000000000" pitchFamily="2" charset="2"/>
              <a:buChar char="Ø"/>
              <a:defRPr kumimoji="1" sz="2400" kern="1200">
                <a:solidFill>
                  <a:schemeClr val="tx1"/>
                </a:solidFill>
                <a:latin typeface="+mn-ea"/>
                <a:ea typeface="+mn-ea"/>
                <a:cs typeface="+mn-cs"/>
              </a:defRPr>
            </a:lvl2pPr>
            <a:lvl3pPr marL="1143000" indent="-228600" algn="l" defTabSz="914400" rtl="0" eaLnBrk="1" latinLnBrk="0" hangingPunct="1">
              <a:lnSpc>
                <a:spcPct val="100000"/>
              </a:lnSpc>
              <a:spcBef>
                <a:spcPts val="500"/>
              </a:spcBef>
              <a:buFont typeface="ＭＳ 明朝" panose="02020609040205080304" pitchFamily="17" charset="-128"/>
              <a:buChar char="-"/>
              <a:defRPr kumimoji="1" sz="2000" kern="1200">
                <a:solidFill>
                  <a:schemeClr val="tx1"/>
                </a:solidFill>
                <a:latin typeface="+mn-ea"/>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latin typeface="BIZ UDPゴシック" panose="020B0400000000000000" pitchFamily="50" charset="-128"/>
                <a:ea typeface="BIZ UDPゴシック" panose="020B0400000000000000" pitchFamily="50" charset="-128"/>
              </a:rPr>
              <a:t>通常の学級に在籍しているカズマくん（仮名）は、読み書きに困難のある子供で、とりわけ文章を読むのが苦手です。最近は、授業についていくのが徐々に難しくなってきました。</a:t>
            </a:r>
          </a:p>
        </p:txBody>
      </p:sp>
      <p:pic>
        <p:nvPicPr>
          <p:cNvPr id="7" name="図 6">
            <a:extLst>
              <a:ext uri="{FF2B5EF4-FFF2-40B4-BE49-F238E27FC236}">
                <a16:creationId xmlns:a16="http://schemas.microsoft.com/office/drawing/2014/main" id="{518F77AA-AB6F-4D56-8BCF-6D12287C60C8}"/>
              </a:ext>
            </a:extLst>
          </p:cNvPr>
          <p:cNvPicPr/>
          <p:nvPr/>
        </p:nvPicPr>
        <p:blipFill rotWithShape="1">
          <a:blip r:embed="rId2" cstate="print">
            <a:extLst>
              <a:ext uri="{28A0092B-C50C-407E-A947-70E740481C1C}">
                <a14:useLocalDpi xmlns:a14="http://schemas.microsoft.com/office/drawing/2010/main" val="0"/>
              </a:ext>
            </a:extLst>
          </a:blip>
          <a:srcRect t="1" b="2455"/>
          <a:stretch/>
        </p:blipFill>
        <p:spPr bwMode="auto">
          <a:xfrm>
            <a:off x="94203" y="5396460"/>
            <a:ext cx="1054839" cy="1450304"/>
          </a:xfrm>
          <a:prstGeom prst="rect">
            <a:avLst/>
          </a:prstGeom>
          <a:noFill/>
          <a:ln>
            <a:noFill/>
          </a:ln>
          <a:extLst>
            <a:ext uri="{53640926-AAD7-44D8-BBD7-CCE9431645EC}">
              <a14:shadowObscured xmlns:a14="http://schemas.microsoft.com/office/drawing/2010/main"/>
            </a:ext>
          </a:extLst>
        </p:spPr>
      </p:pic>
      <p:sp>
        <p:nvSpPr>
          <p:cNvPr id="8" name="吹き出し: 角を丸めた四角形 7">
            <a:extLst>
              <a:ext uri="{FF2B5EF4-FFF2-40B4-BE49-F238E27FC236}">
                <a16:creationId xmlns:a16="http://schemas.microsoft.com/office/drawing/2014/main" id="{8F646A8C-347F-465C-B96A-D21DF61DB8A6}"/>
              </a:ext>
              <a:ext uri="{C183D7F6-B498-43B3-948B-1728B52AA6E4}">
                <adec:decorative xmlns:adec="http://schemas.microsoft.com/office/drawing/2017/decorative" val="0"/>
              </a:ext>
            </a:extLst>
          </p:cNvPr>
          <p:cNvSpPr/>
          <p:nvPr/>
        </p:nvSpPr>
        <p:spPr>
          <a:xfrm>
            <a:off x="1558977" y="5319166"/>
            <a:ext cx="7321337" cy="1411908"/>
          </a:xfrm>
          <a:prstGeom prst="wedgeRoundRectCallout">
            <a:avLst>
              <a:gd name="adj1" fmla="val -54837"/>
              <a:gd name="adj2" fmla="val 148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ボク、本当は授業での</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ICT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活用が苦手なんですよ。持参するタブレット</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PC</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に不具合が生じたときに対応する自信がないんです。教科書を自分で読む活動も大事だと思うし</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C7927585-48DE-45F3-BF7E-07E11C0C3FC5}"/>
              </a:ext>
            </a:extLst>
          </p:cNvPr>
          <p:cNvSpPr txBox="1"/>
          <p:nvPr/>
        </p:nvSpPr>
        <p:spPr>
          <a:xfrm>
            <a:off x="369011" y="5123798"/>
            <a:ext cx="543739"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担任</a:t>
            </a:r>
          </a:p>
        </p:txBody>
      </p:sp>
      <p:pic>
        <p:nvPicPr>
          <p:cNvPr id="13" name="図 12">
            <a:extLst>
              <a:ext uri="{FF2B5EF4-FFF2-40B4-BE49-F238E27FC236}">
                <a16:creationId xmlns:a16="http://schemas.microsoft.com/office/drawing/2014/main" id="{51EC3129-6A16-4EEC-A201-F536C0C64E2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5141" y="926844"/>
            <a:ext cx="1600325" cy="1651615"/>
          </a:xfrm>
          <a:prstGeom prst="rect">
            <a:avLst/>
          </a:prstGeom>
          <a:noFill/>
          <a:ln>
            <a:noFill/>
          </a:ln>
        </p:spPr>
      </p:pic>
    </p:spTree>
    <p:extLst>
      <p:ext uri="{BB962C8B-B14F-4D97-AF65-F5344CB8AC3E}">
        <p14:creationId xmlns:p14="http://schemas.microsoft.com/office/powerpoint/2010/main" val="1175978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①「わたしならこうする」の意見交換</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364108"/>
            <a:ext cx="8395429" cy="1060438"/>
          </a:xfrm>
        </p:spPr>
        <p:txBody>
          <a:bodyPr>
            <a:normAutofit/>
          </a:bodyPr>
          <a:lstStyle/>
          <a:p>
            <a:r>
              <a:rPr kumimoji="1" lang="ja-JP" altLang="en-US" sz="2400" dirty="0"/>
              <a:t>カズマくんのような子供を担任していたら、どのように対応しますか？２～４人で意見交換しましょう。</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対話</a:t>
            </a:r>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2286000"/>
            <a:ext cx="8844196" cy="441460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u="sng" dirty="0">
                <a:solidFill>
                  <a:schemeClr val="tx1"/>
                </a:solidFill>
                <a:latin typeface="BIZ UDPゴシック" panose="020B0400000000000000" pitchFamily="50" charset="-128"/>
                <a:ea typeface="BIZ UDPゴシック" panose="020B0400000000000000" pitchFamily="50" charset="-128"/>
              </a:rPr>
              <a:t>メモ</a:t>
            </a:r>
          </a:p>
        </p:txBody>
      </p:sp>
      <p:pic>
        <p:nvPicPr>
          <p:cNvPr id="7" name="Picture 2" descr="https://4.bp.blogspot.com/-qhnEZ95vpjw/V_I4GbPCTvI/AAAAAAAA-mc/qFAdjqK1F6w4yTrB_lnvUDnLnIdVAGKpACLcB/s800/businessman2_kangaechu.png">
            <a:extLst>
              <a:ext uri="{FF2B5EF4-FFF2-40B4-BE49-F238E27FC236}">
                <a16:creationId xmlns:a16="http://schemas.microsoft.com/office/drawing/2014/main" id="{DE41BE82-2435-44D4-9382-18C06410F3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9030" y="5895218"/>
            <a:ext cx="636255" cy="8053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4.bp.blogspot.com/-6Z_bn3OBtt8/XAnvVYu5lsI/AAAAAAABQnQ/-Tv5U4Hbxt44cIRVfhFRJZrQ5qgNLgsowCLcBGAs/s800/business_woman3_1_question.png">
            <a:extLst>
              <a:ext uri="{FF2B5EF4-FFF2-40B4-BE49-F238E27FC236}">
                <a16:creationId xmlns:a16="http://schemas.microsoft.com/office/drawing/2014/main" id="{4EFDC8A5-F861-4669-81BF-393EACB4E3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7102" y="5912501"/>
            <a:ext cx="577813" cy="784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219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音声教材の使用を認める？</a:t>
            </a:r>
            <a:endParaRPr lang="en-US" altLang="ja-JP" sz="2800"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2B840530-75DC-9C4A-6B97-34D052A64A49}"/>
              </a:ext>
            </a:extLst>
          </p:cNvPr>
          <p:cNvPicPr>
            <a:picLocks noChangeAspect="1"/>
          </p:cNvPicPr>
          <p:nvPr/>
        </p:nvPicPr>
        <p:blipFill>
          <a:blip r:embed="rId4"/>
          <a:stretch>
            <a:fillRect/>
          </a:stretch>
        </p:blipFill>
        <p:spPr>
          <a:xfrm>
            <a:off x="2036636" y="3337456"/>
            <a:ext cx="2162637" cy="2924128"/>
          </a:xfrm>
          <a:prstGeom prst="rect">
            <a:avLst/>
          </a:prstGeom>
        </p:spPr>
      </p:pic>
      <p:sp>
        <p:nvSpPr>
          <p:cNvPr id="6" name="正方形/長方形 5">
            <a:extLst>
              <a:ext uri="{FF2B5EF4-FFF2-40B4-BE49-F238E27FC236}">
                <a16:creationId xmlns:a16="http://schemas.microsoft.com/office/drawing/2014/main" id="{FD5B55DA-DE26-7549-4D63-1C715C41ED43}"/>
              </a:ext>
            </a:extLst>
          </p:cNvPr>
          <p:cNvSpPr/>
          <p:nvPr/>
        </p:nvSpPr>
        <p:spPr>
          <a:xfrm>
            <a:off x="1" y="17656"/>
            <a:ext cx="5015752"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endParaRPr lang="en-US" altLang="ja-JP" sz="1400" u="sng"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No.1-1</a:t>
            </a:r>
            <a:r>
              <a:rPr lang="ja-JP" altLang="en-US" sz="1400" dirty="0">
                <a:latin typeface="BIZ UDPゴシック" panose="020B0400000000000000" pitchFamily="50" charset="-128"/>
                <a:ea typeface="BIZ UDPゴシック" panose="020B0400000000000000" pitchFamily="50" charset="-128"/>
              </a:rPr>
              <a:t>　「自分に合った学び方で学ぶ」を共通理解</a:t>
            </a:r>
          </a:p>
        </p:txBody>
      </p:sp>
      <p:pic>
        <p:nvPicPr>
          <p:cNvPr id="1026" name="Picture 2">
            <a:extLst>
              <a:ext uri="{FF2B5EF4-FFF2-40B4-BE49-F238E27FC236}">
                <a16:creationId xmlns:a16="http://schemas.microsoft.com/office/drawing/2014/main" id="{8DECF0AC-CFF6-4DF4-BD0D-1299DF0963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80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家庭学習でのタブレット</a:t>
            </a:r>
            <a:r>
              <a:rPr kumimoji="1" lang="en-US" altLang="ja-JP" dirty="0"/>
              <a:t>PC</a:t>
            </a:r>
            <a:r>
              <a:rPr kumimoji="1" lang="ja-JP" altLang="en-US" dirty="0"/>
              <a:t>の活用状況を確認</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7F1AB6D-856F-3ED4-6FCA-94FC089CF861}"/>
              </a:ext>
            </a:extLst>
          </p:cNvPr>
          <p:cNvSpPr txBox="1"/>
          <p:nvPr/>
        </p:nvSpPr>
        <p:spPr>
          <a:xfrm>
            <a:off x="6434667" y="6298982"/>
            <a:ext cx="257829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P.21</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22</a:t>
            </a:r>
            <a:endParaRPr lang="ja-JP" altLang="en-US" sz="1600" dirty="0">
              <a:latin typeface="BIZ UDPゴシック" panose="020B0400000000000000" pitchFamily="50" charset="-128"/>
              <a:ea typeface="BIZ UDPゴシック" panose="020B0400000000000000" pitchFamily="50" charset="-128"/>
            </a:endParaRPr>
          </a:p>
        </p:txBody>
      </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教育上特別の支援を必要とする子供の保護者からの相談については、特別支援教育コーディネーターが相談窓口の役割も担っているため、担任とコーディネーターが協働的に対応を進めることが重要です。</a:t>
            </a:r>
            <a:endParaRPr kumimoji="1" lang="en-US" altLang="ja-JP" dirty="0"/>
          </a:p>
          <a:p>
            <a:r>
              <a:rPr kumimoji="1" lang="ja-JP" altLang="en-US" dirty="0"/>
              <a:t>家庭学習でのタブレット</a:t>
            </a:r>
            <a:r>
              <a:rPr kumimoji="1" lang="en-US" altLang="ja-JP" dirty="0"/>
              <a:t>PC</a:t>
            </a:r>
            <a:r>
              <a:rPr kumimoji="1" lang="ja-JP" altLang="en-US" dirty="0"/>
              <a:t>の活用状況を確認することで、カズマくん</a:t>
            </a:r>
            <a:r>
              <a:rPr lang="ja-JP" altLang="en-US" dirty="0"/>
              <a:t>が授業で</a:t>
            </a:r>
            <a:r>
              <a:rPr kumimoji="1" lang="ja-JP" altLang="en-US" dirty="0"/>
              <a:t>タブレット</a:t>
            </a:r>
            <a:r>
              <a:rPr kumimoji="1" lang="en-US" altLang="ja-JP" dirty="0"/>
              <a:t>PC</a:t>
            </a:r>
            <a:r>
              <a:rPr kumimoji="1" lang="ja-JP" altLang="en-US" dirty="0"/>
              <a:t>を</a:t>
            </a:r>
            <a:r>
              <a:rPr lang="ja-JP" altLang="en-US" dirty="0"/>
              <a:t>使いこなせる</a:t>
            </a:r>
            <a:r>
              <a:rPr kumimoji="1" lang="ja-JP" altLang="en-US" dirty="0"/>
              <a:t>かどうかを判断しやすくなります。</a:t>
            </a:r>
            <a:endParaRPr kumimoji="1" lang="en-US" altLang="ja-JP" dirty="0"/>
          </a:p>
          <a:p>
            <a:pPr marL="715963" lvl="1" indent="-258763"/>
            <a:r>
              <a:rPr kumimoji="1" lang="ja-JP" altLang="en-US" dirty="0"/>
              <a:t>宿題でタブレット</a:t>
            </a:r>
            <a:r>
              <a:rPr kumimoji="1" lang="en-US" altLang="ja-JP" dirty="0"/>
              <a:t>PC</a:t>
            </a:r>
            <a:r>
              <a:rPr kumimoji="1" lang="ja-JP" altLang="en-US" dirty="0"/>
              <a:t>を有効に活用できているか</a:t>
            </a:r>
            <a:endParaRPr kumimoji="1" lang="en-US" altLang="ja-JP" dirty="0"/>
          </a:p>
          <a:p>
            <a:pPr marL="715963" lvl="1" indent="-258763"/>
            <a:r>
              <a:rPr kumimoji="1" lang="ja-JP" altLang="en-US" dirty="0"/>
              <a:t>各種タブレット</a:t>
            </a:r>
            <a:r>
              <a:rPr kumimoji="1" lang="en-US" altLang="ja-JP" dirty="0"/>
              <a:t>PC</a:t>
            </a:r>
            <a:r>
              <a:rPr kumimoji="1" lang="ja-JP" altLang="en-US" dirty="0"/>
              <a:t>に標準装備のアクセシビリティ機能（例：読み上げ機能）を活用しているか　等</a:t>
            </a:r>
            <a:endParaRPr kumimoji="1" lang="en-US" altLang="ja-JP" dirty="0"/>
          </a:p>
        </p:txBody>
      </p:sp>
    </p:spTree>
    <p:extLst>
      <p:ext uri="{BB962C8B-B14F-4D97-AF65-F5344CB8AC3E}">
        <p14:creationId xmlns:p14="http://schemas.microsoft.com/office/powerpoint/2010/main" val="2904282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音声教材とは</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7F1AB6D-856F-3ED4-6FCA-94FC089CF861}"/>
              </a:ext>
            </a:extLst>
          </p:cNvPr>
          <p:cNvSpPr txBox="1"/>
          <p:nvPr/>
        </p:nvSpPr>
        <p:spPr>
          <a:xfrm>
            <a:off x="4901779" y="6298982"/>
            <a:ext cx="2674723"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P.37</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38</a:t>
            </a:r>
            <a:endParaRPr lang="ja-JP" altLang="en-US" sz="1600" dirty="0">
              <a:latin typeface="BIZ UDPゴシック" panose="020B0400000000000000" pitchFamily="50" charset="-128"/>
              <a:ea typeface="BIZ UDPゴシック" panose="020B0400000000000000" pitchFamily="50" charset="-128"/>
            </a:endParaRPr>
          </a:p>
        </p:txBody>
      </p:sp>
      <p:sp>
        <p:nvSpPr>
          <p:cNvPr id="10" name="コンテンツ プレースホルダー 2">
            <a:extLst>
              <a:ext uri="{FF2B5EF4-FFF2-40B4-BE49-F238E27FC236}">
                <a16:creationId xmlns:a16="http://schemas.microsoft.com/office/drawing/2014/main" id="{FF101012-B506-185D-B404-08AF920C6808}"/>
              </a:ext>
            </a:extLst>
          </p:cNvPr>
          <p:cNvSpPr>
            <a:spLocks noGrp="1"/>
          </p:cNvSpPr>
          <p:nvPr>
            <p:ph idx="1"/>
          </p:nvPr>
        </p:nvSpPr>
        <p:spPr>
          <a:xfrm>
            <a:off x="628650" y="1441078"/>
            <a:ext cx="7886700" cy="4770070"/>
          </a:xfrm>
        </p:spPr>
        <p:txBody>
          <a:bodyPr>
            <a:normAutofit/>
          </a:bodyPr>
          <a:lstStyle/>
          <a:p>
            <a:r>
              <a:rPr kumimoji="1" lang="ja-JP" altLang="en-US" dirty="0"/>
              <a:t>発達障がい等により、通常の検定教科書で使用される文字や図形等を認識することが困難な児童生徒に向けた教材</a:t>
            </a:r>
            <a:r>
              <a:rPr lang="ja-JP" altLang="en-US" dirty="0"/>
              <a:t>で、パソコンやタブレット</a:t>
            </a:r>
            <a:r>
              <a:rPr lang="en-US" altLang="ja-JP" dirty="0"/>
              <a:t>PC</a:t>
            </a:r>
            <a:r>
              <a:rPr lang="ja-JP" altLang="en-US" dirty="0"/>
              <a:t>等の端末を活用して学習することができます。</a:t>
            </a:r>
            <a:endParaRPr kumimoji="1" lang="ja-JP" altLang="en-US" dirty="0"/>
          </a:p>
          <a:p>
            <a:r>
              <a:rPr kumimoji="1" lang="ja-JP" altLang="en-US" dirty="0"/>
              <a:t>文部科学省から委託を受けたボランティア団体等が製作し、読み書きが困難な児童生徒等に無償で提供されています。</a:t>
            </a:r>
            <a:endParaRPr kumimoji="1" lang="en-US" altLang="ja-JP" dirty="0"/>
          </a:p>
          <a:p>
            <a:r>
              <a:rPr kumimoji="1" lang="ja-JP" altLang="en-US" dirty="0"/>
              <a:t>音声教材の機能（例）</a:t>
            </a:r>
          </a:p>
          <a:p>
            <a:pPr lvl="1"/>
            <a:r>
              <a:rPr kumimoji="1" lang="ja-JP" altLang="en-US" dirty="0"/>
              <a:t>フォントを読みやすい大きさに拡大・縮小</a:t>
            </a:r>
          </a:p>
          <a:p>
            <a:pPr lvl="1"/>
            <a:r>
              <a:rPr kumimoji="1" lang="ja-JP" altLang="en-US" dirty="0"/>
              <a:t>行や文字間隔を調整</a:t>
            </a:r>
          </a:p>
          <a:p>
            <a:pPr lvl="1"/>
            <a:r>
              <a:rPr kumimoji="1" lang="ja-JP" altLang="en-US" dirty="0"/>
              <a:t>読み上げのスピードを調整	</a:t>
            </a:r>
          </a:p>
          <a:p>
            <a:endParaRPr kumimoji="1" lang="en-US" altLang="ja-JP" sz="2600" dirty="0"/>
          </a:p>
        </p:txBody>
      </p:sp>
      <p:sp>
        <p:nvSpPr>
          <p:cNvPr id="11" name="テキスト ボックス 10">
            <a:extLst>
              <a:ext uri="{FF2B5EF4-FFF2-40B4-BE49-F238E27FC236}">
                <a16:creationId xmlns:a16="http://schemas.microsoft.com/office/drawing/2014/main" id="{EF6C1A07-55B9-4CB7-B2C9-C82EBB0ED34B}"/>
              </a:ext>
            </a:extLst>
          </p:cNvPr>
          <p:cNvSpPr txBox="1"/>
          <p:nvPr/>
        </p:nvSpPr>
        <p:spPr>
          <a:xfrm>
            <a:off x="7674959" y="6298982"/>
            <a:ext cx="13067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補足資料５</a:t>
            </a:r>
          </a:p>
        </p:txBody>
      </p:sp>
    </p:spTree>
    <p:extLst>
      <p:ext uri="{BB962C8B-B14F-4D97-AF65-F5344CB8AC3E}">
        <p14:creationId xmlns:p14="http://schemas.microsoft.com/office/powerpoint/2010/main" val="1284042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sz="2000" dirty="0"/>
              <a:t>公益財団法人</a:t>
            </a:r>
            <a:r>
              <a:rPr kumimoji="1" lang="ja-JP" altLang="en-US" sz="3600" dirty="0"/>
              <a:t>日本障害者リハビリテーション協会</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graphicFrame>
        <p:nvGraphicFramePr>
          <p:cNvPr id="8" name="表 4">
            <a:extLst>
              <a:ext uri="{FF2B5EF4-FFF2-40B4-BE49-F238E27FC236}">
                <a16:creationId xmlns:a16="http://schemas.microsoft.com/office/drawing/2014/main" id="{A0355990-755E-94A6-92A7-C4D296E14B29}"/>
              </a:ext>
            </a:extLst>
          </p:cNvPr>
          <p:cNvGraphicFramePr>
            <a:graphicFrameLocks noGrp="1"/>
          </p:cNvGraphicFramePr>
          <p:nvPr>
            <p:ph idx="1"/>
          </p:nvPr>
        </p:nvGraphicFramePr>
        <p:xfrm>
          <a:off x="284813" y="1562053"/>
          <a:ext cx="8574373" cy="4384890"/>
        </p:xfrm>
        <a:graphic>
          <a:graphicData uri="http://schemas.openxmlformats.org/drawingml/2006/table">
            <a:tbl>
              <a:tblPr firstRow="1" bandRow="1">
                <a:tableStyleId>{8A107856-5554-42FB-B03E-39F5DBC370BA}</a:tableStyleId>
              </a:tblPr>
              <a:tblGrid>
                <a:gridCol w="2038171">
                  <a:extLst>
                    <a:ext uri="{9D8B030D-6E8A-4147-A177-3AD203B41FA5}">
                      <a16:colId xmlns:a16="http://schemas.microsoft.com/office/drawing/2014/main" val="724611082"/>
                    </a:ext>
                  </a:extLst>
                </a:gridCol>
                <a:gridCol w="6536202">
                  <a:extLst>
                    <a:ext uri="{9D8B030D-6E8A-4147-A177-3AD203B41FA5}">
                      <a16:colId xmlns:a16="http://schemas.microsoft.com/office/drawing/2014/main" val="4221968424"/>
                    </a:ext>
                  </a:extLst>
                </a:gridCol>
              </a:tblGrid>
              <a:tr h="829430">
                <a:tc>
                  <a:txBody>
                    <a:bodyPr/>
                    <a:lstStyle/>
                    <a:p>
                      <a:r>
                        <a:rPr kumimoji="1" lang="ja-JP" altLang="en-US" sz="2400" b="0" dirty="0">
                          <a:latin typeface="BIZ UDPゴシック" panose="020B0400000000000000" pitchFamily="50" charset="-128"/>
                          <a:ea typeface="BIZ UDPゴシック" panose="020B0400000000000000" pitchFamily="50" charset="-128"/>
                        </a:rPr>
                        <a:t>〇教材名</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2800" b="1" dirty="0">
                          <a:latin typeface="BIZ UDPゴシック" panose="020B0400000000000000" pitchFamily="50" charset="-128"/>
                          <a:ea typeface="BIZ UDPゴシック" panose="020B0400000000000000" pitchFamily="50" charset="-128"/>
                        </a:rPr>
                        <a:t>マルチメディアデイジー教科書</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6109928"/>
                  </a:ext>
                </a:extLst>
              </a:tr>
              <a:tr h="2870953">
                <a:tc>
                  <a:txBody>
                    <a:bodyPr/>
                    <a:lstStyle/>
                    <a:p>
                      <a:r>
                        <a:rPr kumimoji="1" lang="ja-JP" altLang="en-US" sz="2400" b="0" dirty="0">
                          <a:latin typeface="BIZ UDPゴシック" panose="020B0400000000000000" pitchFamily="50" charset="-128"/>
                          <a:ea typeface="BIZ UDPゴシック" panose="020B0400000000000000" pitchFamily="50" charset="-128"/>
                        </a:rPr>
                        <a:t>〇主な特徴</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音声、本文等テキスト、挿絵等の図版を含む。ハイライト機能あり。</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音声は肉声及び合成音声。</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視覚と聴覚から同時に情報が入り内容理解がしやすい。</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小・中学校の教科書を中心に作成。</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パソコンやタブレット端末にて利用可能。</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0472131"/>
                  </a:ext>
                </a:extLst>
              </a:tr>
              <a:tr h="684507">
                <a:tc>
                  <a:txBody>
                    <a:bodyPr/>
                    <a:lstStyle/>
                    <a:p>
                      <a:r>
                        <a:rPr kumimoji="1" lang="ja-JP" altLang="en-US" sz="2400" b="0" dirty="0">
                          <a:latin typeface="BIZ UDPゴシック" panose="020B0400000000000000" pitchFamily="50" charset="-128"/>
                          <a:ea typeface="BIZ UDPゴシック" panose="020B0400000000000000" pitchFamily="50" charset="-128"/>
                        </a:rPr>
                        <a:t>〇対応</a:t>
                      </a:r>
                      <a:r>
                        <a:rPr kumimoji="1" lang="en-US" altLang="ja-JP" sz="2400" b="0" dirty="0">
                          <a:latin typeface="BIZ UDPゴシック" panose="020B0400000000000000" pitchFamily="50" charset="-128"/>
                          <a:ea typeface="BIZ UDPゴシック" panose="020B0400000000000000" pitchFamily="50" charset="-128"/>
                        </a:rPr>
                        <a:t>OS</a:t>
                      </a:r>
                      <a:endParaRPr kumimoji="1" lang="ja-JP" altLang="en-US" sz="2400" b="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400" b="0" dirty="0">
                          <a:latin typeface="BIZ UDPゴシック" panose="020B0400000000000000" pitchFamily="50" charset="-128"/>
                          <a:ea typeface="BIZ UDPゴシック" panose="020B0400000000000000" pitchFamily="50" charset="-128"/>
                        </a:rPr>
                        <a:t>Windows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iOS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Android</a:t>
                      </a:r>
                      <a:r>
                        <a:rPr kumimoji="1" lang="ja-JP" altLang="en-US" sz="2400" b="0" dirty="0">
                          <a:latin typeface="BIZ UDPゴシック" panose="020B0400000000000000" pitchFamily="50" charset="-128"/>
                          <a:ea typeface="BIZ UDPゴシック" panose="020B0400000000000000" pitchFamily="50" charset="-128"/>
                        </a:rPr>
                        <a:t>　他</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413306"/>
                  </a:ext>
                </a:extLst>
              </a:tr>
            </a:tbl>
          </a:graphicData>
        </a:graphic>
      </p:graphicFrame>
      <p:sp>
        <p:nvSpPr>
          <p:cNvPr id="9" name="サブタイトル 2">
            <a:extLst>
              <a:ext uri="{FF2B5EF4-FFF2-40B4-BE49-F238E27FC236}">
                <a16:creationId xmlns:a16="http://schemas.microsoft.com/office/drawing/2014/main" id="{5D18AE7F-A252-D291-4DAB-96758B7A4DD6}"/>
              </a:ext>
            </a:extLst>
          </p:cNvPr>
          <p:cNvSpPr txBox="1">
            <a:spLocks/>
          </p:cNvSpPr>
          <p:nvPr/>
        </p:nvSpPr>
        <p:spPr>
          <a:xfrm>
            <a:off x="5553856" y="5977974"/>
            <a:ext cx="3305330" cy="290104"/>
          </a:xfrm>
          <a:prstGeom prst="rect">
            <a:avLst/>
          </a:prstGeom>
        </p:spPr>
        <p:txBody>
          <a:bodyPr>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00000"/>
              </a:lnSpc>
              <a:spcBef>
                <a:spcPts val="0"/>
              </a:spcBef>
              <a:buNone/>
            </a:pPr>
            <a:r>
              <a:rPr lang="ja-JP" altLang="en-US" sz="1400" dirty="0">
                <a:latin typeface="BIZ UDPゴシック" panose="020B0400000000000000" pitchFamily="50" charset="-128"/>
                <a:ea typeface="BIZ UDPゴシック" panose="020B0400000000000000" pitchFamily="50" charset="-128"/>
              </a:rPr>
              <a:t>文部科学省ホームページより</a:t>
            </a:r>
            <a:endParaRPr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8561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東京大学先端科学技術研究センター</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9" name="サブタイトル 2">
            <a:extLst>
              <a:ext uri="{FF2B5EF4-FFF2-40B4-BE49-F238E27FC236}">
                <a16:creationId xmlns:a16="http://schemas.microsoft.com/office/drawing/2014/main" id="{5D18AE7F-A252-D291-4DAB-96758B7A4DD6}"/>
              </a:ext>
            </a:extLst>
          </p:cNvPr>
          <p:cNvSpPr txBox="1">
            <a:spLocks/>
          </p:cNvSpPr>
          <p:nvPr/>
        </p:nvSpPr>
        <p:spPr>
          <a:xfrm>
            <a:off x="5553856" y="6065680"/>
            <a:ext cx="3305330" cy="290104"/>
          </a:xfrm>
          <a:prstGeom prst="rect">
            <a:avLst/>
          </a:prstGeom>
        </p:spPr>
        <p:txBody>
          <a:bodyPr>
            <a:normAutofit lnSpcReduction="10000"/>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r">
              <a:lnSpc>
                <a:spcPct val="100000"/>
              </a:lnSpc>
              <a:spcBef>
                <a:spcPts val="0"/>
              </a:spcBef>
              <a:buNone/>
            </a:pPr>
            <a:r>
              <a:rPr lang="ja-JP" altLang="en-US" sz="1400" dirty="0">
                <a:latin typeface="BIZ UDPゴシック" panose="020B0400000000000000" pitchFamily="50" charset="-128"/>
                <a:ea typeface="BIZ UDPゴシック" panose="020B0400000000000000" pitchFamily="50" charset="-128"/>
              </a:rPr>
              <a:t>文部科学省ホームページより</a:t>
            </a:r>
            <a:endParaRPr lang="en-US" altLang="ja-JP" sz="1400" dirty="0">
              <a:latin typeface="BIZ UDPゴシック" panose="020B0400000000000000" pitchFamily="50" charset="-128"/>
              <a:ea typeface="BIZ UDPゴシック" panose="020B0400000000000000" pitchFamily="50" charset="-128"/>
            </a:endParaRPr>
          </a:p>
        </p:txBody>
      </p:sp>
      <p:graphicFrame>
        <p:nvGraphicFramePr>
          <p:cNvPr id="7" name="表 4">
            <a:extLst>
              <a:ext uri="{FF2B5EF4-FFF2-40B4-BE49-F238E27FC236}">
                <a16:creationId xmlns:a16="http://schemas.microsoft.com/office/drawing/2014/main" id="{6008D135-C2BA-4168-F8CB-7D36E8AF9BBC}"/>
              </a:ext>
            </a:extLst>
          </p:cNvPr>
          <p:cNvGraphicFramePr>
            <a:graphicFrameLocks noGrp="1"/>
          </p:cNvGraphicFramePr>
          <p:nvPr>
            <p:ph idx="1"/>
          </p:nvPr>
        </p:nvGraphicFramePr>
        <p:xfrm>
          <a:off x="284813" y="1527843"/>
          <a:ext cx="8574373" cy="4531457"/>
        </p:xfrm>
        <a:graphic>
          <a:graphicData uri="http://schemas.openxmlformats.org/drawingml/2006/table">
            <a:tbl>
              <a:tblPr firstRow="1" bandRow="1">
                <a:tableStyleId>{8A107856-5554-42FB-B03E-39F5DBC370BA}</a:tableStyleId>
              </a:tblPr>
              <a:tblGrid>
                <a:gridCol w="2038171">
                  <a:extLst>
                    <a:ext uri="{9D8B030D-6E8A-4147-A177-3AD203B41FA5}">
                      <a16:colId xmlns:a16="http://schemas.microsoft.com/office/drawing/2014/main" val="724611082"/>
                    </a:ext>
                  </a:extLst>
                </a:gridCol>
                <a:gridCol w="6536202">
                  <a:extLst>
                    <a:ext uri="{9D8B030D-6E8A-4147-A177-3AD203B41FA5}">
                      <a16:colId xmlns:a16="http://schemas.microsoft.com/office/drawing/2014/main" val="4221968424"/>
                    </a:ext>
                  </a:extLst>
                </a:gridCol>
              </a:tblGrid>
              <a:tr h="829430">
                <a:tc>
                  <a:txBody>
                    <a:bodyPr/>
                    <a:lstStyle/>
                    <a:p>
                      <a:r>
                        <a:rPr kumimoji="1" lang="ja-JP" altLang="en-US" sz="2400" b="0" dirty="0">
                          <a:latin typeface="BIZ UDPゴシック" panose="020B0400000000000000" pitchFamily="50" charset="-128"/>
                          <a:ea typeface="BIZ UDPゴシック" panose="020B0400000000000000" pitchFamily="50" charset="-128"/>
                        </a:rPr>
                        <a:t>〇教材名</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800" b="1" dirty="0" err="1">
                          <a:latin typeface="BIZ UDPゴシック" panose="020B0400000000000000" pitchFamily="50" charset="-128"/>
                          <a:ea typeface="BIZ UDPゴシック" panose="020B0400000000000000" pitchFamily="50" charset="-128"/>
                        </a:rPr>
                        <a:t>AccessReading</a:t>
                      </a:r>
                      <a:endParaRPr kumimoji="1" lang="ja-JP" altLang="en-US" sz="2800" b="1"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6109928"/>
                  </a:ext>
                </a:extLst>
              </a:tr>
              <a:tr h="2911591">
                <a:tc>
                  <a:txBody>
                    <a:bodyPr/>
                    <a:lstStyle/>
                    <a:p>
                      <a:r>
                        <a:rPr kumimoji="1" lang="ja-JP" altLang="en-US" sz="2400" b="0" dirty="0">
                          <a:latin typeface="BIZ UDPゴシック" panose="020B0400000000000000" pitchFamily="50" charset="-128"/>
                          <a:ea typeface="BIZ UDPゴシック" panose="020B0400000000000000" pitchFamily="50" charset="-128"/>
                        </a:rPr>
                        <a:t>〇主な特徴</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音声、本文等テキスト、挿絵等の図版を含む。ハイライト機能あり。</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音声は合成音声。</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視覚と聴覚から同時に情報が入り内容理解がしやすい。</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小・中・高校の教科書を対象。</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en-US" altLang="ja-JP" sz="2400" b="0" dirty="0">
                          <a:latin typeface="BIZ UDPゴシック" panose="020B0400000000000000" pitchFamily="50" charset="-128"/>
                          <a:ea typeface="BIZ UDPゴシック" panose="020B0400000000000000" pitchFamily="50" charset="-128"/>
                        </a:rPr>
                        <a:t>Word</a:t>
                      </a:r>
                      <a:r>
                        <a:rPr kumimoji="1" lang="ja-JP" altLang="en-US" sz="2400" b="0" dirty="0">
                          <a:latin typeface="BIZ UDPゴシック" panose="020B0400000000000000" pitchFamily="50" charset="-128"/>
                          <a:ea typeface="BIZ UDPゴシック" panose="020B0400000000000000" pitchFamily="50" charset="-128"/>
                        </a:rPr>
                        <a:t>版のものと</a:t>
                      </a:r>
                      <a:r>
                        <a:rPr kumimoji="1" lang="en-US" altLang="ja-JP" sz="2400" b="0" dirty="0">
                          <a:latin typeface="BIZ UDPゴシック" panose="020B0400000000000000" pitchFamily="50" charset="-128"/>
                          <a:ea typeface="BIZ UDPゴシック" panose="020B0400000000000000" pitchFamily="50" charset="-128"/>
                        </a:rPr>
                        <a:t>EPUB</a:t>
                      </a:r>
                      <a:r>
                        <a:rPr kumimoji="1" lang="ja-JP" altLang="en-US" sz="2400" b="0" dirty="0">
                          <a:latin typeface="BIZ UDPゴシック" panose="020B0400000000000000" pitchFamily="50" charset="-128"/>
                          <a:ea typeface="BIZ UDPゴシック" panose="020B0400000000000000" pitchFamily="50" charset="-128"/>
                        </a:rPr>
                        <a:t>版の</a:t>
                      </a:r>
                      <a:r>
                        <a:rPr kumimoji="1" lang="en-US" altLang="ja-JP" sz="2400" b="0" dirty="0">
                          <a:latin typeface="BIZ UDPゴシック" panose="020B0400000000000000" pitchFamily="50" charset="-128"/>
                          <a:ea typeface="BIZ UDPゴシック" panose="020B0400000000000000" pitchFamily="50" charset="-128"/>
                        </a:rPr>
                        <a:t>2</a:t>
                      </a:r>
                      <a:r>
                        <a:rPr kumimoji="1" lang="ja-JP" altLang="en-US" sz="2400" b="0" dirty="0">
                          <a:latin typeface="BIZ UDPゴシック" panose="020B0400000000000000" pitchFamily="50" charset="-128"/>
                          <a:ea typeface="BIZ UDPゴシック" panose="020B0400000000000000" pitchFamily="50" charset="-128"/>
                        </a:rPr>
                        <a:t>種類を作成。</a:t>
                      </a:r>
                      <a:endParaRPr kumimoji="1" lang="en-US" altLang="ja-JP" sz="2400" b="0" dirty="0">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400" b="0" dirty="0">
                          <a:latin typeface="BIZ UDPゴシック" panose="020B0400000000000000" pitchFamily="50" charset="-128"/>
                          <a:ea typeface="BIZ UDPゴシック" panose="020B0400000000000000" pitchFamily="50" charset="-128"/>
                        </a:rPr>
                        <a:t>パソコンやタブレット端末にて利用可能。</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0472131"/>
                  </a:ext>
                </a:extLst>
              </a:tr>
              <a:tr h="684507">
                <a:tc>
                  <a:txBody>
                    <a:bodyPr/>
                    <a:lstStyle/>
                    <a:p>
                      <a:r>
                        <a:rPr kumimoji="1" lang="ja-JP" altLang="en-US" sz="2400" b="0" dirty="0">
                          <a:latin typeface="BIZ UDPゴシック" panose="020B0400000000000000" pitchFamily="50" charset="-128"/>
                          <a:ea typeface="BIZ UDPゴシック" panose="020B0400000000000000" pitchFamily="50" charset="-128"/>
                        </a:rPr>
                        <a:t>〇対応</a:t>
                      </a:r>
                      <a:r>
                        <a:rPr kumimoji="1" lang="en-US" altLang="ja-JP" sz="2400" b="0" dirty="0">
                          <a:latin typeface="BIZ UDPゴシック" panose="020B0400000000000000" pitchFamily="50" charset="-128"/>
                          <a:ea typeface="BIZ UDPゴシック" panose="020B0400000000000000" pitchFamily="50" charset="-128"/>
                        </a:rPr>
                        <a:t>OS</a:t>
                      </a:r>
                      <a:endParaRPr kumimoji="1" lang="ja-JP" altLang="en-US" sz="2400" b="0" dirty="0">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en-US" altLang="ja-JP" sz="2400" b="0" dirty="0">
                          <a:latin typeface="BIZ UDPゴシック" panose="020B0400000000000000" pitchFamily="50" charset="-128"/>
                          <a:ea typeface="BIZ UDPゴシック" panose="020B0400000000000000" pitchFamily="50" charset="-128"/>
                        </a:rPr>
                        <a:t>Windows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iOS</a:t>
                      </a:r>
                      <a:r>
                        <a:rPr kumimoji="1" lang="ja-JP" altLang="en-US" sz="2400" b="0" dirty="0">
                          <a:latin typeface="BIZ UDPゴシック" panose="020B0400000000000000" pitchFamily="50" charset="-128"/>
                          <a:ea typeface="BIZ UDPゴシック" panose="020B0400000000000000" pitchFamily="50" charset="-128"/>
                        </a:rPr>
                        <a:t>、</a:t>
                      </a:r>
                      <a:r>
                        <a:rPr kumimoji="1" lang="en-US" altLang="ja-JP" sz="2400" b="0" dirty="0">
                          <a:latin typeface="BIZ UDPゴシック" panose="020B0400000000000000" pitchFamily="50" charset="-128"/>
                          <a:ea typeface="BIZ UDPゴシック" panose="020B0400000000000000" pitchFamily="50" charset="-128"/>
                        </a:rPr>
                        <a:t>Android</a:t>
                      </a:r>
                      <a:r>
                        <a:rPr kumimoji="1" lang="ja-JP" altLang="en-US" sz="2400" b="0" dirty="0">
                          <a:latin typeface="BIZ UDPゴシック" panose="020B0400000000000000" pitchFamily="50" charset="-128"/>
                          <a:ea typeface="BIZ UDPゴシック" panose="020B0400000000000000" pitchFamily="50" charset="-128"/>
                        </a:rPr>
                        <a:t>　他</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413306"/>
                  </a:ext>
                </a:extLst>
              </a:tr>
            </a:tbl>
          </a:graphicData>
        </a:graphic>
      </p:graphicFrame>
    </p:spTree>
    <p:extLst>
      <p:ext uri="{BB962C8B-B14F-4D97-AF65-F5344CB8AC3E}">
        <p14:creationId xmlns:p14="http://schemas.microsoft.com/office/powerpoint/2010/main" val="1015295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合理的配慮としてのタブレット</a:t>
            </a:r>
            <a:r>
              <a:rPr kumimoji="1" lang="en-US" altLang="ja-JP" dirty="0"/>
              <a:t>PC</a:t>
            </a:r>
            <a:r>
              <a:rPr kumimoji="1" lang="ja-JP" altLang="en-US" dirty="0"/>
              <a:t>活用</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658433"/>
            <a:ext cx="7886700" cy="4894247"/>
          </a:xfrm>
        </p:spPr>
        <p:txBody>
          <a:bodyPr>
            <a:normAutofit/>
          </a:bodyPr>
          <a:lstStyle/>
          <a:p>
            <a:r>
              <a:rPr kumimoji="1" lang="ja-JP" altLang="en-US" sz="2200" dirty="0"/>
              <a:t>読み書きが困難な児童生徒に対して「代替手段（タブレット</a:t>
            </a:r>
            <a:r>
              <a:rPr kumimoji="1" lang="en-US" altLang="ja-JP" sz="2200" dirty="0"/>
              <a:t>PC</a:t>
            </a:r>
            <a:r>
              <a:rPr kumimoji="1" lang="ja-JP" altLang="en-US" sz="2200" dirty="0"/>
              <a:t>含む）の活用」を合理的配慮として検討しているケースもあると思います。</a:t>
            </a:r>
          </a:p>
          <a:p>
            <a:r>
              <a:rPr kumimoji="1" lang="ja-JP" altLang="en-US" sz="2200" dirty="0"/>
              <a:t>合理的配慮は、一人一人の障がいの状態や教育的ニーズ等（児童生徒の障</a:t>
            </a:r>
            <a:r>
              <a:rPr lang="ja-JP" altLang="en-US" sz="2200" dirty="0"/>
              <a:t>がい</a:t>
            </a:r>
            <a:r>
              <a:rPr kumimoji="1" lang="ja-JP" altLang="en-US" sz="2200" dirty="0"/>
              <a:t>者手帳の有無は関係ありません）に応じて決定され、個別に提供されるものなので、本人・保護者との合意形成を丁寧に図りながら検討を進めていきましょう。</a:t>
            </a:r>
            <a:endParaRPr kumimoji="1" lang="en-US" altLang="ja-JP" sz="2200" dirty="0"/>
          </a:p>
          <a:p>
            <a:r>
              <a:rPr kumimoji="1" lang="ja-JP" altLang="en-US" sz="2200" dirty="0"/>
              <a:t>決定した合理的配慮については、個別の教育支援計画に記載します。それに</a:t>
            </a:r>
            <a:r>
              <a:rPr lang="ja-JP" altLang="en-US" sz="2200" dirty="0"/>
              <a:t>基づいて、日頃から合理的配慮を実施</a:t>
            </a:r>
            <a:r>
              <a:rPr kumimoji="1" lang="ja-JP" altLang="en-US" sz="2200" dirty="0"/>
              <a:t>し（テストや定期考査での配慮を含む）、</a:t>
            </a:r>
            <a:r>
              <a:rPr kumimoji="1" lang="zh-CN" altLang="en-US" sz="2200" dirty="0"/>
              <a:t>高等学校入学者選抜</a:t>
            </a:r>
            <a:r>
              <a:rPr kumimoji="1" lang="ja-JP" altLang="en-US" sz="2200" dirty="0"/>
              <a:t>における受検上の配慮申請につなげたり、保護者の了解を得た上で進路先に引き継いだりすることが重要です。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sp>
        <p:nvSpPr>
          <p:cNvPr id="6" name="テキスト ボックス 5">
            <a:extLst>
              <a:ext uri="{FF2B5EF4-FFF2-40B4-BE49-F238E27FC236}">
                <a16:creationId xmlns:a16="http://schemas.microsoft.com/office/drawing/2014/main" id="{4DD34ECE-FAA0-4C94-B3DC-4DC835A2AF8C}"/>
              </a:ext>
            </a:extLst>
          </p:cNvPr>
          <p:cNvSpPr txBox="1"/>
          <p:nvPr/>
        </p:nvSpPr>
        <p:spPr>
          <a:xfrm>
            <a:off x="7659972" y="6298982"/>
            <a:ext cx="124512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補足資料３</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FC026C9-B57D-2687-F693-5437FDBD4DC6}"/>
              </a:ext>
            </a:extLst>
          </p:cNvPr>
          <p:cNvSpPr txBox="1"/>
          <p:nvPr/>
        </p:nvSpPr>
        <p:spPr>
          <a:xfrm>
            <a:off x="5062596" y="6300394"/>
            <a:ext cx="24658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P.8</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7972268"/>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9269</TotalTime>
  <Words>1117</Words>
  <Application>Microsoft Office PowerPoint</Application>
  <PresentationFormat>画面に合わせる (4:3)</PresentationFormat>
  <Paragraphs>94</Paragraphs>
  <Slides>13</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BIZ UDPゴシック</vt:lpstr>
      <vt:lpstr>ＭＳ 明朝</vt:lpstr>
      <vt:lpstr>UD デジタル 教科書体 NK-B</vt:lpstr>
      <vt:lpstr>メイリオ</vt:lpstr>
      <vt:lpstr>游ゴシック</vt:lpstr>
      <vt:lpstr>Arial</vt:lpstr>
      <vt:lpstr>Calibri</vt:lpstr>
      <vt:lpstr>Segoe UI</vt:lpstr>
      <vt:lpstr>Wingdings</vt:lpstr>
      <vt:lpstr>Office テーマ</vt:lpstr>
      <vt:lpstr>「読む」のが困難な児童生徒への 対応を考えよう</vt:lpstr>
      <vt:lpstr>子供の様子と担任の思い</vt:lpstr>
      <vt:lpstr>①「わたしならこうする」の意見交換</vt:lpstr>
      <vt:lpstr>ワンポイント解説♪</vt:lpstr>
      <vt:lpstr>家庭学習でのタブレットPCの活用状況を確認</vt:lpstr>
      <vt:lpstr>音声教材とは</vt:lpstr>
      <vt:lpstr>公益財団法人日本障害者リハビリテーション協会</vt:lpstr>
      <vt:lpstr>東京大学先端科学技術研究センター</vt:lpstr>
      <vt:lpstr>合理的配慮としてのタブレットPC活用</vt:lpstr>
      <vt:lpstr>高等学校入学者選抜における受検上の配慮</vt:lpstr>
      <vt:lpstr>「自分に合った学び方で学ぶ」という視点が重要</vt:lpstr>
      <vt:lpstr>インクルDB（インクルーシブ教育システム構築支援データベース）</vt:lpstr>
      <vt:lpstr>②リフレクション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667</cp:revision>
  <cp:lastPrinted>2024-12-10T04:42:52Z</cp:lastPrinted>
  <dcterms:created xsi:type="dcterms:W3CDTF">2020-08-31T05:41:33Z</dcterms:created>
  <dcterms:modified xsi:type="dcterms:W3CDTF">2025-02-27T06:35:48Z</dcterms:modified>
</cp:coreProperties>
</file>