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25" r:id="rId2"/>
    <p:sldId id="1845" r:id="rId3"/>
    <p:sldId id="1835" r:id="rId4"/>
    <p:sldId id="1838" r:id="rId5"/>
  </p:sldIdLst>
  <p:sldSz cx="9144000" cy="6858000" type="screen4x3"/>
  <p:notesSz cx="6854825" cy="99837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CC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912" autoAdjust="0"/>
    <p:restoredTop sz="94216" autoAdjust="0"/>
  </p:normalViewPr>
  <p:slideViewPr>
    <p:cSldViewPr snapToGrid="0">
      <p:cViewPr varScale="1">
        <p:scale>
          <a:sx n="63" d="100"/>
          <a:sy n="63" d="100"/>
        </p:scale>
        <p:origin x="166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5712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-5160"/>
    </p:cViewPr>
  </p:sorterViewPr>
  <p:notesViewPr>
    <p:cSldViewPr snapToGrid="0">
      <p:cViewPr varScale="1">
        <p:scale>
          <a:sx n="48" d="100"/>
          <a:sy n="48" d="100"/>
        </p:scale>
        <p:origin x="2928" y="3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D71F345B-073F-4B4B-8D04-11D2FA7E381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0055" cy="499901"/>
          </a:xfrm>
          <a:prstGeom prst="rect">
            <a:avLst/>
          </a:prstGeom>
        </p:spPr>
        <p:txBody>
          <a:bodyPr vert="horz" lIns="91065" tIns="45533" rIns="91065" bIns="4553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6484D46-2634-431F-9099-C81F3D1ED74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3190" y="0"/>
            <a:ext cx="2970055" cy="499901"/>
          </a:xfrm>
          <a:prstGeom prst="rect">
            <a:avLst/>
          </a:prstGeom>
        </p:spPr>
        <p:txBody>
          <a:bodyPr vert="horz" lIns="91065" tIns="45533" rIns="91065" bIns="45533" rtlCol="0"/>
          <a:lstStyle>
            <a:lvl1pPr algn="r">
              <a:defRPr sz="1200"/>
            </a:lvl1pPr>
          </a:lstStyle>
          <a:p>
            <a:fld id="{A7500913-48DB-46EC-B85E-3287A5D9FE39}" type="datetimeFigureOut">
              <a:rPr kumimoji="1" lang="ja-JP" altLang="en-US" smtClean="0"/>
              <a:t>2025/2/13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BE4820C-1655-4B82-B2C9-9EB44F4DE3B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83887"/>
            <a:ext cx="2970055" cy="499901"/>
          </a:xfrm>
          <a:prstGeom prst="rect">
            <a:avLst/>
          </a:prstGeom>
        </p:spPr>
        <p:txBody>
          <a:bodyPr vert="horz" lIns="91065" tIns="45533" rIns="91065" bIns="4553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C8BF66C-8600-4EAB-A11B-ED7F2F8FFB7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3190" y="9483887"/>
            <a:ext cx="2970055" cy="499901"/>
          </a:xfrm>
          <a:prstGeom prst="rect">
            <a:avLst/>
          </a:prstGeom>
        </p:spPr>
        <p:txBody>
          <a:bodyPr vert="horz" lIns="91065" tIns="45533" rIns="91065" bIns="45533" rtlCol="0" anchor="b"/>
          <a:lstStyle>
            <a:lvl1pPr algn="r">
              <a:defRPr sz="1200"/>
            </a:lvl1pPr>
          </a:lstStyle>
          <a:p>
            <a:fld id="{B1CC0CBC-C3B0-49B4-A12C-EA20C524D6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58246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70425" cy="500923"/>
          </a:xfrm>
          <a:prstGeom prst="rect">
            <a:avLst/>
          </a:prstGeom>
        </p:spPr>
        <p:txBody>
          <a:bodyPr vert="horz" lIns="92720" tIns="46360" rIns="92720" bIns="4636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2815" y="2"/>
            <a:ext cx="2970425" cy="500923"/>
          </a:xfrm>
          <a:prstGeom prst="rect">
            <a:avLst/>
          </a:prstGeom>
        </p:spPr>
        <p:txBody>
          <a:bodyPr vert="horz" lIns="92720" tIns="46360" rIns="92720" bIns="46360" rtlCol="0"/>
          <a:lstStyle>
            <a:lvl1pPr algn="r">
              <a:defRPr sz="1200"/>
            </a:lvl1pPr>
          </a:lstStyle>
          <a:p>
            <a:fld id="{74D78C10-C148-4D06-A565-D713BFD18A5D}" type="datetimeFigureOut">
              <a:rPr kumimoji="1" lang="ja-JP" altLang="en-US" smtClean="0"/>
              <a:t>2025/2/13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1247775"/>
            <a:ext cx="4489450" cy="3368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720" tIns="46360" rIns="92720" bIns="4636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483" y="4804700"/>
            <a:ext cx="5483860" cy="3931117"/>
          </a:xfrm>
          <a:prstGeom prst="rect">
            <a:avLst/>
          </a:prstGeom>
        </p:spPr>
        <p:txBody>
          <a:bodyPr vert="horz" lIns="92720" tIns="46360" rIns="92720" bIns="4636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82867"/>
            <a:ext cx="2970425" cy="500922"/>
          </a:xfrm>
          <a:prstGeom prst="rect">
            <a:avLst/>
          </a:prstGeom>
        </p:spPr>
        <p:txBody>
          <a:bodyPr vert="horz" lIns="92720" tIns="46360" rIns="92720" bIns="4636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2815" y="9482867"/>
            <a:ext cx="2970425" cy="500922"/>
          </a:xfrm>
          <a:prstGeom prst="rect">
            <a:avLst/>
          </a:prstGeom>
        </p:spPr>
        <p:txBody>
          <a:bodyPr vert="horz" lIns="92720" tIns="46360" rIns="92720" bIns="46360" rtlCol="0" anchor="b"/>
          <a:lstStyle>
            <a:lvl1pPr algn="r">
              <a:defRPr sz="1200"/>
            </a:lvl1pPr>
          </a:lstStyle>
          <a:p>
            <a:fld id="{CCB9180A-388E-4A4F-8A89-B27F3CF6C7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0750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B9180A-388E-4A4F-8A89-B27F3CF6C72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54000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23081" y="1122363"/>
            <a:ext cx="8311486" cy="2387600"/>
          </a:xfrm>
          <a:noFill/>
        </p:spPr>
        <p:txBody>
          <a:bodyPr anchor="ctr">
            <a:normAutofit/>
          </a:bodyPr>
          <a:lstStyle>
            <a:lvl1pPr marL="0" indent="0" algn="ctr">
              <a:lnSpc>
                <a:spcPct val="150000"/>
              </a:lnSpc>
              <a:defRPr sz="4800">
                <a:solidFill>
                  <a:srgbClr val="FFFF00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dirty="0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F8B7F-2509-419C-90B1-2CBF0EDB499B}" type="datetime1">
              <a:rPr kumimoji="1" lang="ja-JP" altLang="en-US" smtClean="0"/>
              <a:t>2025/2/13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26DD-12E2-4C29-B970-3FB2BB3529B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838258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1BA89-7270-497E-94D2-505867ED01EC}" type="datetime1">
              <a:rPr kumimoji="1" lang="ja-JP" altLang="en-US" smtClean="0"/>
              <a:t>2025/2/13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26DD-12E2-4C29-B970-3FB2BB3529B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48884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A1F21-1374-4783-86BF-DD62192324A7}" type="datetime1">
              <a:rPr kumimoji="1" lang="ja-JP" altLang="en-US" smtClean="0"/>
              <a:t>2025/2/13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26DD-12E2-4C29-B970-3FB2BB3529B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32458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28650" y="1381118"/>
            <a:ext cx="7886700" cy="497596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628650" y="6481046"/>
            <a:ext cx="2057400" cy="365125"/>
          </a:xfrm>
        </p:spPr>
        <p:txBody>
          <a:bodyPr/>
          <a:lstStyle/>
          <a:p>
            <a:fld id="{2969EFEA-6E50-4EE7-A1FB-05FB3CEA3679}" type="datetime1">
              <a:rPr kumimoji="1" lang="ja-JP" altLang="en-US" smtClean="0"/>
              <a:t>2025/2/13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028950" y="6481046"/>
            <a:ext cx="3086100" cy="365125"/>
          </a:xfr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26DD-12E2-4C29-B970-3FB2BB3529B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80630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CF594-847F-4C99-8424-ABD06DC42292}" type="datetime1">
              <a:rPr kumimoji="1" lang="ja-JP" altLang="en-US" smtClean="0"/>
              <a:t>2025/2/13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26DD-12E2-4C29-B970-3FB2BB3529B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42241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C6E6C-EF59-40EF-8DC6-B195B7B527AB}" type="datetime1">
              <a:rPr kumimoji="1" lang="ja-JP" altLang="en-US" smtClean="0"/>
              <a:t>2025/2/13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26DD-12E2-4C29-B970-3FB2BB3529B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29481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9BEA3-1122-4C5D-9247-6522924C7C95}" type="datetime1">
              <a:rPr kumimoji="1" lang="ja-JP" altLang="en-US" smtClean="0"/>
              <a:t>2025/2/13</a:t>
            </a:fld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26DD-12E2-4C29-B970-3FB2BB3529B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20012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EA8EA-F524-464F-A7C5-06E675E80C23}" type="datetime1">
              <a:rPr kumimoji="1" lang="ja-JP" altLang="en-US" smtClean="0"/>
              <a:t>2025/2/13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26DD-12E2-4C29-B970-3FB2BB3529B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04734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2D564-FE42-4FFA-A0B2-90B0D53FDD77}" type="datetime1">
              <a:rPr kumimoji="1" lang="ja-JP" altLang="en-US" smtClean="0"/>
              <a:t>2025/2/13</a:t>
            </a:fld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26DD-12E2-4C29-B970-3FB2BB3529B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21773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69AD9-E090-42BD-8338-49F797FC3ABC}" type="datetime1">
              <a:rPr kumimoji="1" lang="ja-JP" altLang="en-US" smtClean="0"/>
              <a:t>2025/2/13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26DD-12E2-4C29-B970-3FB2BB3529B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5913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5B0A5-82B1-467B-B345-6A32481D66E8}" type="datetime1">
              <a:rPr kumimoji="1" lang="ja-JP" altLang="en-US" smtClean="0"/>
              <a:t>2025/2/13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26DD-12E2-4C29-B970-3FB2BB3529B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45917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900752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297987"/>
            <a:ext cx="7886700" cy="4975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648104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fld id="{C63F610E-61C6-4F86-BB01-C49DCC329506}" type="datetime1">
              <a:rPr lang="ja-JP" altLang="en-US" smtClean="0"/>
              <a:t>2025/2/13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481046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86600" y="654851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fld id="{458726DD-12E2-4C29-B970-3FB2BB3529BE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62077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600" b="1" kern="1200">
          <a:solidFill>
            <a:schemeClr val="bg1"/>
          </a:solidFill>
          <a:latin typeface="UD デジタル 教科書体 NK-B" panose="02020700000000000000" pitchFamily="18" charset="-128"/>
          <a:ea typeface="UD デジタル 教科書体 NK-B" panose="02020700000000000000" pitchFamily="18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BIZ UDPゴシック" panose="020B0400000000000000" pitchFamily="50" charset="-128"/>
          <a:ea typeface="BIZ UDPゴシック" panose="020B0400000000000000" pitchFamily="50" charset="-128"/>
          <a:cs typeface="+mn-cs"/>
        </a:defRPr>
      </a:lvl1pPr>
      <a:lvl2pPr marL="685800" indent="-228600" algn="l" defTabSz="914400" rtl="0" eaLnBrk="1" latinLnBrk="0" hangingPunct="1">
        <a:lnSpc>
          <a:spcPct val="150000"/>
        </a:lnSpc>
        <a:spcBef>
          <a:spcPts val="500"/>
        </a:spcBef>
        <a:buFont typeface="Wingdings" panose="05000000000000000000" pitchFamily="2" charset="2"/>
        <a:buChar char="Ø"/>
        <a:defRPr kumimoji="1" sz="2400" kern="1200">
          <a:solidFill>
            <a:schemeClr val="tx1"/>
          </a:solidFill>
          <a:latin typeface="BIZ UDPゴシック" panose="020B0400000000000000" pitchFamily="50" charset="-128"/>
          <a:ea typeface="BIZ UDPゴシック" panose="020B0400000000000000" pitchFamily="50" charset="-128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ts val="500"/>
        </a:spcBef>
        <a:buFont typeface="ＭＳ 明朝" panose="02020609040205080304" pitchFamily="17" charset="-128"/>
        <a:buChar char="-"/>
        <a:defRPr kumimoji="1" sz="2000" kern="1200">
          <a:solidFill>
            <a:schemeClr val="tx1"/>
          </a:solidFill>
          <a:latin typeface="BIZ UDPゴシック" panose="020B0400000000000000" pitchFamily="50" charset="-128"/>
          <a:ea typeface="BIZ UDPゴシック" panose="020B0400000000000000" pitchFamily="50" charset="-128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BIZ UDPゴシック" panose="020B0400000000000000" pitchFamily="50" charset="-128"/>
          <a:ea typeface="BIZ UDPゴシック" panose="020B0400000000000000" pitchFamily="50" charset="-128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BIZ UDPゴシック" panose="020B0400000000000000" pitchFamily="50" charset="-128"/>
          <a:ea typeface="BIZ UDPゴシック" panose="020B0400000000000000" pitchFamily="50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2332831"/>
            <a:ext cx="9144000" cy="234001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ja-JP" altLang="en-US" sz="4400" dirty="0">
                <a:solidFill>
                  <a:srgbClr val="FFFF00"/>
                </a:solidFill>
              </a:rPr>
              <a:t>「読む」のが困難な児童生徒への</a:t>
            </a:r>
            <a:br>
              <a:rPr lang="en-US" altLang="ja-JP" sz="4400" dirty="0">
                <a:solidFill>
                  <a:srgbClr val="FFFF00"/>
                </a:solidFill>
              </a:rPr>
            </a:br>
            <a:r>
              <a:rPr lang="ja-JP" altLang="en-US" sz="4400" dirty="0">
                <a:solidFill>
                  <a:srgbClr val="FFFF00"/>
                </a:solidFill>
              </a:rPr>
              <a:t>対応を考えよう</a:t>
            </a:r>
            <a:endParaRPr kumimoji="1" lang="ja-JP" altLang="en-US" sz="3600" b="0" dirty="0">
              <a:solidFill>
                <a:srgbClr val="FFFF00"/>
              </a:solidFill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5573806" y="4789505"/>
            <a:ext cx="3570193" cy="1710541"/>
          </a:xfrm>
        </p:spPr>
        <p:txBody>
          <a:bodyPr anchor="ctr">
            <a:normAutofit/>
          </a:bodyPr>
          <a:lstStyle/>
          <a:p>
            <a:pPr algn="l">
              <a:lnSpc>
                <a:spcPct val="100000"/>
              </a:lnSpc>
            </a:pPr>
            <a:r>
              <a:rPr kumimoji="1" lang="ja-JP" altLang="en-US" sz="2000" dirty="0"/>
              <a:t>青森県総合学校教育センター</a:t>
            </a:r>
            <a:endParaRPr kumimoji="1" lang="en-US" altLang="ja-JP" sz="2000" dirty="0"/>
          </a:p>
          <a:p>
            <a:pPr algn="l">
              <a:lnSpc>
                <a:spcPct val="100000"/>
              </a:lnSpc>
            </a:pPr>
            <a:r>
              <a:rPr kumimoji="1" lang="ja-JP" altLang="en-US" sz="2000" dirty="0"/>
              <a:t>センター研究</a:t>
            </a:r>
            <a:endParaRPr kumimoji="1" lang="en-US" altLang="ja-JP" sz="2000" dirty="0"/>
          </a:p>
          <a:p>
            <a:pPr algn="l">
              <a:lnSpc>
                <a:spcPct val="100000"/>
              </a:lnSpc>
            </a:pPr>
            <a:r>
              <a:rPr kumimoji="1" lang="ja-JP" altLang="en-US" sz="2000" dirty="0"/>
              <a:t>特別支援教育グループ</a:t>
            </a:r>
            <a:endParaRPr kumimoji="1" lang="en-US" altLang="ja-JP" sz="2000" dirty="0"/>
          </a:p>
        </p:txBody>
      </p:sp>
      <p:sp>
        <p:nvSpPr>
          <p:cNvPr id="4" name="正方形/長方形 3"/>
          <p:cNvSpPr/>
          <p:nvPr/>
        </p:nvSpPr>
        <p:spPr>
          <a:xfrm>
            <a:off x="235974" y="357954"/>
            <a:ext cx="788067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学び支援研修</a:t>
            </a:r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（ワークシート）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67D8977-01BF-4913-9623-D0A9EEB1B2D1}"/>
              </a:ext>
            </a:extLst>
          </p:cNvPr>
          <p:cNvSpPr/>
          <p:nvPr/>
        </p:nvSpPr>
        <p:spPr>
          <a:xfrm>
            <a:off x="316654" y="1524368"/>
            <a:ext cx="5814323" cy="40011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altLang="ja-JP" sz="20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No.1-1</a:t>
            </a:r>
            <a:r>
              <a:rPr lang="ja-JP" altLang="en-US" sz="20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「自分に合った学び方で学ぶ」を共通理解</a:t>
            </a:r>
          </a:p>
        </p:txBody>
      </p:sp>
    </p:spTree>
    <p:extLst>
      <p:ext uri="{BB962C8B-B14F-4D97-AF65-F5344CB8AC3E}">
        <p14:creationId xmlns:p14="http://schemas.microsoft.com/office/powerpoint/2010/main" val="1875876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A207F8D-41CF-47F0-A868-B02376373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子供の様子と担任の思い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ED03D-4536-4D58-92C4-F9CCF6DFCC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724174"/>
            <a:ext cx="7886700" cy="2568901"/>
          </a:xfrm>
        </p:spPr>
        <p:txBody>
          <a:bodyPr>
            <a:normAutofit/>
          </a:bodyPr>
          <a:lstStyle/>
          <a:p>
            <a:r>
              <a:rPr kumimoji="1" lang="ja-JP" altLang="en-US" sz="2400" dirty="0"/>
              <a:t>ある日、カズマくんの保護者から、紙の教科書で学習するのは難しいため、「音声教材」をダウンロードしたタブレット</a:t>
            </a:r>
            <a:r>
              <a:rPr kumimoji="1" lang="en-US" altLang="ja-JP" sz="2400" dirty="0"/>
              <a:t>PC</a:t>
            </a:r>
            <a:r>
              <a:rPr kumimoji="1" lang="ja-JP" altLang="en-US" sz="2400" dirty="0"/>
              <a:t>の持参を認めてほしいという要望がありました。</a:t>
            </a:r>
            <a:endParaRPr kumimoji="1" lang="en-US" altLang="ja-JP" sz="2400" dirty="0"/>
          </a:p>
          <a:p>
            <a:r>
              <a:rPr kumimoji="1" lang="ja-JP" altLang="en-US" sz="2400" dirty="0"/>
              <a:t>特別支援教育コーディネーターからも音声教材の活用を提案されていましたが、担任の先生は素直に受け止められず、戸惑っている状況です。</a:t>
            </a:r>
          </a:p>
        </p:txBody>
      </p:sp>
      <p:sp>
        <p:nvSpPr>
          <p:cNvPr id="6" name="コンテンツ プレースホルダー 2">
            <a:extLst>
              <a:ext uri="{FF2B5EF4-FFF2-40B4-BE49-F238E27FC236}">
                <a16:creationId xmlns:a16="http://schemas.microsoft.com/office/drawing/2014/main" id="{8EDC1FCD-1D91-46CD-9BF6-16F4B69B0807}"/>
              </a:ext>
            </a:extLst>
          </p:cNvPr>
          <p:cNvSpPr txBox="1">
            <a:spLocks/>
          </p:cNvSpPr>
          <p:nvPr/>
        </p:nvSpPr>
        <p:spPr>
          <a:xfrm>
            <a:off x="631150" y="1126351"/>
            <a:ext cx="6935260" cy="15683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kumimoji="1" sz="24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ＭＳ 明朝" panose="02020609040205080304" pitchFamily="17" charset="-128"/>
              <a:buChar char="-"/>
              <a:defRPr kumimoji="1" sz="20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通常の学級に在籍しているカズマくん（仮名）は、読み書きに困難のある子供で、とりわけ文章を読むのが苦手です。最近は、授業についていくのが徐々に難しくなってきました。</a:t>
            </a: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518F77AA-AB6F-4D56-8BCF-6D12287C60C8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2455"/>
          <a:stretch/>
        </p:blipFill>
        <p:spPr bwMode="auto">
          <a:xfrm>
            <a:off x="94203" y="5396460"/>
            <a:ext cx="1054839" cy="145030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8" name="吹き出し: 角を丸めた四角形 7">
            <a:extLst>
              <a:ext uri="{FF2B5EF4-FFF2-40B4-BE49-F238E27FC236}">
                <a16:creationId xmlns:a16="http://schemas.microsoft.com/office/drawing/2014/main" id="{8F646A8C-347F-465C-B96A-D21DF61DB8A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1558977" y="5319166"/>
            <a:ext cx="7321337" cy="1411908"/>
          </a:xfrm>
          <a:prstGeom prst="wedgeRoundRectCallout">
            <a:avLst>
              <a:gd name="adj1" fmla="val -54837"/>
              <a:gd name="adj2" fmla="val 14886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ja-JP" altLang="en-US" sz="2000" kern="10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ボク、本当は授業での</a:t>
            </a:r>
            <a:r>
              <a:rPr lang="en-US" altLang="ja-JP" sz="2000" kern="10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ICT</a:t>
            </a:r>
            <a:r>
              <a:rPr lang="ja-JP" altLang="en-US" sz="2000" kern="10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活用が苦手なんですよ。持参するタブレット</a:t>
            </a:r>
            <a:r>
              <a:rPr lang="en-US" altLang="ja-JP" sz="2000" kern="10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PC</a:t>
            </a:r>
            <a:r>
              <a:rPr lang="ja-JP" altLang="en-US" sz="2000" kern="10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に不具合が生じたときに対応する自信がないんです。教科書を自分で読む活動も大事だと思うし</a:t>
            </a:r>
            <a:r>
              <a:rPr lang="en-US" altLang="ja-JP" sz="2000" kern="10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…</a:t>
            </a:r>
            <a:r>
              <a:rPr lang="ja-JP" altLang="en-US" sz="2000" kern="10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。</a:t>
            </a:r>
            <a:endParaRPr lang="ja-JP" sz="2000" kern="10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7927585-48DE-45F3-BF7E-07E11C0C3FC5}"/>
              </a:ext>
            </a:extLst>
          </p:cNvPr>
          <p:cNvSpPr txBox="1"/>
          <p:nvPr/>
        </p:nvSpPr>
        <p:spPr>
          <a:xfrm>
            <a:off x="369011" y="5123798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担任</a:t>
            </a: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51EC3129-6A16-4EEC-A201-F536C0C64E2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5141" y="926844"/>
            <a:ext cx="1600325" cy="16516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75978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1E0969-570D-4816-8DB7-2C0F1AA7A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89741"/>
            <a:ext cx="9144000" cy="900752"/>
          </a:xfrm>
        </p:spPr>
        <p:txBody>
          <a:bodyPr>
            <a:noAutofit/>
          </a:bodyPr>
          <a:lstStyle/>
          <a:p>
            <a:r>
              <a:rPr kumimoji="1" lang="ja-JP" altLang="en-US" dirty="0"/>
              <a:t>①「わたしならこうする」の意見交換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0AB802C-24A6-40A6-89B2-8409169538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799" y="1364108"/>
            <a:ext cx="8395429" cy="1060438"/>
          </a:xfrm>
        </p:spPr>
        <p:txBody>
          <a:bodyPr>
            <a:normAutofit/>
          </a:bodyPr>
          <a:lstStyle/>
          <a:p>
            <a:r>
              <a:rPr kumimoji="1" lang="ja-JP" altLang="en-US" sz="2400" dirty="0"/>
              <a:t>カズマくんのような子供を担任していたら、どのように対応しますか？２～４人で意見交換しましょう。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FE3090E-2E8F-4C87-B07F-243E372C7B15}"/>
              </a:ext>
            </a:extLst>
          </p:cNvPr>
          <p:cNvSpPr txBox="1"/>
          <p:nvPr/>
        </p:nvSpPr>
        <p:spPr>
          <a:xfrm>
            <a:off x="0" y="21801"/>
            <a:ext cx="2233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対話</a:t>
            </a: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49970E92-2A01-4238-9708-9CF2619022D4}"/>
              </a:ext>
            </a:extLst>
          </p:cNvPr>
          <p:cNvSpPr/>
          <p:nvPr/>
        </p:nvSpPr>
        <p:spPr>
          <a:xfrm>
            <a:off x="149902" y="2286000"/>
            <a:ext cx="8844196" cy="4414603"/>
          </a:xfrm>
          <a:prstGeom prst="roundRect">
            <a:avLst>
              <a:gd name="adj" fmla="val 778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400" u="sng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メモ</a:t>
            </a:r>
          </a:p>
        </p:txBody>
      </p:sp>
      <p:pic>
        <p:nvPicPr>
          <p:cNvPr id="7" name="Picture 2" descr="https://4.bp.blogspot.com/-qhnEZ95vpjw/V_I4GbPCTvI/AAAAAAAA-mc/qFAdjqK1F6w4yTrB_lnvUDnLnIdVAGKpACLcB/s800/businessman2_kangaechu.png">
            <a:extLst>
              <a:ext uri="{FF2B5EF4-FFF2-40B4-BE49-F238E27FC236}">
                <a16:creationId xmlns:a16="http://schemas.microsoft.com/office/drawing/2014/main" id="{DE41BE82-2435-44D4-9382-18C06410F3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9030" y="5895218"/>
            <a:ext cx="636255" cy="805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https://4.bp.blogspot.com/-6Z_bn3OBtt8/XAnvVYu5lsI/AAAAAAABQnQ/-Tv5U4Hbxt44cIRVfhFRJZrQ5qgNLgsowCLcBGAs/s800/business_woman3_1_question.png">
            <a:extLst>
              <a:ext uri="{FF2B5EF4-FFF2-40B4-BE49-F238E27FC236}">
                <a16:creationId xmlns:a16="http://schemas.microsoft.com/office/drawing/2014/main" id="{4EFDC8A5-F861-4669-81BF-393EACB4E3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7102" y="5912501"/>
            <a:ext cx="577813" cy="784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72195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1E0969-570D-4816-8DB7-2C0F1AA7A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89741"/>
            <a:ext cx="9144000" cy="900752"/>
          </a:xfrm>
        </p:spPr>
        <p:txBody>
          <a:bodyPr>
            <a:noAutofit/>
          </a:bodyPr>
          <a:lstStyle/>
          <a:p>
            <a:r>
              <a:rPr kumimoji="1" lang="ja-JP" altLang="en-US" dirty="0"/>
              <a:t>②リフレクション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0AB802C-24A6-40A6-89B2-8409169538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799" y="1424068"/>
            <a:ext cx="8395429" cy="704536"/>
          </a:xfrm>
        </p:spPr>
        <p:txBody>
          <a:bodyPr>
            <a:normAutofit/>
          </a:bodyPr>
          <a:lstStyle/>
          <a:p>
            <a:r>
              <a:rPr kumimoji="1" lang="ja-JP" altLang="en-US" dirty="0"/>
              <a:t>本研修を振り返り、気付きや学びを言語化しましょう。</a:t>
            </a:r>
            <a:endParaRPr kumimoji="1" lang="en-US" altLang="ja-JP" dirty="0"/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49970E92-2A01-4238-9708-9CF2619022D4}"/>
              </a:ext>
            </a:extLst>
          </p:cNvPr>
          <p:cNvSpPr/>
          <p:nvPr/>
        </p:nvSpPr>
        <p:spPr>
          <a:xfrm>
            <a:off x="149902" y="1965960"/>
            <a:ext cx="8844196" cy="4734643"/>
          </a:xfrm>
          <a:prstGeom prst="roundRect">
            <a:avLst>
              <a:gd name="adj" fmla="val 778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Picture 4" descr="https://2.bp.blogspot.com/-CwfsyOA1INU/VcMlSRAoyvI/AAAAAAAAwY8/DH5pve5rDSs/s800/fukidashi1_businessman.png">
            <a:extLst>
              <a:ext uri="{FF2B5EF4-FFF2-40B4-BE49-F238E27FC236}">
                <a16:creationId xmlns:a16="http://schemas.microsoft.com/office/drawing/2014/main" id="{F37E1B1E-BF77-4958-BBFD-252A13F5F5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7250" y="5543295"/>
            <a:ext cx="1157308" cy="1157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https://4.bp.blogspot.com/-oopOAwsivO8/VcMlShbXbaI/AAAAAAAAwY4/oNpyggmY9d0/s800/fukidashi2_businesswoman.png">
            <a:extLst>
              <a:ext uri="{FF2B5EF4-FFF2-40B4-BE49-F238E27FC236}">
                <a16:creationId xmlns:a16="http://schemas.microsoft.com/office/drawing/2014/main" id="{35A35DA2-96AB-4AA6-98B1-0ABBBA22FD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9245" y="5543295"/>
            <a:ext cx="1180905" cy="11809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17114F5-DC8B-423B-BB24-CDC623E775E2}"/>
              </a:ext>
            </a:extLst>
          </p:cNvPr>
          <p:cNvSpPr txBox="1"/>
          <p:nvPr/>
        </p:nvSpPr>
        <p:spPr>
          <a:xfrm>
            <a:off x="0" y="21801"/>
            <a:ext cx="5306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個人ワーク　⇒　グループ共有</a:t>
            </a:r>
          </a:p>
        </p:txBody>
      </p:sp>
    </p:spTree>
    <p:extLst>
      <p:ext uri="{BB962C8B-B14F-4D97-AF65-F5344CB8AC3E}">
        <p14:creationId xmlns:p14="http://schemas.microsoft.com/office/powerpoint/2010/main" val="14066886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ユーザー定義 2">
      <a:dk1>
        <a:sysClr val="windowText" lastClr="000000"/>
      </a:dk1>
      <a:lt1>
        <a:sysClr val="window" lastClr="FFFFFF"/>
      </a:lt1>
      <a:dk2>
        <a:srgbClr val="336699"/>
      </a:dk2>
      <a:lt2>
        <a:srgbClr val="E7E6E6"/>
      </a:lt2>
      <a:accent1>
        <a:srgbClr val="336699"/>
      </a:accent1>
      <a:accent2>
        <a:srgbClr val="FFCC00"/>
      </a:accent2>
      <a:accent3>
        <a:srgbClr val="A5A5A5"/>
      </a:accent3>
      <a:accent4>
        <a:srgbClr val="FFCC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1">
      <a:majorFont>
        <a:latin typeface="Segoe UI"/>
        <a:ea typeface="メイリオ"/>
        <a:cs typeface=""/>
      </a:majorFont>
      <a:minorFont>
        <a:latin typeface="Segoe UI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9050</TotalTime>
  <Words>273</Words>
  <Application>Microsoft Office PowerPoint</Application>
  <PresentationFormat>画面に合わせる (4:3)</PresentationFormat>
  <Paragraphs>20</Paragraphs>
  <Slides>4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4" baseType="lpstr">
      <vt:lpstr>BIZ UDPゴシック</vt:lpstr>
      <vt:lpstr>ＭＳ 明朝</vt:lpstr>
      <vt:lpstr>UD デジタル 教科書体 NK-B</vt:lpstr>
      <vt:lpstr>メイリオ</vt:lpstr>
      <vt:lpstr>游ゴシック</vt:lpstr>
      <vt:lpstr>Arial</vt:lpstr>
      <vt:lpstr>Calibri</vt:lpstr>
      <vt:lpstr>Segoe UI</vt:lpstr>
      <vt:lpstr>Wingdings</vt:lpstr>
      <vt:lpstr>Office テーマ</vt:lpstr>
      <vt:lpstr>「読む」のが困難な児童生徒への 対応を考えよう</vt:lpstr>
      <vt:lpstr>子供の様子と担任の思い</vt:lpstr>
      <vt:lpstr>①「わたしならこうする」の意見交換</vt:lpstr>
      <vt:lpstr>②リフレクション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青森県総合学校教育センター特別支援教育課</dc:creator>
  <cp:revision>653</cp:revision>
  <cp:lastPrinted>2024-12-13T05:31:45Z</cp:lastPrinted>
  <dcterms:created xsi:type="dcterms:W3CDTF">2020-08-31T05:41:33Z</dcterms:created>
  <dcterms:modified xsi:type="dcterms:W3CDTF">2025-02-13T01:16:11Z</dcterms:modified>
</cp:coreProperties>
</file>