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25" r:id="rId2"/>
    <p:sldId id="1844" r:id="rId3"/>
    <p:sldId id="1843" r:id="rId4"/>
    <p:sldId id="1849" r:id="rId5"/>
    <p:sldId id="1832" r:id="rId6"/>
    <p:sldId id="1847" r:id="rId7"/>
    <p:sldId id="1848" r:id="rId8"/>
    <p:sldId id="1833" r:id="rId9"/>
    <p:sldId id="1842" r:id="rId10"/>
    <p:sldId id="1851" r:id="rId11"/>
    <p:sldId id="1834" r:id="rId12"/>
    <p:sldId id="1850" r:id="rId13"/>
    <p:sldId id="1839" r:id="rId14"/>
    <p:sldId id="1837" r:id="rId15"/>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84500" cy="501650"/>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902076" y="0"/>
            <a:ext cx="2984500" cy="501650"/>
          </a:xfrm>
          <a:prstGeom prst="rect">
            <a:avLst/>
          </a:prstGeom>
        </p:spPr>
        <p:txBody>
          <a:bodyPr vert="horz" lIns="91429" tIns="45715" rIns="91429" bIns="45715"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517064"/>
            <a:ext cx="2984500" cy="501650"/>
          </a:xfrm>
          <a:prstGeom prst="rect">
            <a:avLst/>
          </a:prstGeom>
        </p:spPr>
        <p:txBody>
          <a:bodyPr vert="horz" lIns="91429" tIns="45715" rIns="91429" bIns="4571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902076" y="9517064"/>
            <a:ext cx="2984500" cy="501650"/>
          </a:xfrm>
          <a:prstGeom prst="rect">
            <a:avLst/>
          </a:prstGeom>
        </p:spPr>
        <p:txBody>
          <a:bodyPr vert="horz" lIns="91429" tIns="45715" rIns="91429" bIns="45715"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84871" cy="502675"/>
          </a:xfrm>
          <a:prstGeom prst="rect">
            <a:avLst/>
          </a:prstGeom>
        </p:spPr>
        <p:txBody>
          <a:bodyPr vert="horz" lIns="93091" tIns="46545" rIns="93091" bIns="465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700" y="3"/>
            <a:ext cx="2984871" cy="502675"/>
          </a:xfrm>
          <a:prstGeom prst="rect">
            <a:avLst/>
          </a:prstGeom>
        </p:spPr>
        <p:txBody>
          <a:bodyPr vert="horz" lIns="93091" tIns="46545" rIns="93091" bIns="46545"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79787"/>
          </a:xfrm>
          <a:prstGeom prst="rect">
            <a:avLst/>
          </a:prstGeom>
          <a:noFill/>
          <a:ln w="12700">
            <a:solidFill>
              <a:prstClr val="black"/>
            </a:solidFill>
          </a:ln>
        </p:spPr>
        <p:txBody>
          <a:bodyPr vert="horz" lIns="93091" tIns="46545" rIns="93091" bIns="46545" rtlCol="0" anchor="ctr"/>
          <a:lstStyle/>
          <a:p>
            <a:endParaRPr lang="ja-JP" altLang="en-US"/>
          </a:p>
        </p:txBody>
      </p:sp>
      <p:sp>
        <p:nvSpPr>
          <p:cNvPr id="5" name="ノート プレースホルダー 4"/>
          <p:cNvSpPr>
            <a:spLocks noGrp="1"/>
          </p:cNvSpPr>
          <p:nvPr>
            <p:ph type="body" sz="quarter" idx="3"/>
          </p:nvPr>
        </p:nvSpPr>
        <p:spPr>
          <a:xfrm>
            <a:off x="688817" y="4821508"/>
            <a:ext cx="5510530" cy="3944869"/>
          </a:xfrm>
          <a:prstGeom prst="rect">
            <a:avLst/>
          </a:prstGeom>
        </p:spPr>
        <p:txBody>
          <a:bodyPr vert="horz" lIns="93091" tIns="46545" rIns="93091" bIns="465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516040"/>
            <a:ext cx="2984871" cy="502674"/>
          </a:xfrm>
          <a:prstGeom prst="rect">
            <a:avLst/>
          </a:prstGeom>
        </p:spPr>
        <p:txBody>
          <a:bodyPr vert="horz" lIns="93091" tIns="46545" rIns="93091" bIns="465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700" y="9516040"/>
            <a:ext cx="2984871" cy="502674"/>
          </a:xfrm>
          <a:prstGeom prst="rect">
            <a:avLst/>
          </a:prstGeom>
        </p:spPr>
        <p:txBody>
          <a:bodyPr vert="horz" lIns="93091" tIns="46545" rIns="93091" bIns="46545"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a:t>
            </a:fld>
            <a:endParaRPr kumimoji="1" lang="ja-JP" altLang="en-US"/>
          </a:p>
        </p:txBody>
      </p:sp>
    </p:spTree>
    <p:extLst>
      <p:ext uri="{BB962C8B-B14F-4D97-AF65-F5344CB8AC3E}">
        <p14:creationId xmlns:p14="http://schemas.microsoft.com/office/powerpoint/2010/main" val="2725400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12</a:t>
            </a:fld>
            <a:endParaRPr kumimoji="1" lang="ja-JP" altLang="en-US"/>
          </a:p>
        </p:txBody>
      </p:sp>
    </p:spTree>
    <p:extLst>
      <p:ext uri="{BB962C8B-B14F-4D97-AF65-F5344CB8AC3E}">
        <p14:creationId xmlns:p14="http://schemas.microsoft.com/office/powerpoint/2010/main" val="3386931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13</a:t>
            </a:fld>
            <a:endParaRPr kumimoji="1" lang="ja-JP" altLang="en-US"/>
          </a:p>
        </p:txBody>
      </p:sp>
    </p:spTree>
    <p:extLst>
      <p:ext uri="{BB962C8B-B14F-4D97-AF65-F5344CB8AC3E}">
        <p14:creationId xmlns:p14="http://schemas.microsoft.com/office/powerpoint/2010/main" val="1779762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5974" y="2332831"/>
            <a:ext cx="8672051" cy="2340014"/>
          </a:xfrm>
        </p:spPr>
        <p:txBody>
          <a:bodyPr>
            <a:normAutofit/>
          </a:bodyPr>
          <a:lstStyle/>
          <a:p>
            <a:pPr>
              <a:lnSpc>
                <a:spcPct val="100000"/>
              </a:lnSpc>
            </a:pPr>
            <a:r>
              <a:rPr lang="ja-JP" altLang="en-US" sz="4400" dirty="0">
                <a:solidFill>
                  <a:srgbClr val="FFFF00"/>
                </a:solidFill>
              </a:rPr>
              <a:t>「読む」のが困難な児童生徒への</a:t>
            </a:r>
            <a:br>
              <a:rPr lang="en-US" altLang="ja-JP" sz="4400" dirty="0">
                <a:solidFill>
                  <a:srgbClr val="FFFF00"/>
                </a:solidFill>
              </a:rPr>
            </a:br>
            <a:r>
              <a:rPr lang="ja-JP" altLang="en-US" sz="4400" dirty="0">
                <a:solidFill>
                  <a:srgbClr val="FFFF00"/>
                </a:solidFill>
              </a:rPr>
              <a:t>支援上の課題解決に向けて</a:t>
            </a:r>
            <a:endParaRPr kumimoji="1" lang="ja-JP" altLang="en-US" sz="3600" b="0" dirty="0">
              <a:solidFill>
                <a:srgbClr val="FFFF00"/>
              </a:solidFill>
            </a:endParaRPr>
          </a:p>
        </p:txBody>
      </p:sp>
      <p:sp>
        <p:nvSpPr>
          <p:cNvPr id="3" name="サブタイトル 2"/>
          <p:cNvSpPr>
            <a:spLocks noGrp="1"/>
          </p:cNvSpPr>
          <p:nvPr>
            <p:ph type="subTitle" idx="1"/>
          </p:nvPr>
        </p:nvSpPr>
        <p:spPr>
          <a:xfrm>
            <a:off x="5573806" y="4789505"/>
            <a:ext cx="3570193" cy="1710541"/>
          </a:xfrm>
        </p:spPr>
        <p:txBody>
          <a:bodyPr anchor="ctr">
            <a:normAutofit/>
          </a:bodyPr>
          <a:lstStyle/>
          <a:p>
            <a:pPr algn="l">
              <a:lnSpc>
                <a:spcPct val="100000"/>
              </a:lnSpc>
            </a:pPr>
            <a:r>
              <a:rPr kumimoji="1" lang="ja-JP" altLang="en-US" sz="2000" dirty="0"/>
              <a:t>青森県総合学校教育センター</a:t>
            </a:r>
            <a:endParaRPr kumimoji="1" lang="en-US" altLang="ja-JP" sz="2000" dirty="0"/>
          </a:p>
          <a:p>
            <a:pPr algn="l">
              <a:lnSpc>
                <a:spcPct val="100000"/>
              </a:lnSpc>
            </a:pPr>
            <a:r>
              <a:rPr kumimoji="1" lang="ja-JP" altLang="en-US" sz="2000" dirty="0"/>
              <a:t>センター研究</a:t>
            </a:r>
            <a:endParaRPr kumimoji="1" lang="en-US" altLang="ja-JP" sz="2000" dirty="0"/>
          </a:p>
          <a:p>
            <a:pPr algn="l">
              <a:lnSpc>
                <a:spcPct val="100000"/>
              </a:lnSpc>
            </a:pPr>
            <a:r>
              <a:rPr kumimoji="1" lang="ja-JP" altLang="en-US" sz="2000" dirty="0"/>
              <a:t>特別支援教育グループ</a:t>
            </a:r>
            <a:endParaRPr kumimoji="1" lang="en-US" altLang="ja-JP" sz="2000" dirty="0"/>
          </a:p>
        </p:txBody>
      </p:sp>
      <p:sp>
        <p:nvSpPr>
          <p:cNvPr id="4" name="正方形/長方形 3"/>
          <p:cNvSpPr/>
          <p:nvPr/>
        </p:nvSpPr>
        <p:spPr>
          <a:xfrm>
            <a:off x="235974" y="357954"/>
            <a:ext cx="7880671" cy="369332"/>
          </a:xfrm>
          <a:prstGeom prst="rect">
            <a:avLst/>
          </a:prstGeom>
        </p:spPr>
        <p:txBody>
          <a:bodyPr wrap="square">
            <a:spAutoFit/>
          </a:bodyPr>
          <a:lstStyle/>
          <a:p>
            <a:r>
              <a:rPr lang="ja-JP" altLang="en-US" u="sng" dirty="0">
                <a:latin typeface="BIZ UDPゴシック" panose="020B0400000000000000" pitchFamily="50" charset="-128"/>
                <a:ea typeface="BIZ UDPゴシック" panose="020B0400000000000000" pitchFamily="50" charset="-128"/>
              </a:rPr>
              <a:t>学び支援研修</a:t>
            </a:r>
            <a:r>
              <a:rPr lang="ja-JP" altLang="en-US" dirty="0">
                <a:latin typeface="BIZ UDPゴシック" panose="020B0400000000000000" pitchFamily="50" charset="-128"/>
                <a:ea typeface="BIZ UDPゴシック" panose="020B0400000000000000" pitchFamily="50" charset="-128"/>
              </a:rPr>
              <a:t>（進行用、解説資料）</a:t>
            </a:r>
          </a:p>
        </p:txBody>
      </p:sp>
      <p:sp>
        <p:nvSpPr>
          <p:cNvPr id="6" name="正方形/長方形 5">
            <a:extLst>
              <a:ext uri="{FF2B5EF4-FFF2-40B4-BE49-F238E27FC236}">
                <a16:creationId xmlns:a16="http://schemas.microsoft.com/office/drawing/2014/main" id="{EE23B394-9F20-47B5-92C4-38CD99D8F7DC}"/>
              </a:ext>
            </a:extLst>
          </p:cNvPr>
          <p:cNvSpPr/>
          <p:nvPr/>
        </p:nvSpPr>
        <p:spPr>
          <a:xfrm>
            <a:off x="316655" y="1479398"/>
            <a:ext cx="4585129" cy="400110"/>
          </a:xfrm>
          <a:prstGeom prst="rect">
            <a:avLst/>
          </a:prstGeom>
          <a:solidFill>
            <a:schemeClr val="tx1"/>
          </a:solidFill>
          <a:ln>
            <a:solidFill>
              <a:schemeClr val="tx1"/>
            </a:solidFill>
          </a:ln>
        </p:spPr>
        <p:txBody>
          <a:bodyPr wrap="square">
            <a:spAutoFit/>
          </a:bodyPr>
          <a:lstStyle/>
          <a:p>
            <a:pPr algn="ctr"/>
            <a:r>
              <a:rPr lang="en-US" altLang="ja-JP" sz="2000" dirty="0">
                <a:solidFill>
                  <a:schemeClr val="bg1"/>
                </a:solidFill>
                <a:latin typeface="BIZ UDPゴシック" panose="020B0400000000000000" pitchFamily="50" charset="-128"/>
                <a:ea typeface="BIZ UDPゴシック" panose="020B0400000000000000" pitchFamily="50" charset="-128"/>
              </a:rPr>
              <a:t>No.1-2</a:t>
            </a:r>
            <a:r>
              <a:rPr lang="ja-JP" altLang="en-US" sz="2000" dirty="0">
                <a:solidFill>
                  <a:schemeClr val="bg1"/>
                </a:solidFill>
                <a:latin typeface="BIZ UDPゴシック" panose="020B0400000000000000" pitchFamily="50" charset="-128"/>
                <a:ea typeface="BIZ UDPゴシック" panose="020B0400000000000000" pitchFamily="50" charset="-128"/>
              </a:rPr>
              <a:t>　「みんなでどうする？」を検討</a:t>
            </a:r>
          </a:p>
        </p:txBody>
      </p:sp>
    </p:spTree>
    <p:extLst>
      <p:ext uri="{BB962C8B-B14F-4D97-AF65-F5344CB8AC3E}">
        <p14:creationId xmlns:p14="http://schemas.microsoft.com/office/powerpoint/2010/main" val="1875876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①自校の取組の振り返りと課題解決策の検討</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149903" y="1424066"/>
            <a:ext cx="8844196" cy="4527028"/>
          </a:xfrm>
        </p:spPr>
        <p:txBody>
          <a:bodyPr>
            <a:normAutofit/>
          </a:bodyPr>
          <a:lstStyle/>
          <a:p>
            <a:r>
              <a:rPr kumimoji="1" lang="ja-JP" altLang="en-US" dirty="0"/>
              <a:t>前向きで段階的な振り返りの手法である「</a:t>
            </a:r>
            <a:r>
              <a:rPr kumimoji="1" lang="en-US" altLang="ja-JP" dirty="0"/>
              <a:t>KPT</a:t>
            </a:r>
            <a:r>
              <a:rPr kumimoji="1" lang="ja-JP" altLang="en-US" dirty="0"/>
              <a:t>（ケプト）法」を用います。</a:t>
            </a:r>
            <a:endParaRPr kumimoji="1" lang="en-US" altLang="ja-JP" dirty="0"/>
          </a:p>
          <a:p>
            <a:pPr lvl="1"/>
            <a:r>
              <a:rPr kumimoji="1" lang="en-US" altLang="ja-JP" sz="2800" b="1" dirty="0"/>
              <a:t>K</a:t>
            </a:r>
            <a:r>
              <a:rPr kumimoji="1" lang="en-US" altLang="ja-JP" b="1" dirty="0"/>
              <a:t>eep</a:t>
            </a:r>
            <a:r>
              <a:rPr kumimoji="1" lang="ja-JP" altLang="en-US" dirty="0"/>
              <a:t>「継続したいこと、効果があったと感じた支援」</a:t>
            </a:r>
            <a:endParaRPr kumimoji="1" lang="en-US" altLang="ja-JP" dirty="0"/>
          </a:p>
          <a:p>
            <a:pPr lvl="1"/>
            <a:r>
              <a:rPr kumimoji="1" lang="en-US" altLang="ja-JP" sz="2800" b="1" dirty="0"/>
              <a:t>P</a:t>
            </a:r>
            <a:r>
              <a:rPr kumimoji="1" lang="en-US" altLang="ja-JP" b="1" dirty="0"/>
              <a:t>roblem</a:t>
            </a:r>
            <a:r>
              <a:rPr kumimoji="1" lang="ja-JP" altLang="en-US" dirty="0"/>
              <a:t>「課題となっていること、課題になりそうなこと」</a:t>
            </a:r>
            <a:endParaRPr kumimoji="1" lang="en-US" altLang="ja-JP" dirty="0"/>
          </a:p>
          <a:p>
            <a:pPr lvl="1"/>
            <a:r>
              <a:rPr kumimoji="1" lang="en-US" altLang="ja-JP" sz="2800" b="1" dirty="0"/>
              <a:t>T</a:t>
            </a:r>
            <a:r>
              <a:rPr kumimoji="1" lang="en-US" altLang="ja-JP" b="1" dirty="0"/>
              <a:t>ry</a:t>
            </a:r>
            <a:r>
              <a:rPr kumimoji="1" lang="ja-JP" altLang="en-US" dirty="0"/>
              <a:t>「課題の解決策、今後挑戦してみたいこと」</a:t>
            </a:r>
            <a:endParaRPr kumimoji="1" lang="en-US" altLang="ja-JP" dirty="0"/>
          </a:p>
          <a:p>
            <a:r>
              <a:rPr kumimoji="1" lang="ja-JP" altLang="en-US" dirty="0"/>
              <a:t>カズマくんのようなケースについて、自校においてできていることや効果のあった支援について振り返ります。次に、支援上の課題となっていることや、代替手段としてタブレット</a:t>
            </a:r>
            <a:r>
              <a:rPr kumimoji="1" lang="en-US" altLang="ja-JP" dirty="0"/>
              <a:t>PC</a:t>
            </a:r>
            <a:r>
              <a:rPr kumimoji="1" lang="ja-JP" altLang="en-US" dirty="0"/>
              <a:t>を活用する際に課題になりそうなことを考えます。そして、それらの課題解決に向けて</a:t>
            </a:r>
            <a:r>
              <a:rPr lang="ja-JP" altLang="en-US" sz="2400" dirty="0">
                <a:latin typeface="+mn-ea"/>
              </a:rPr>
              <a:t>アイディアを出し合います。</a:t>
            </a:r>
            <a:endParaRPr kumimoji="1" lang="en-US" altLang="ja-JP"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1" y="21801"/>
            <a:ext cx="4122296"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グループ協議（</a:t>
            </a:r>
            <a:r>
              <a:rPr lang="en-US" altLang="ja-JP" dirty="0">
                <a:latin typeface="UD デジタル 教科書体 NK-B" panose="02020700000000000000" pitchFamily="18" charset="-128"/>
                <a:ea typeface="UD デジタル 教科書体 NK-B" panose="02020700000000000000" pitchFamily="18" charset="-128"/>
              </a:rPr>
              <a:t>※</a:t>
            </a:r>
            <a:r>
              <a:rPr lang="ja-JP" altLang="en-US" dirty="0">
                <a:latin typeface="UD デジタル 教科書体 NK-B" panose="02020700000000000000" pitchFamily="18" charset="-128"/>
                <a:ea typeface="UD デジタル 教科書体 NK-B" panose="02020700000000000000" pitchFamily="18" charset="-128"/>
              </a:rPr>
              <a:t>１グループ３～４人）</a:t>
            </a:r>
          </a:p>
        </p:txBody>
      </p:sp>
      <p:pic>
        <p:nvPicPr>
          <p:cNvPr id="4" name="Picture 6" descr="https://3.bp.blogspot.com/-utJMyacp3ug/Vf-aX46cgpI/AAAAAAAAyFo/U5f1OX8ceWw/s800/kaisya_kaiwa_communication.png">
            <a:extLst>
              <a:ext uri="{FF2B5EF4-FFF2-40B4-BE49-F238E27FC236}">
                <a16:creationId xmlns:a16="http://schemas.microsoft.com/office/drawing/2014/main" id="{BCF9EC3E-F949-20AB-5C52-AC08FEB2F3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6224" y="5207862"/>
            <a:ext cx="1707776" cy="1650138"/>
          </a:xfrm>
          <a:prstGeom prst="rect">
            <a:avLst/>
          </a:prstGeom>
          <a:noFill/>
          <a:extLst>
            <a:ext uri="{909E8E84-426E-40DD-AFC4-6F175D3DCCD1}">
              <a14:hiddenFill xmlns:a14="http://schemas.microsoft.com/office/drawing/2010/main">
                <a:solidFill>
                  <a:srgbClr val="FFFFFF"/>
                </a:solidFill>
              </a14:hiddenFill>
            </a:ext>
          </a:extLst>
        </p:spPr>
      </p:pic>
      <p:sp>
        <p:nvSpPr>
          <p:cNvPr id="6" name="角丸四角形 8">
            <a:extLst>
              <a:ext uri="{FF2B5EF4-FFF2-40B4-BE49-F238E27FC236}">
                <a16:creationId xmlns:a16="http://schemas.microsoft.com/office/drawing/2014/main" id="{DDA7110A-CE0B-48B6-AEAB-C4756E885870}"/>
              </a:ext>
            </a:extLst>
          </p:cNvPr>
          <p:cNvSpPr/>
          <p:nvPr/>
        </p:nvSpPr>
        <p:spPr>
          <a:xfrm>
            <a:off x="592110" y="5831173"/>
            <a:ext cx="6438276" cy="854440"/>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BIZ UDPゴシック" panose="020B0400000000000000" pitchFamily="50" charset="-128"/>
                <a:ea typeface="BIZ UDPゴシック" panose="020B0400000000000000" pitchFamily="50" charset="-128"/>
              </a:rPr>
              <a:t>チーム支援に向けて</a:t>
            </a:r>
            <a:r>
              <a:rPr kumimoji="1" lang="ja-JP" altLang="en-US" sz="2400" b="1" dirty="0">
                <a:solidFill>
                  <a:schemeClr val="tx1"/>
                </a:solidFill>
                <a:latin typeface="BIZ UDPゴシック" panose="020B0400000000000000" pitchFamily="50" charset="-128"/>
                <a:ea typeface="BIZ UDPゴシック" panose="020B0400000000000000" pitchFamily="50" charset="-128"/>
              </a:rPr>
              <a:t>「みんなでどうする？」を</a:t>
            </a:r>
            <a:endParaRPr kumimoji="1" lang="en-US" altLang="ja-JP" sz="2400" b="1"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検討しましょう♪</a:t>
            </a:r>
          </a:p>
        </p:txBody>
      </p:sp>
    </p:spTree>
    <p:extLst>
      <p:ext uri="{BB962C8B-B14F-4D97-AF65-F5344CB8AC3E}">
        <p14:creationId xmlns:p14="http://schemas.microsoft.com/office/powerpoint/2010/main" val="3354645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42A73C0B-0F89-40FA-A80E-44A61E66A6D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72" r="1647"/>
          <a:stretch/>
        </p:blipFill>
        <p:spPr>
          <a:xfrm>
            <a:off x="125766" y="464694"/>
            <a:ext cx="8918929" cy="6393305"/>
          </a:xfrm>
          <a:prstGeom prst="rect">
            <a:avLst/>
          </a:prstGeom>
        </p:spPr>
      </p:pic>
      <p:sp>
        <p:nvSpPr>
          <p:cNvPr id="7" name="角丸四角形 8">
            <a:extLst>
              <a:ext uri="{FF2B5EF4-FFF2-40B4-BE49-F238E27FC236}">
                <a16:creationId xmlns:a16="http://schemas.microsoft.com/office/drawing/2014/main" id="{9CBCBA1B-CD9B-472A-4945-F693AA678EFE}"/>
              </a:ext>
            </a:extLst>
          </p:cNvPr>
          <p:cNvSpPr/>
          <p:nvPr/>
        </p:nvSpPr>
        <p:spPr>
          <a:xfrm>
            <a:off x="896127" y="1819236"/>
            <a:ext cx="2971333" cy="1062037"/>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2"/>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個人作業</a:t>
            </a:r>
            <a:r>
              <a:rPr kumimoji="1" lang="en-US" altLang="ja-JP" dirty="0">
                <a:solidFill>
                  <a:schemeClr val="tx1"/>
                </a:solidFill>
                <a:latin typeface="BIZ UDPゴシック" panose="020B0400000000000000" pitchFamily="50" charset="-128"/>
                <a:ea typeface="BIZ UDPゴシック" panose="020B0400000000000000" pitchFamily="50" charset="-128"/>
              </a:rPr>
              <a:t>】 </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K</a:t>
            </a:r>
            <a:r>
              <a:rPr kumimoji="1" lang="ja-JP" altLang="en-US" dirty="0">
                <a:solidFill>
                  <a:schemeClr val="tx1"/>
                </a:solidFill>
                <a:latin typeface="BIZ UDPゴシック" panose="020B0400000000000000" pitchFamily="50" charset="-128"/>
                <a:ea typeface="BIZ UDPゴシック" panose="020B0400000000000000" pitchFamily="50" charset="-128"/>
              </a:rPr>
              <a:t>、</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P </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について付箋に記入する。</a:t>
            </a:r>
            <a:r>
              <a:rPr kumimoji="1" lang="en-US" altLang="ja-JP" dirty="0">
                <a:solidFill>
                  <a:schemeClr val="tx1"/>
                </a:solidFill>
                <a:latin typeface="BIZ UDPゴシック" panose="020B0400000000000000" pitchFamily="50" charset="-128"/>
                <a:ea typeface="BIZ UDPゴシック" panose="020B0400000000000000" pitchFamily="50" charset="-128"/>
              </a:rPr>
              <a:t>(5</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8" name="角丸四角形 8">
            <a:extLst>
              <a:ext uri="{FF2B5EF4-FFF2-40B4-BE49-F238E27FC236}">
                <a16:creationId xmlns:a16="http://schemas.microsoft.com/office/drawing/2014/main" id="{AA856080-349C-5D75-96C6-423B9775054A}"/>
              </a:ext>
            </a:extLst>
          </p:cNvPr>
          <p:cNvSpPr/>
          <p:nvPr/>
        </p:nvSpPr>
        <p:spPr>
          <a:xfrm>
            <a:off x="5067773" y="1814012"/>
            <a:ext cx="3495988"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4"/>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個人作業</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左記の課題に対する </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T </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について付箋に記入する。</a:t>
            </a:r>
            <a:r>
              <a:rPr kumimoji="1" lang="en-US" altLang="ja-JP" dirty="0">
                <a:solidFill>
                  <a:schemeClr val="tx1"/>
                </a:solidFill>
                <a:latin typeface="BIZ UDPゴシック" panose="020B0400000000000000" pitchFamily="50" charset="-128"/>
                <a:ea typeface="BIZ UDPゴシック" panose="020B0400000000000000" pitchFamily="50" charset="-128"/>
              </a:rPr>
              <a:t>(3</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 name="角丸四角形 8">
            <a:extLst>
              <a:ext uri="{FF2B5EF4-FFF2-40B4-BE49-F238E27FC236}">
                <a16:creationId xmlns:a16="http://schemas.microsoft.com/office/drawing/2014/main" id="{A922E277-DC9E-4882-B804-392E07BF9111}"/>
              </a:ext>
            </a:extLst>
          </p:cNvPr>
          <p:cNvSpPr/>
          <p:nvPr/>
        </p:nvSpPr>
        <p:spPr>
          <a:xfrm>
            <a:off x="3910962" y="63018"/>
            <a:ext cx="4736893" cy="717858"/>
          </a:xfrm>
          <a:prstGeom prst="wedgeRoundRectCallout">
            <a:avLst>
              <a:gd name="adj1" fmla="val -77904"/>
              <a:gd name="adj2" fmla="val 40695"/>
              <a:gd name="adj3" fmla="val 16667"/>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kumimoji="1" lang="ja-JP" altLang="en-US" dirty="0">
                <a:solidFill>
                  <a:schemeClr val="tx1"/>
                </a:solidFill>
                <a:latin typeface="BIZ UDPゴシック" panose="020B0400000000000000" pitchFamily="50" charset="-128"/>
                <a:ea typeface="BIZ UDPゴシック" panose="020B0400000000000000" pitchFamily="50" charset="-128"/>
              </a:rPr>
              <a:t>読むのが困難な児童生徒の氏名を書く。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難しい場合はカズマくんで進めてもよい）</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6" name="角丸四角形 8">
            <a:extLst>
              <a:ext uri="{FF2B5EF4-FFF2-40B4-BE49-F238E27FC236}">
                <a16:creationId xmlns:a16="http://schemas.microsoft.com/office/drawing/2014/main" id="{9B01D8BB-9B1B-45D6-B3C2-870E70C1C950}"/>
              </a:ext>
            </a:extLst>
          </p:cNvPr>
          <p:cNvSpPr/>
          <p:nvPr/>
        </p:nvSpPr>
        <p:spPr>
          <a:xfrm>
            <a:off x="896126" y="3975793"/>
            <a:ext cx="2971333"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3"/>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共有</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付箋を貼付しながら整理・分類する。</a:t>
            </a:r>
            <a:r>
              <a:rPr kumimoji="1" lang="en-US" altLang="ja-JP" dirty="0">
                <a:solidFill>
                  <a:schemeClr val="tx1"/>
                </a:solidFill>
                <a:latin typeface="BIZ UDPゴシック" panose="020B0400000000000000" pitchFamily="50" charset="-128"/>
                <a:ea typeface="BIZ UDPゴシック" panose="020B0400000000000000" pitchFamily="50" charset="-128"/>
              </a:rPr>
              <a:t>(10</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9" name="角丸四角形 8">
            <a:extLst>
              <a:ext uri="{FF2B5EF4-FFF2-40B4-BE49-F238E27FC236}">
                <a16:creationId xmlns:a16="http://schemas.microsoft.com/office/drawing/2014/main" id="{A6565FA1-7B69-4F35-9DAB-DA6E64E831C8}"/>
              </a:ext>
            </a:extLst>
          </p:cNvPr>
          <p:cNvSpPr/>
          <p:nvPr/>
        </p:nvSpPr>
        <p:spPr>
          <a:xfrm>
            <a:off x="5060455" y="3975793"/>
            <a:ext cx="3495988"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5"/>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共有</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付箋を貼付しながら整理・分類する。</a:t>
            </a:r>
            <a:r>
              <a:rPr kumimoji="1" lang="en-US" altLang="ja-JP" dirty="0">
                <a:solidFill>
                  <a:schemeClr val="tx1"/>
                </a:solidFill>
                <a:latin typeface="BIZ UDPゴシック" panose="020B0400000000000000" pitchFamily="50" charset="-128"/>
                <a:ea typeface="BIZ UDPゴシック" panose="020B0400000000000000" pitchFamily="50" charset="-128"/>
              </a:rPr>
              <a:t>(7</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14F0D557-11C8-1561-4A22-C012735D6905}"/>
              </a:ext>
            </a:extLst>
          </p:cNvPr>
          <p:cNvSpPr txBox="1"/>
          <p:nvPr/>
        </p:nvSpPr>
        <p:spPr>
          <a:xfrm>
            <a:off x="2038662" y="6295866"/>
            <a:ext cx="6804063" cy="338554"/>
          </a:xfrm>
          <a:prstGeom prst="rect">
            <a:avLst/>
          </a:prstGeom>
          <a:solidFill>
            <a:schemeClr val="bg1"/>
          </a:solidFill>
        </p:spPr>
        <p:txBody>
          <a:bodyPr wrap="square" rtlCol="0">
            <a:spAutoFit/>
          </a:bodyPr>
          <a:lstStyle/>
          <a:p>
            <a:pPr algn="ct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時間はあくまでも目安です。研修の時間に応じて適宜設定してください。</a:t>
            </a:r>
          </a:p>
        </p:txBody>
      </p:sp>
    </p:spTree>
    <p:extLst>
      <p:ext uri="{BB962C8B-B14F-4D97-AF65-F5344CB8AC3E}">
        <p14:creationId xmlns:p14="http://schemas.microsoft.com/office/powerpoint/2010/main" val="231250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6"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②リフレクション</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424068"/>
            <a:ext cx="8395429" cy="704536"/>
          </a:xfrm>
        </p:spPr>
        <p:txBody>
          <a:bodyPr>
            <a:normAutofit/>
          </a:bodyPr>
          <a:lstStyle/>
          <a:p>
            <a:r>
              <a:rPr kumimoji="1" lang="ja-JP" altLang="en-US" dirty="0"/>
              <a:t>本研修を振り返り、気付きや学びを言語化しましょう。</a:t>
            </a:r>
            <a:endParaRPr kumimoji="1" lang="en-US" altLang="ja-JP" dirty="0"/>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1965960"/>
            <a:ext cx="8844196" cy="473464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4" descr="https://2.bp.blogspot.com/-CwfsyOA1INU/VcMlSRAoyvI/AAAAAAAAwY8/DH5pve5rDSs/s800/fukidashi1_businessman.png">
            <a:extLst>
              <a:ext uri="{FF2B5EF4-FFF2-40B4-BE49-F238E27FC236}">
                <a16:creationId xmlns:a16="http://schemas.microsoft.com/office/drawing/2014/main" id="{F37E1B1E-BF77-4958-BBFD-252A13F5F5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7250" y="5543295"/>
            <a:ext cx="1157308" cy="11573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4.bp.blogspot.com/-oopOAwsivO8/VcMlShbXbaI/AAAAAAAAwY4/oNpyggmY9d0/s800/fukidashi2_businesswoman.png">
            <a:extLst>
              <a:ext uri="{FF2B5EF4-FFF2-40B4-BE49-F238E27FC236}">
                <a16:creationId xmlns:a16="http://schemas.microsoft.com/office/drawing/2014/main" id="{35A35DA2-96AB-4AA6-98B1-0ABBBA22FD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9245" y="5543295"/>
            <a:ext cx="1180905" cy="1180905"/>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FDA62E77-6049-4640-A1B5-5EE99C1CBA97}"/>
              </a:ext>
            </a:extLst>
          </p:cNvPr>
          <p:cNvSpPr txBox="1"/>
          <p:nvPr/>
        </p:nvSpPr>
        <p:spPr>
          <a:xfrm>
            <a:off x="0" y="21801"/>
            <a:ext cx="5306518"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個人ワーク　⇒　グループ共有</a:t>
            </a:r>
          </a:p>
        </p:txBody>
      </p:sp>
    </p:spTree>
    <p:extLst>
      <p:ext uri="{BB962C8B-B14F-4D97-AF65-F5344CB8AC3E}">
        <p14:creationId xmlns:p14="http://schemas.microsoft.com/office/powerpoint/2010/main" val="335982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音声教材の使用を認める？</a:t>
            </a:r>
            <a:endParaRPr lang="en-US" altLang="ja-JP" sz="28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No.1-2</a:t>
            </a:r>
            <a:r>
              <a:rPr lang="ja-JP" altLang="en-US" sz="1400" dirty="0">
                <a:latin typeface="BIZ UDPゴシック" panose="020B0400000000000000" pitchFamily="50" charset="-128"/>
                <a:ea typeface="BIZ UDPゴシック" panose="020B0400000000000000" pitchFamily="50" charset="-128"/>
              </a:rPr>
              <a:t>　「みんなでどうする？」を検討</a:t>
            </a:r>
          </a:p>
        </p:txBody>
      </p:sp>
      <p:pic>
        <p:nvPicPr>
          <p:cNvPr id="11" name="図 10">
            <a:extLst>
              <a:ext uri="{FF2B5EF4-FFF2-40B4-BE49-F238E27FC236}">
                <a16:creationId xmlns:a16="http://schemas.microsoft.com/office/drawing/2014/main" id="{D6DBE14E-BB71-49FD-957B-90E9B2D13779}"/>
              </a:ext>
            </a:extLst>
          </p:cNvPr>
          <p:cNvPicPr>
            <a:picLocks noChangeAspect="1"/>
          </p:cNvPicPr>
          <p:nvPr/>
        </p:nvPicPr>
        <p:blipFill>
          <a:blip r:embed="rId4"/>
          <a:stretch>
            <a:fillRect/>
          </a:stretch>
        </p:blipFill>
        <p:spPr>
          <a:xfrm>
            <a:off x="2036636" y="3337456"/>
            <a:ext cx="2162637" cy="2924128"/>
          </a:xfrm>
          <a:prstGeom prst="rect">
            <a:avLst/>
          </a:prstGeom>
        </p:spPr>
      </p:pic>
      <p:pic>
        <p:nvPicPr>
          <p:cNvPr id="12" name="Picture 2">
            <a:extLst>
              <a:ext uri="{FF2B5EF4-FFF2-40B4-BE49-F238E27FC236}">
                <a16:creationId xmlns:a16="http://schemas.microsoft.com/office/drawing/2014/main" id="{940B897A-FF6E-459A-8F02-F90B288F20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76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先生方はどのように対応されますか？</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仮想事例</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6" name="コンテンツ プレースホルダー 2">
            <a:extLst>
              <a:ext uri="{FF2B5EF4-FFF2-40B4-BE49-F238E27FC236}">
                <a16:creationId xmlns:a16="http://schemas.microsoft.com/office/drawing/2014/main" id="{AB8E79CD-0C84-CEE9-1E46-FC6E502D0C99}"/>
              </a:ext>
            </a:extLst>
          </p:cNvPr>
          <p:cNvSpPr>
            <a:spLocks noGrp="1"/>
          </p:cNvSpPr>
          <p:nvPr>
            <p:ph idx="1"/>
          </p:nvPr>
        </p:nvSpPr>
        <p:spPr>
          <a:xfrm>
            <a:off x="628650" y="2915463"/>
            <a:ext cx="7886700" cy="2377612"/>
          </a:xfrm>
        </p:spPr>
        <p:txBody>
          <a:bodyPr>
            <a:normAutofit/>
          </a:bodyPr>
          <a:lstStyle/>
          <a:p>
            <a:r>
              <a:rPr kumimoji="1" lang="ja-JP" altLang="en-US" sz="2200" dirty="0"/>
              <a:t>ある日、カズマくんの保護者から、紙の教科書で学習するのは難しいため、「音声教材」をダウンロードしたタブレット</a:t>
            </a:r>
            <a:r>
              <a:rPr kumimoji="1" lang="en-US" altLang="ja-JP" sz="2200" dirty="0"/>
              <a:t>PC</a:t>
            </a:r>
            <a:r>
              <a:rPr kumimoji="1" lang="ja-JP" altLang="en-US" sz="2200" dirty="0"/>
              <a:t>の持参を認めてほしいという要望がありました。</a:t>
            </a:r>
            <a:endParaRPr kumimoji="1" lang="en-US" altLang="ja-JP" sz="2200" dirty="0"/>
          </a:p>
          <a:p>
            <a:r>
              <a:rPr kumimoji="1" lang="ja-JP" altLang="en-US" sz="2200" dirty="0"/>
              <a:t>特別支援教育コーディネーターからも音声教材の活用を提案されていましたが、担任の先生は素直に受け止められず、戸惑っている状況です。</a:t>
            </a:r>
          </a:p>
        </p:txBody>
      </p:sp>
      <p:sp>
        <p:nvSpPr>
          <p:cNvPr id="7" name="コンテンツ プレースホルダー 2">
            <a:extLst>
              <a:ext uri="{FF2B5EF4-FFF2-40B4-BE49-F238E27FC236}">
                <a16:creationId xmlns:a16="http://schemas.microsoft.com/office/drawing/2014/main" id="{447D5EF2-DCC5-65CF-2805-B6CFA9AAB272}"/>
              </a:ext>
            </a:extLst>
          </p:cNvPr>
          <p:cNvSpPr txBox="1">
            <a:spLocks/>
          </p:cNvSpPr>
          <p:nvPr/>
        </p:nvSpPr>
        <p:spPr>
          <a:xfrm>
            <a:off x="631150" y="1475975"/>
            <a:ext cx="6935260" cy="1473117"/>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100000"/>
              </a:lnSpc>
              <a:spcBef>
                <a:spcPts val="500"/>
              </a:spcBef>
              <a:buFont typeface="ＭＳ 明朝" panose="02020609040205080304" pitchFamily="17" charset="-128"/>
              <a:buChar char="-"/>
              <a:defRPr kumimoji="1" sz="2000" kern="1200">
                <a:solidFill>
                  <a:schemeClr val="tx1"/>
                </a:solidFill>
                <a:latin typeface="+mn-ea"/>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200" dirty="0">
                <a:latin typeface="BIZ UDPゴシック" panose="020B0400000000000000" pitchFamily="50" charset="-128"/>
                <a:ea typeface="BIZ UDPゴシック" panose="020B0400000000000000" pitchFamily="50" charset="-128"/>
              </a:rPr>
              <a:t>通常の学級に在籍しているカズマくん（仮名）は、読み書きに困難のある子供で、とりわけ文章を読むのが苦手です。最近は、授業についていくのが徐々に難しくなってきました。</a:t>
            </a:r>
          </a:p>
        </p:txBody>
      </p:sp>
      <p:pic>
        <p:nvPicPr>
          <p:cNvPr id="8" name="図 7">
            <a:extLst>
              <a:ext uri="{FF2B5EF4-FFF2-40B4-BE49-F238E27FC236}">
                <a16:creationId xmlns:a16="http://schemas.microsoft.com/office/drawing/2014/main" id="{4F422727-E530-009F-951C-15CE7A5189A5}"/>
              </a:ext>
            </a:extLst>
          </p:cNvPr>
          <p:cNvPicPr/>
          <p:nvPr/>
        </p:nvPicPr>
        <p:blipFill rotWithShape="1">
          <a:blip r:embed="rId4" cstate="print">
            <a:extLst>
              <a:ext uri="{28A0092B-C50C-407E-A947-70E740481C1C}">
                <a14:useLocalDpi xmlns:a14="http://schemas.microsoft.com/office/drawing/2010/main" val="0"/>
              </a:ext>
            </a:extLst>
          </a:blip>
          <a:srcRect t="1" b="2455"/>
          <a:stretch/>
        </p:blipFill>
        <p:spPr bwMode="auto">
          <a:xfrm>
            <a:off x="94204" y="5580528"/>
            <a:ext cx="894156" cy="1266235"/>
          </a:xfrm>
          <a:prstGeom prst="rect">
            <a:avLst/>
          </a:prstGeom>
          <a:noFill/>
          <a:ln>
            <a:noFill/>
          </a:ln>
          <a:extLst>
            <a:ext uri="{53640926-AAD7-44D8-BBD7-CCE9431645EC}">
              <a14:shadowObscured xmlns:a14="http://schemas.microsoft.com/office/drawing/2010/main"/>
            </a:ext>
          </a:extLst>
        </p:spPr>
      </p:pic>
      <p:sp>
        <p:nvSpPr>
          <p:cNvPr id="9" name="吹き出し: 角を丸めた四角形 8">
            <a:extLst>
              <a:ext uri="{FF2B5EF4-FFF2-40B4-BE49-F238E27FC236}">
                <a16:creationId xmlns:a16="http://schemas.microsoft.com/office/drawing/2014/main" id="{CBC622F3-20E4-F27E-40DF-7FCBB3A5FE5C}"/>
              </a:ext>
              <a:ext uri="{C183D7F6-B498-43B3-948B-1728B52AA6E4}">
                <adec:decorative xmlns:adec="http://schemas.microsoft.com/office/drawing/2017/decorative" val="0"/>
              </a:ext>
            </a:extLst>
          </p:cNvPr>
          <p:cNvSpPr/>
          <p:nvPr/>
        </p:nvSpPr>
        <p:spPr>
          <a:xfrm>
            <a:off x="1558977" y="5319166"/>
            <a:ext cx="7321337" cy="1411908"/>
          </a:xfrm>
          <a:prstGeom prst="wedgeRoundRectCallout">
            <a:avLst>
              <a:gd name="adj1" fmla="val -54837"/>
              <a:gd name="adj2" fmla="val 1488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ボク、本当は授業での</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ICT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活用が苦手なんですよ。持参するタブレット</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PC</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に不具合が生じたときに対応する自信がないんです。教科書を自分で読む活動も大事だと思うし</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550B7725-E0FE-B541-7CB1-C30E3C66E37A}"/>
              </a:ext>
            </a:extLst>
          </p:cNvPr>
          <p:cNvSpPr txBox="1"/>
          <p:nvPr/>
        </p:nvSpPr>
        <p:spPr>
          <a:xfrm>
            <a:off x="269412" y="5272751"/>
            <a:ext cx="543739" cy="307777"/>
          </a:xfrm>
          <a:prstGeom prst="rect">
            <a:avLst/>
          </a:prstGeom>
          <a:noFill/>
        </p:spPr>
        <p:txBody>
          <a:bodyPr wrap="none" rtlCol="0">
            <a:spAutoFit/>
          </a:bodyPr>
          <a:lstStyle/>
          <a:p>
            <a:pPr algn="ctr"/>
            <a:r>
              <a:rPr lang="ja-JP" altLang="en-US" sz="1400" dirty="0">
                <a:latin typeface="メイリオ" panose="020B0604030504040204" pitchFamily="50" charset="-128"/>
                <a:ea typeface="メイリオ" panose="020B0604030504040204" pitchFamily="50" charset="-128"/>
              </a:rPr>
              <a:t>担任</a:t>
            </a:r>
          </a:p>
        </p:txBody>
      </p:sp>
      <p:pic>
        <p:nvPicPr>
          <p:cNvPr id="11" name="図 10">
            <a:extLst>
              <a:ext uri="{FF2B5EF4-FFF2-40B4-BE49-F238E27FC236}">
                <a16:creationId xmlns:a16="http://schemas.microsoft.com/office/drawing/2014/main" id="{53F65CE3-3FF6-548D-314D-05ED76D46FB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2606" y="1316584"/>
            <a:ext cx="1602860" cy="1564439"/>
          </a:xfrm>
          <a:prstGeom prst="rect">
            <a:avLst/>
          </a:prstGeom>
          <a:noFill/>
          <a:ln>
            <a:noFill/>
          </a:ln>
        </p:spPr>
      </p:pic>
    </p:spTree>
    <p:extLst>
      <p:ext uri="{BB962C8B-B14F-4D97-AF65-F5344CB8AC3E}">
        <p14:creationId xmlns:p14="http://schemas.microsoft.com/office/powerpoint/2010/main" val="197361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家庭学習でのタブレット</a:t>
            </a:r>
            <a:r>
              <a:rPr kumimoji="1" lang="en-US" altLang="ja-JP" dirty="0"/>
              <a:t>PC</a:t>
            </a:r>
            <a:r>
              <a:rPr kumimoji="1" lang="ja-JP" altLang="en-US" dirty="0"/>
              <a:t>の活用状況を確認</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7F1AB6D-856F-3ED4-6FCA-94FC089CF861}"/>
              </a:ext>
            </a:extLst>
          </p:cNvPr>
          <p:cNvSpPr txBox="1"/>
          <p:nvPr/>
        </p:nvSpPr>
        <p:spPr>
          <a:xfrm>
            <a:off x="6434667" y="6298982"/>
            <a:ext cx="257829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P.21</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22</a:t>
            </a:r>
            <a:endParaRPr lang="ja-JP" altLang="en-US" sz="1600" dirty="0">
              <a:latin typeface="BIZ UDPゴシック" panose="020B0400000000000000" pitchFamily="50" charset="-128"/>
              <a:ea typeface="BIZ UDPゴシック" panose="020B0400000000000000" pitchFamily="50" charset="-128"/>
            </a:endParaRPr>
          </a:p>
        </p:txBody>
      </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教育上特別の支援を必要とする子供の保護者からの相談については、特別支援教育コーディネーターが相談窓口の役割も担っているため、担任とコーディネーターが協働的に対応を進めることが重要です。</a:t>
            </a:r>
            <a:endParaRPr kumimoji="1" lang="en-US" altLang="ja-JP" dirty="0"/>
          </a:p>
          <a:p>
            <a:r>
              <a:rPr kumimoji="1" lang="ja-JP" altLang="en-US" dirty="0"/>
              <a:t>家庭学習でのタブレット</a:t>
            </a:r>
            <a:r>
              <a:rPr kumimoji="1" lang="en-US" altLang="ja-JP" dirty="0"/>
              <a:t>PC</a:t>
            </a:r>
            <a:r>
              <a:rPr kumimoji="1" lang="ja-JP" altLang="en-US" dirty="0"/>
              <a:t>の活用状況を確認することで、カズマくん</a:t>
            </a:r>
            <a:r>
              <a:rPr lang="ja-JP" altLang="en-US" dirty="0"/>
              <a:t>が授業で</a:t>
            </a:r>
            <a:r>
              <a:rPr kumimoji="1" lang="ja-JP" altLang="en-US" dirty="0"/>
              <a:t>タブレット</a:t>
            </a:r>
            <a:r>
              <a:rPr kumimoji="1" lang="en-US" altLang="ja-JP" dirty="0"/>
              <a:t>PC</a:t>
            </a:r>
            <a:r>
              <a:rPr kumimoji="1" lang="ja-JP" altLang="en-US" dirty="0"/>
              <a:t>を</a:t>
            </a:r>
            <a:r>
              <a:rPr lang="ja-JP" altLang="en-US" dirty="0"/>
              <a:t>使いこなせる</a:t>
            </a:r>
            <a:r>
              <a:rPr kumimoji="1" lang="ja-JP" altLang="en-US" dirty="0"/>
              <a:t>かどうかを判断しやすくなります。</a:t>
            </a:r>
            <a:endParaRPr kumimoji="1" lang="en-US" altLang="ja-JP" dirty="0"/>
          </a:p>
          <a:p>
            <a:pPr lvl="1"/>
            <a:r>
              <a:rPr kumimoji="1" lang="ja-JP" altLang="en-US" dirty="0"/>
              <a:t>宿題でタブレット</a:t>
            </a:r>
            <a:r>
              <a:rPr kumimoji="1" lang="en-US" altLang="ja-JP" dirty="0"/>
              <a:t>PC</a:t>
            </a:r>
            <a:r>
              <a:rPr kumimoji="1" lang="ja-JP" altLang="en-US" dirty="0"/>
              <a:t>を有効に活用できているか</a:t>
            </a:r>
            <a:endParaRPr kumimoji="1" lang="en-US" altLang="ja-JP" dirty="0"/>
          </a:p>
          <a:p>
            <a:pPr lvl="1"/>
            <a:r>
              <a:rPr kumimoji="1" lang="ja-JP" altLang="en-US" dirty="0"/>
              <a:t>各種タブレット</a:t>
            </a:r>
            <a:r>
              <a:rPr kumimoji="1" lang="en-US" altLang="ja-JP" dirty="0"/>
              <a:t>PC</a:t>
            </a:r>
            <a:r>
              <a:rPr kumimoji="1" lang="ja-JP" altLang="en-US" dirty="0"/>
              <a:t>に標準装備のアクセシビリティ機能（例：読み上げ機能）を活用しているか　等</a:t>
            </a:r>
            <a:endParaRPr kumimoji="1" lang="en-US" altLang="ja-JP" dirty="0"/>
          </a:p>
        </p:txBody>
      </p:sp>
    </p:spTree>
    <p:extLst>
      <p:ext uri="{BB962C8B-B14F-4D97-AF65-F5344CB8AC3E}">
        <p14:creationId xmlns:p14="http://schemas.microsoft.com/office/powerpoint/2010/main" val="662362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音声教材とは</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発達障がい等により、通常の検定教科書で使用される文字や図形等を認識することが困難な児童生徒に向けた教材</a:t>
            </a:r>
            <a:r>
              <a:rPr lang="ja-JP" altLang="en-US" dirty="0"/>
              <a:t>で、パソコンやタブレット</a:t>
            </a:r>
            <a:r>
              <a:rPr lang="en-US" altLang="ja-JP" dirty="0"/>
              <a:t>PC</a:t>
            </a:r>
            <a:r>
              <a:rPr lang="ja-JP" altLang="en-US" dirty="0"/>
              <a:t>等の端末を活用して学習することができます。</a:t>
            </a:r>
            <a:endParaRPr kumimoji="1" lang="ja-JP" altLang="en-US" dirty="0"/>
          </a:p>
          <a:p>
            <a:r>
              <a:rPr kumimoji="1" lang="ja-JP" altLang="en-US" dirty="0"/>
              <a:t>文部科学省から委託を受けたボランティア団体等が製作し、読み書きが困難な児童生徒等に無償で提供されています。</a:t>
            </a:r>
            <a:endParaRPr kumimoji="1" lang="en-US" altLang="ja-JP" dirty="0"/>
          </a:p>
          <a:p>
            <a:r>
              <a:rPr kumimoji="1" lang="ja-JP" altLang="en-US" dirty="0"/>
              <a:t>音声教材の機能（例）</a:t>
            </a:r>
          </a:p>
          <a:p>
            <a:pPr lvl="1"/>
            <a:r>
              <a:rPr kumimoji="1" lang="ja-JP" altLang="en-US" dirty="0"/>
              <a:t>フォントを読みやすい大きさに拡大・縮小</a:t>
            </a:r>
          </a:p>
          <a:p>
            <a:pPr lvl="1"/>
            <a:r>
              <a:rPr kumimoji="1" lang="ja-JP" altLang="en-US" dirty="0"/>
              <a:t>行や文字間隔を調整</a:t>
            </a:r>
          </a:p>
          <a:p>
            <a:pPr lvl="1"/>
            <a:r>
              <a:rPr kumimoji="1" lang="ja-JP" altLang="en-US" dirty="0"/>
              <a:t>読み上げのスピードを調整	</a:t>
            </a:r>
          </a:p>
          <a:p>
            <a:endParaRPr kumimoji="1" lang="en-US" altLang="ja-JP" sz="2600" dirty="0"/>
          </a:p>
        </p:txBody>
      </p:sp>
      <p:sp>
        <p:nvSpPr>
          <p:cNvPr id="11" name="テキスト ボックス 10">
            <a:extLst>
              <a:ext uri="{FF2B5EF4-FFF2-40B4-BE49-F238E27FC236}">
                <a16:creationId xmlns:a16="http://schemas.microsoft.com/office/drawing/2014/main" id="{F0B3D14A-B746-49D6-8538-CC34F5EAD210}"/>
              </a:ext>
            </a:extLst>
          </p:cNvPr>
          <p:cNvSpPr txBox="1"/>
          <p:nvPr/>
        </p:nvSpPr>
        <p:spPr>
          <a:xfrm>
            <a:off x="4901779" y="6298982"/>
            <a:ext cx="2674723"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P.37</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38</a:t>
            </a:r>
            <a:endParaRPr lang="ja-JP" altLang="en-US" sz="16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9920DB52-1F70-49A8-9764-EFB652532F8E}"/>
              </a:ext>
            </a:extLst>
          </p:cNvPr>
          <p:cNvSpPr txBox="1"/>
          <p:nvPr/>
        </p:nvSpPr>
        <p:spPr>
          <a:xfrm>
            <a:off x="7674959" y="6298982"/>
            <a:ext cx="13067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補足資料５</a:t>
            </a:r>
          </a:p>
        </p:txBody>
      </p:sp>
    </p:spTree>
    <p:extLst>
      <p:ext uri="{BB962C8B-B14F-4D97-AF65-F5344CB8AC3E}">
        <p14:creationId xmlns:p14="http://schemas.microsoft.com/office/powerpoint/2010/main" val="1284042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sz="2000" dirty="0"/>
              <a:t>公益財団法人</a:t>
            </a:r>
            <a:r>
              <a:rPr kumimoji="1" lang="ja-JP" altLang="en-US" sz="3600" dirty="0"/>
              <a:t>日本障害者リハビリテーション協会</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graphicFrame>
        <p:nvGraphicFramePr>
          <p:cNvPr id="8" name="表 4">
            <a:extLst>
              <a:ext uri="{FF2B5EF4-FFF2-40B4-BE49-F238E27FC236}">
                <a16:creationId xmlns:a16="http://schemas.microsoft.com/office/drawing/2014/main" id="{A0355990-755E-94A6-92A7-C4D296E14B29}"/>
              </a:ext>
            </a:extLst>
          </p:cNvPr>
          <p:cNvGraphicFramePr>
            <a:graphicFrameLocks noGrp="1"/>
          </p:cNvGraphicFramePr>
          <p:nvPr>
            <p:ph idx="1"/>
          </p:nvPr>
        </p:nvGraphicFramePr>
        <p:xfrm>
          <a:off x="284813" y="1562053"/>
          <a:ext cx="8574373" cy="4384890"/>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800" b="1" dirty="0">
                          <a:latin typeface="BIZ UDPゴシック" panose="020B0400000000000000" pitchFamily="50" charset="-128"/>
                          <a:ea typeface="BIZ UDPゴシック" panose="020B0400000000000000" pitchFamily="50" charset="-128"/>
                        </a:rPr>
                        <a:t>マルチメディアデイジー教科書</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870953">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音声は肉声及び合成音声。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小・中学校の教科書を中心に作成。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5977974"/>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8561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東京大学先端科学技術研究センター</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6065680"/>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7" name="表 4">
            <a:extLst>
              <a:ext uri="{FF2B5EF4-FFF2-40B4-BE49-F238E27FC236}">
                <a16:creationId xmlns:a16="http://schemas.microsoft.com/office/drawing/2014/main" id="{6008D135-C2BA-4168-F8CB-7D36E8AF9BBC}"/>
              </a:ext>
            </a:extLst>
          </p:cNvPr>
          <p:cNvGraphicFramePr>
            <a:graphicFrameLocks noGrp="1"/>
          </p:cNvGraphicFramePr>
          <p:nvPr>
            <p:ph idx="1"/>
          </p:nvPr>
        </p:nvGraphicFramePr>
        <p:xfrm>
          <a:off x="284813" y="1527843"/>
          <a:ext cx="8574373" cy="4531457"/>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800" b="1" dirty="0" err="1">
                          <a:latin typeface="BIZ UDPゴシック" panose="020B0400000000000000" pitchFamily="50" charset="-128"/>
                          <a:ea typeface="BIZ UDPゴシック" panose="020B0400000000000000" pitchFamily="50" charset="-128"/>
                        </a:rPr>
                        <a:t>AccessReading</a:t>
                      </a:r>
                      <a:endParaRPr kumimoji="1" lang="ja-JP" altLang="en-US" sz="2800" b="1"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911591">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小・中・高校の教科書を対象。</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en-US" altLang="ja-JP" sz="2400" b="0" dirty="0">
                          <a:latin typeface="BIZ UDPゴシック" panose="020B0400000000000000" pitchFamily="50" charset="-128"/>
                          <a:ea typeface="BIZ UDPゴシック" panose="020B0400000000000000" pitchFamily="50" charset="-128"/>
                        </a:rPr>
                        <a:t>Word</a:t>
                      </a:r>
                      <a:r>
                        <a:rPr kumimoji="1" lang="ja-JP" altLang="en-US" sz="2400" b="0" dirty="0">
                          <a:latin typeface="BIZ UDPゴシック" panose="020B0400000000000000" pitchFamily="50" charset="-128"/>
                          <a:ea typeface="BIZ UDPゴシック" panose="020B0400000000000000" pitchFamily="50" charset="-128"/>
                        </a:rPr>
                        <a:t>版のものと</a:t>
                      </a:r>
                      <a:r>
                        <a:rPr kumimoji="1" lang="en-US" altLang="ja-JP" sz="2400" b="0" dirty="0">
                          <a:latin typeface="BIZ UDPゴシック" panose="020B0400000000000000" pitchFamily="50" charset="-128"/>
                          <a:ea typeface="BIZ UDPゴシック" panose="020B0400000000000000" pitchFamily="50" charset="-128"/>
                        </a:rPr>
                        <a:t>EPUB</a:t>
                      </a:r>
                      <a:r>
                        <a:rPr kumimoji="1" lang="ja-JP" altLang="en-US" sz="2400" b="0" dirty="0">
                          <a:latin typeface="BIZ UDPゴシック" panose="020B0400000000000000" pitchFamily="50" charset="-128"/>
                          <a:ea typeface="BIZ UDPゴシック" panose="020B0400000000000000" pitchFamily="50" charset="-128"/>
                        </a:rPr>
                        <a:t>版の</a:t>
                      </a:r>
                      <a:r>
                        <a:rPr kumimoji="1" lang="en-US" altLang="ja-JP" sz="2400" b="0" dirty="0">
                          <a:latin typeface="BIZ UDPゴシック" panose="020B0400000000000000" pitchFamily="50" charset="-128"/>
                          <a:ea typeface="BIZ UDPゴシック" panose="020B0400000000000000" pitchFamily="50" charset="-128"/>
                        </a:rPr>
                        <a:t>2</a:t>
                      </a:r>
                      <a:r>
                        <a:rPr kumimoji="1" lang="ja-JP" altLang="en-US" sz="2400" b="0" dirty="0">
                          <a:latin typeface="BIZ UDPゴシック" panose="020B0400000000000000" pitchFamily="50" charset="-128"/>
                          <a:ea typeface="BIZ UDPゴシック" panose="020B0400000000000000" pitchFamily="50" charset="-128"/>
                        </a:rPr>
                        <a:t>種類を作成。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Tree>
    <p:extLst>
      <p:ext uri="{BB962C8B-B14F-4D97-AF65-F5344CB8AC3E}">
        <p14:creationId xmlns:p14="http://schemas.microsoft.com/office/powerpoint/2010/main" val="1015295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6AA03AD5-AA4A-43FA-B470-FEC2922B1BF9}"/>
              </a:ext>
            </a:extLst>
          </p:cNvPr>
          <p:cNvSpPr txBox="1"/>
          <p:nvPr/>
        </p:nvSpPr>
        <p:spPr>
          <a:xfrm>
            <a:off x="7659972" y="6298982"/>
            <a:ext cx="124512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sp>
        <p:nvSpPr>
          <p:cNvPr id="12" name="テキスト ボックス 11">
            <a:extLst>
              <a:ext uri="{FF2B5EF4-FFF2-40B4-BE49-F238E27FC236}">
                <a16:creationId xmlns:a16="http://schemas.microsoft.com/office/drawing/2014/main" id="{CB57CF22-B60D-4D96-BB7E-2799EA8A1CA0}"/>
              </a:ext>
            </a:extLst>
          </p:cNvPr>
          <p:cNvSpPr txBox="1"/>
          <p:nvPr/>
        </p:nvSpPr>
        <p:spPr>
          <a:xfrm>
            <a:off x="5062596"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文部科学省では、高等学校入学者選抜において、書字が困難な生徒に対して、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別室により、受検実施校の教員による読み上げを実施するとともに、読む部分だけが見える自助具（スリット等）の使用を許可した。</a:t>
            </a:r>
            <a:endParaRPr kumimoji="1" lang="ja-JP" altLang="en-US" dirty="0"/>
          </a:p>
          <a:p>
            <a:r>
              <a:rPr kumimoji="1" lang="ja-JP" altLang="en-US" b="1" u="sng" dirty="0"/>
              <a:t>高校入学後の想定される配慮内容</a:t>
            </a:r>
          </a:p>
          <a:p>
            <a:pPr lvl="1"/>
            <a:r>
              <a:rPr kumimoji="1" lang="ja-JP" altLang="en-US" sz="2200" dirty="0"/>
              <a:t>継続して、教科書については音声教材を申請し使用したり、読む部分だけが見える自助具（スリット等）を使用したりすることなどが考えられる。</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18C900BE-053A-4983-9F92-C4F069181CD1}"/>
              </a:ext>
            </a:extLst>
          </p:cNvPr>
          <p:cNvSpPr txBox="1"/>
          <p:nvPr/>
        </p:nvSpPr>
        <p:spPr>
          <a:xfrm>
            <a:off x="7615003" y="6298981"/>
            <a:ext cx="124043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spTree>
    <p:extLst>
      <p:ext uri="{BB962C8B-B14F-4D97-AF65-F5344CB8AC3E}">
        <p14:creationId xmlns:p14="http://schemas.microsoft.com/office/powerpoint/2010/main" val="1984274514"/>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9256</TotalTime>
  <Words>1366</Words>
  <Application>Microsoft Office PowerPoint</Application>
  <PresentationFormat>画面に合わせる (4:3)</PresentationFormat>
  <Paragraphs>109</Paragraphs>
  <Slides>14</Slides>
  <Notes>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14</vt:i4>
      </vt:variant>
    </vt:vector>
  </HeadingPairs>
  <TitlesOfParts>
    <vt:vector size="24" baseType="lpstr">
      <vt:lpstr>BIZ UDPゴシック</vt:lpstr>
      <vt:lpstr>ＭＳ 明朝</vt:lpstr>
      <vt:lpstr>UD デジタル 教科書体 NK-B</vt:lpstr>
      <vt:lpstr>メイリオ</vt:lpstr>
      <vt:lpstr>游ゴシック</vt:lpstr>
      <vt:lpstr>Arial</vt:lpstr>
      <vt:lpstr>Calibri</vt:lpstr>
      <vt:lpstr>Segoe UI</vt:lpstr>
      <vt:lpstr>Wingdings</vt:lpstr>
      <vt:lpstr>Office テーマ</vt:lpstr>
      <vt:lpstr>「読む」のが困難な児童生徒への 支援上の課題解決に向けて</vt:lpstr>
      <vt:lpstr>ワンポイント解説♪</vt:lpstr>
      <vt:lpstr>先生方はどのように対応されますか？</vt:lpstr>
      <vt:lpstr>家庭学習でのタブレットPCの活用状況を確認</vt:lpstr>
      <vt:lpstr>音声教材とは</vt:lpstr>
      <vt:lpstr>公益財団法人日本障害者リハビリテーション協会</vt:lpstr>
      <vt:lpstr>東京大学先端科学技術研究センター</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lpstr>①自校の取組の振り返りと課題解決策の検討</vt:lpstr>
      <vt:lpstr>PowerPoint プレゼンテーション</vt:lpstr>
      <vt:lpstr>②リフレクション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667</cp:revision>
  <cp:lastPrinted>2024-12-10T05:35:19Z</cp:lastPrinted>
  <dcterms:created xsi:type="dcterms:W3CDTF">2020-08-31T05:41:33Z</dcterms:created>
  <dcterms:modified xsi:type="dcterms:W3CDTF">2025-02-27T06:37:35Z</dcterms:modified>
</cp:coreProperties>
</file>