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2" r:id="rId2"/>
    <p:sldId id="322" r:id="rId3"/>
    <p:sldId id="303" r:id="rId4"/>
    <p:sldId id="304" r:id="rId5"/>
    <p:sldId id="319" r:id="rId6"/>
    <p:sldId id="318" r:id="rId7"/>
    <p:sldId id="317" r:id="rId8"/>
    <p:sldId id="309" r:id="rId9"/>
    <p:sldId id="310" r:id="rId10"/>
    <p:sldId id="311" r:id="rId11"/>
    <p:sldId id="313" r:id="rId12"/>
    <p:sldId id="300" r:id="rId13"/>
    <p:sldId id="323" r:id="rId14"/>
    <p:sldId id="314" r:id="rId15"/>
    <p:sldId id="306" r:id="rId16"/>
    <p:sldId id="320" r:id="rId1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87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7769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180A-388E-4A4F-8A89-B27F3CF6C7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7506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964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3081" y="1122363"/>
            <a:ext cx="8311486" cy="2387600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defRPr sz="4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382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88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45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063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224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948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001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47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177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91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591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075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201003"/>
            <a:ext cx="7886700" cy="497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6200-8C95-490B-B06C-EEAEE2D7ADA0}" type="datetimeFigureOut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7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0E7D83-A168-48CB-8C0D-086BB2B1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7197"/>
            <a:ext cx="7886700" cy="2852737"/>
          </a:xfrm>
        </p:spPr>
        <p:txBody>
          <a:bodyPr/>
          <a:lstStyle/>
          <a:p>
            <a:r>
              <a:rPr kumimoji="1" lang="ja-JP" altLang="en-US" dirty="0"/>
              <a:t>気になる○○さんについて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みんなで考えよう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457A914-D438-4F2D-A31A-CA9E65CFD389}"/>
              </a:ext>
            </a:extLst>
          </p:cNvPr>
          <p:cNvSpPr/>
          <p:nvPr/>
        </p:nvSpPr>
        <p:spPr>
          <a:xfrm>
            <a:off x="146304" y="128016"/>
            <a:ext cx="4791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青森県総合学校教育センター</a:t>
            </a:r>
            <a:endParaRPr lang="en-US" altLang="ja-JP" sz="12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“これから”の特別支援教育推進校内研修モデル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42A6DB-58F6-4EC9-906B-96AD8EAC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50" y="3713065"/>
            <a:ext cx="2184035" cy="3022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1DB28346-1C13-4ACA-B713-4F7AA367B02B}"/>
              </a:ext>
            </a:extLst>
          </p:cNvPr>
          <p:cNvSpPr/>
          <p:nvPr/>
        </p:nvSpPr>
        <p:spPr>
          <a:xfrm>
            <a:off x="4571999" y="4298816"/>
            <a:ext cx="3510643" cy="1484886"/>
          </a:xfrm>
          <a:prstGeom prst="wedgeEllipseCallout">
            <a:avLst>
              <a:gd name="adj1" fmla="val -56419"/>
              <a:gd name="adj2" fmla="val 39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支援ヒント集</a:t>
            </a:r>
            <a:r>
              <a:rPr kumimoji="1" lang="ja-JP" altLang="en-US" sz="2000" dirty="0">
                <a:solidFill>
                  <a:schemeClr val="tx1"/>
                </a:solidFill>
              </a:rPr>
              <a:t>を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用意してください♪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822720" y="6469584"/>
            <a:ext cx="4321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/>
              <a:t>本スライド中のイラストにつきましては、以下から引用させていただきました。</a:t>
            </a:r>
          </a:p>
          <a:p>
            <a:r>
              <a:rPr lang="ja-JP" altLang="en-US" sz="900" dirty="0" smtClean="0"/>
              <a:t>　かわいい</a:t>
            </a:r>
            <a:r>
              <a:rPr lang="ja-JP" altLang="en-US" sz="900" dirty="0"/>
              <a:t>フリー素材集いらすと</a:t>
            </a:r>
            <a:r>
              <a:rPr lang="ja-JP" altLang="en-US" sz="900" dirty="0" err="1" smtClean="0"/>
              <a:t>や</a:t>
            </a:r>
            <a:r>
              <a:rPr lang="ja-JP" altLang="en-US" sz="900" dirty="0" smtClean="0"/>
              <a:t>　https</a:t>
            </a:r>
            <a:r>
              <a:rPr lang="ja-JP" altLang="en-US" sz="900" dirty="0"/>
              <a:t>://www.irasutoya.com/</a:t>
            </a:r>
          </a:p>
        </p:txBody>
      </p:sp>
    </p:spTree>
    <p:extLst>
      <p:ext uri="{BB962C8B-B14F-4D97-AF65-F5344CB8AC3E}">
        <p14:creationId xmlns:p14="http://schemas.microsoft.com/office/powerpoint/2010/main" val="326925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演習・協議 </a:t>
            </a:r>
            <a:r>
              <a:rPr lang="en-US" altLang="ja-JP" b="0" dirty="0"/>
              <a:t>(3/5)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46854" y="3820421"/>
            <a:ext cx="705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※</a:t>
            </a:r>
            <a:r>
              <a:rPr kumimoji="1" lang="ja-JP" altLang="en-US" sz="2800" dirty="0"/>
              <a:t>理由は難しく考えず、予想でもＯＫ！</a:t>
            </a:r>
          </a:p>
        </p:txBody>
      </p:sp>
      <p:pic>
        <p:nvPicPr>
          <p:cNvPr id="14" name="図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45" y="4106523"/>
            <a:ext cx="5052555" cy="214584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775097" y="4817289"/>
            <a:ext cx="39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体を動かしていないと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落ち着かないのかな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249262" y="4517383"/>
            <a:ext cx="3445438" cy="1664522"/>
            <a:chOff x="325359" y="3971196"/>
            <a:chExt cx="3522251" cy="2129786"/>
          </a:xfrm>
        </p:grpSpPr>
        <p:pic>
          <p:nvPicPr>
            <p:cNvPr id="26" name="図 2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59" y="3971196"/>
              <a:ext cx="3522251" cy="2129786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802332" y="4764918"/>
              <a:ext cx="2574712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/>
                <a:t>手遊びが多い</a:t>
              </a:r>
              <a:endParaRPr kumimoji="1" lang="en-US" altLang="ja-JP" sz="2800" b="1" dirty="0"/>
            </a:p>
          </p:txBody>
        </p:sp>
      </p:grpSp>
      <p:sp>
        <p:nvSpPr>
          <p:cNvPr id="28" name="下矢印 27">
            <a:extLst>
              <a:ext uri="{FF2B5EF4-FFF2-40B4-BE49-F238E27FC236}">
                <a16:creationId xmlns:a16="http://schemas.microsoft.com/office/drawing/2014/main" id="{7C71D630-C8DB-4C25-873A-7C7CCA1EC88A}"/>
              </a:ext>
            </a:extLst>
          </p:cNvPr>
          <p:cNvSpPr/>
          <p:nvPr/>
        </p:nvSpPr>
        <p:spPr>
          <a:xfrm rot="16200000">
            <a:off x="3524255" y="5083394"/>
            <a:ext cx="858447" cy="51755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A2FA0F24-B0EE-4AAA-AE62-8635BFEF15FC}"/>
              </a:ext>
            </a:extLst>
          </p:cNvPr>
          <p:cNvSpPr txBox="1">
            <a:spLocks/>
          </p:cNvSpPr>
          <p:nvPr/>
        </p:nvSpPr>
        <p:spPr>
          <a:xfrm>
            <a:off x="35753" y="946171"/>
            <a:ext cx="9081935" cy="83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/>
              <a:t>③黄色の付箋に記入⇒気付いちゃったシートに貼付</a:t>
            </a:r>
            <a:endParaRPr lang="en-US" altLang="ja-JP" sz="28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3ED7C1A-9A31-4660-88F1-60E60A67F4A8}"/>
              </a:ext>
            </a:extLst>
          </p:cNvPr>
          <p:cNvSpPr/>
          <p:nvPr/>
        </p:nvSpPr>
        <p:spPr>
          <a:xfrm>
            <a:off x="725952" y="1927490"/>
            <a:ext cx="7692096" cy="18107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9875">
              <a:lnSpc>
                <a:spcPct val="150000"/>
              </a:lnSpc>
            </a:pPr>
            <a:r>
              <a:rPr kumimoji="1" lang="ja-JP" altLang="en-US" sz="3600" b="1" dirty="0">
                <a:solidFill>
                  <a:schemeClr val="tx1"/>
                </a:solidFill>
              </a:rPr>
              <a:t>○○さんの気になる行動や様子の</a:t>
            </a:r>
            <a:r>
              <a:rPr kumimoji="1" lang="ja-JP" altLang="en-US" sz="3600" b="1" dirty="0">
                <a:solidFill>
                  <a:srgbClr val="C00000"/>
                </a:solidFill>
              </a:rPr>
              <a:t>理由</a:t>
            </a:r>
            <a:r>
              <a:rPr kumimoji="1" lang="ja-JP" altLang="en-US" sz="3600" b="1" dirty="0">
                <a:solidFill>
                  <a:schemeClr val="tx1"/>
                </a:solidFill>
              </a:rPr>
              <a:t>を考えよう！</a:t>
            </a:r>
          </a:p>
          <a:p>
            <a:pPr marL="269875">
              <a:lnSpc>
                <a:spcPct val="150000"/>
              </a:lnSpc>
            </a:pP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892DE5F-3B93-4E80-811B-F6406A771FFF}"/>
              </a:ext>
            </a:extLst>
          </p:cNvPr>
          <p:cNvSpPr txBox="1"/>
          <p:nvPr/>
        </p:nvSpPr>
        <p:spPr>
          <a:xfrm>
            <a:off x="865809" y="5962236"/>
            <a:ext cx="1916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↑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気になる行動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FBFBAD-38E6-4468-B6F6-3B3E6144DEDB}"/>
              </a:ext>
            </a:extLst>
          </p:cNvPr>
          <p:cNvSpPr txBox="1"/>
          <p:nvPr/>
        </p:nvSpPr>
        <p:spPr>
          <a:xfrm>
            <a:off x="5598419" y="5962236"/>
            <a:ext cx="1916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↑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その理由</a:t>
            </a:r>
          </a:p>
        </p:txBody>
      </p:sp>
    </p:spTree>
    <p:extLst>
      <p:ext uri="{BB962C8B-B14F-4D97-AF65-F5344CB8AC3E}">
        <p14:creationId xmlns:p14="http://schemas.microsoft.com/office/powerpoint/2010/main" val="187176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演習・協議 </a:t>
            </a:r>
            <a:r>
              <a:rPr lang="en-US" altLang="ja-JP" b="0" dirty="0"/>
              <a:t>(4/5)</a:t>
            </a:r>
            <a:endParaRPr kumimoji="1" lang="ja-JP" altLang="en-US" dirty="0"/>
          </a:p>
        </p:txBody>
      </p:sp>
      <p:pic>
        <p:nvPicPr>
          <p:cNvPr id="14" name="図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0" y="4330111"/>
            <a:ext cx="5132439" cy="195974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69742" y="4959139"/>
            <a:ext cx="39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体を動かしていないと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落ち着かないのかな</a:t>
            </a:r>
          </a:p>
        </p:txBody>
      </p:sp>
      <p:sp>
        <p:nvSpPr>
          <p:cNvPr id="28" name="下矢印 27">
            <a:extLst>
              <a:ext uri="{FF2B5EF4-FFF2-40B4-BE49-F238E27FC236}">
                <a16:creationId xmlns:a16="http://schemas.microsoft.com/office/drawing/2014/main" id="{7C71D630-C8DB-4C25-873A-7C7CCA1EC88A}"/>
              </a:ext>
            </a:extLst>
          </p:cNvPr>
          <p:cNvSpPr/>
          <p:nvPr/>
        </p:nvSpPr>
        <p:spPr>
          <a:xfrm rot="16200000">
            <a:off x="4873220" y="5182209"/>
            <a:ext cx="858447" cy="51755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8" y="4068501"/>
            <a:ext cx="3523499" cy="225210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924664" y="4935535"/>
            <a:ext cx="31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「聞き方名人！」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の指導</a:t>
            </a:r>
            <a:endParaRPr kumimoji="1" lang="en-US" altLang="ja-JP" sz="2800" b="1" dirty="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B4C7594F-B746-4969-AA79-16463DCB3666}"/>
              </a:ext>
            </a:extLst>
          </p:cNvPr>
          <p:cNvSpPr txBox="1">
            <a:spLocks/>
          </p:cNvSpPr>
          <p:nvPr/>
        </p:nvSpPr>
        <p:spPr>
          <a:xfrm>
            <a:off x="35753" y="946171"/>
            <a:ext cx="9081935" cy="83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/>
              <a:t>④黄緑色の付箋に記入⇒気付いちゃったシートに貼付</a:t>
            </a:r>
            <a:endParaRPr lang="en-US" altLang="ja-JP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901BF7-EB56-43E0-9780-054B640E2D46}"/>
              </a:ext>
            </a:extLst>
          </p:cNvPr>
          <p:cNvSpPr txBox="1"/>
          <p:nvPr/>
        </p:nvSpPr>
        <p:spPr>
          <a:xfrm>
            <a:off x="1057000" y="3648861"/>
            <a:ext cx="70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※</a:t>
            </a:r>
            <a:r>
              <a:rPr kumimoji="1" lang="ja-JP" altLang="en-US" sz="2800" dirty="0"/>
              <a:t>まずは、色々な案を出してみましょう！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860886D-A66C-42A0-97FF-ABC54B9C25DA}"/>
              </a:ext>
            </a:extLst>
          </p:cNvPr>
          <p:cNvSpPr/>
          <p:nvPr/>
        </p:nvSpPr>
        <p:spPr>
          <a:xfrm>
            <a:off x="725952" y="1927490"/>
            <a:ext cx="7692096" cy="16912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9875">
              <a:lnSpc>
                <a:spcPct val="15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気になる行動や様子の理由</a:t>
            </a:r>
            <a:r>
              <a:rPr lang="ja-JP" altLang="en-US" sz="3200" b="1" dirty="0">
                <a:solidFill>
                  <a:schemeClr val="tx1"/>
                </a:solidFill>
              </a:rPr>
              <a:t>を踏まえた具体的な</a:t>
            </a:r>
            <a:r>
              <a:rPr lang="ja-JP" altLang="en-US" sz="3200" b="1" dirty="0">
                <a:solidFill>
                  <a:srgbClr val="C00000"/>
                </a:solidFill>
              </a:rPr>
              <a:t>支援の手立て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を考えよう！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B5C382-833D-4305-87DF-800A0445706B}"/>
              </a:ext>
            </a:extLst>
          </p:cNvPr>
          <p:cNvSpPr txBox="1"/>
          <p:nvPr/>
        </p:nvSpPr>
        <p:spPr>
          <a:xfrm>
            <a:off x="1201306" y="6014862"/>
            <a:ext cx="263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↑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気になる行動の理由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E37D670-F8AE-4211-8A57-F96C433720CB}"/>
              </a:ext>
            </a:extLst>
          </p:cNvPr>
          <p:cNvSpPr txBox="1"/>
          <p:nvPr/>
        </p:nvSpPr>
        <p:spPr>
          <a:xfrm>
            <a:off x="6440447" y="6014862"/>
            <a:ext cx="1916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↑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支援の手立て</a:t>
            </a:r>
          </a:p>
        </p:txBody>
      </p:sp>
    </p:spTree>
    <p:extLst>
      <p:ext uri="{BB962C8B-B14F-4D97-AF65-F5344CB8AC3E}">
        <p14:creationId xmlns:p14="http://schemas.microsoft.com/office/powerpoint/2010/main" val="36103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65FF6-C7D7-47B9-A353-5E3DF9BD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/>
              <a:t>【</a:t>
            </a:r>
            <a:r>
              <a:rPr kumimoji="1" lang="ja-JP" altLang="en-US" sz="3200" dirty="0"/>
              <a:t>参考</a:t>
            </a:r>
            <a:r>
              <a:rPr kumimoji="1" lang="en-US" altLang="ja-JP" sz="3200" dirty="0"/>
              <a:t>】</a:t>
            </a:r>
            <a:r>
              <a:rPr kumimoji="1" lang="ja-JP" altLang="en-US" sz="3200" dirty="0"/>
              <a:t>支援ヒント集を覗いてみましょう！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4CEA9DB-6FC4-4CC1-8003-8B79F66846C0}"/>
              </a:ext>
            </a:extLst>
          </p:cNvPr>
          <p:cNvSpPr txBox="1">
            <a:spLocks/>
          </p:cNvSpPr>
          <p:nvPr/>
        </p:nvSpPr>
        <p:spPr>
          <a:xfrm>
            <a:off x="250724" y="3458220"/>
            <a:ext cx="8790038" cy="32782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授業の中に、子供同士が話し合ったり、自由に移動して交流したりするなど、落ち着かなくてもかまわない活動を意図的に設ける。</a:t>
            </a:r>
          </a:p>
          <a:p>
            <a:r>
              <a:rPr lang="ja-JP" altLang="en-US" sz="2400" dirty="0"/>
              <a:t>授業中、気分転換として、伸びや深呼吸の活動を取り入れる。</a:t>
            </a:r>
          </a:p>
          <a:p>
            <a:r>
              <a:rPr lang="ja-JP" altLang="en-US" sz="2400" dirty="0"/>
              <a:t>場合によっては、保護者の了承を得て、校内体制を整え、クールダウンできる部屋やスペースを確保する。その際は、担任に許可を得てから移動</a:t>
            </a:r>
            <a:r>
              <a:rPr lang="ja-JP" altLang="en-US" sz="2400" dirty="0" smtClean="0"/>
              <a:t>するなど、</a:t>
            </a:r>
            <a:r>
              <a:rPr lang="ja-JP" altLang="en-US" sz="2400" dirty="0"/>
              <a:t>ルールを子供と決める。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A6D21F-6B4C-4C71-B3EA-945FD51DE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76" t="23286" r="25856" b="34779"/>
          <a:stretch/>
        </p:blipFill>
        <p:spPr>
          <a:xfrm>
            <a:off x="677842" y="1059942"/>
            <a:ext cx="4328062" cy="208388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A01CBA-19B0-473B-8770-B6968B4D5F70}"/>
              </a:ext>
            </a:extLst>
          </p:cNvPr>
          <p:cNvSpPr txBox="1"/>
          <p:nvPr/>
        </p:nvSpPr>
        <p:spPr>
          <a:xfrm>
            <a:off x="5348253" y="1346678"/>
            <a:ext cx="3427355" cy="1384995"/>
          </a:xfrm>
          <a:prstGeom prst="wedgeRectCallout">
            <a:avLst>
              <a:gd name="adj1" fmla="val -61135"/>
              <a:gd name="adj2" fmla="val -13971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授業中に落ち着きがない子供への指導が難しい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804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8FA370-ECF0-4FC8-85E7-F18B2532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演習・協議 </a:t>
            </a:r>
            <a:r>
              <a:rPr lang="en-US" altLang="ja-JP" b="0" dirty="0"/>
              <a:t>(5/5)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544BC3F-E7F9-4CC5-AF7B-809C6AE2FCCC}"/>
              </a:ext>
            </a:extLst>
          </p:cNvPr>
          <p:cNvSpPr txBox="1">
            <a:spLocks/>
          </p:cNvSpPr>
          <p:nvPr/>
        </p:nvSpPr>
        <p:spPr>
          <a:xfrm>
            <a:off x="35753" y="946170"/>
            <a:ext cx="9081935" cy="1297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None/>
            </a:pPr>
            <a:r>
              <a:rPr lang="ja-JP" altLang="en-US" sz="2800" dirty="0"/>
              <a:t>⑤気付いちゃったシートに貼付した付箋を一人ずつ説明しながらみんなで共有シートに貼付し、支援の手立てについて協議する</a:t>
            </a:r>
            <a:endParaRPr lang="en-US" altLang="ja-JP" sz="2800" dirty="0"/>
          </a:p>
        </p:txBody>
      </p:sp>
      <p:sp>
        <p:nvSpPr>
          <p:cNvPr id="8" name="下矢印 27">
            <a:extLst>
              <a:ext uri="{FF2B5EF4-FFF2-40B4-BE49-F238E27FC236}">
                <a16:creationId xmlns:a16="http://schemas.microsoft.com/office/drawing/2014/main" id="{E18FE503-8D1F-4DCE-8A39-22498886B2DE}"/>
              </a:ext>
            </a:extLst>
          </p:cNvPr>
          <p:cNvSpPr/>
          <p:nvPr/>
        </p:nvSpPr>
        <p:spPr>
          <a:xfrm rot="17310079">
            <a:off x="1144344" y="3652799"/>
            <a:ext cx="521957" cy="63810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下矢印 27">
            <a:extLst>
              <a:ext uri="{FF2B5EF4-FFF2-40B4-BE49-F238E27FC236}">
                <a16:creationId xmlns:a16="http://schemas.microsoft.com/office/drawing/2014/main" id="{2FA962F4-A7CC-4413-9843-528C24C7843B}"/>
              </a:ext>
            </a:extLst>
          </p:cNvPr>
          <p:cNvSpPr/>
          <p:nvPr/>
        </p:nvSpPr>
        <p:spPr>
          <a:xfrm rot="4289921" flipV="1">
            <a:off x="1144342" y="5729256"/>
            <a:ext cx="521957" cy="63810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27">
            <a:extLst>
              <a:ext uri="{FF2B5EF4-FFF2-40B4-BE49-F238E27FC236}">
                <a16:creationId xmlns:a16="http://schemas.microsoft.com/office/drawing/2014/main" id="{5D560118-A6CB-4057-A2B2-C9CF2C890109}"/>
              </a:ext>
            </a:extLst>
          </p:cNvPr>
          <p:cNvSpPr/>
          <p:nvPr/>
        </p:nvSpPr>
        <p:spPr>
          <a:xfrm rot="4289921" flipH="1">
            <a:off x="7469542" y="3652801"/>
            <a:ext cx="521957" cy="63810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27">
            <a:extLst>
              <a:ext uri="{FF2B5EF4-FFF2-40B4-BE49-F238E27FC236}">
                <a16:creationId xmlns:a16="http://schemas.microsoft.com/office/drawing/2014/main" id="{1960A728-86E6-489D-9853-198F6E27DD02}"/>
              </a:ext>
            </a:extLst>
          </p:cNvPr>
          <p:cNvSpPr/>
          <p:nvPr/>
        </p:nvSpPr>
        <p:spPr>
          <a:xfrm rot="17310079" flipH="1" flipV="1">
            <a:off x="7469540" y="5729258"/>
            <a:ext cx="521957" cy="63810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44B55C7-FC93-45A4-9880-2DA529D1D445}"/>
              </a:ext>
            </a:extLst>
          </p:cNvPr>
          <p:cNvSpPr/>
          <p:nvPr/>
        </p:nvSpPr>
        <p:spPr>
          <a:xfrm>
            <a:off x="879381" y="2338459"/>
            <a:ext cx="7385236" cy="6974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各々の考えの共有 ⇒ 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支援の手立ての明確化</a:t>
            </a:r>
          </a:p>
        </p:txBody>
      </p:sp>
      <p:sp>
        <p:nvSpPr>
          <p:cNvPr id="13" name="スマイル 12">
            <a:extLst>
              <a:ext uri="{FF2B5EF4-FFF2-40B4-BE49-F238E27FC236}">
                <a16:creationId xmlns:a16="http://schemas.microsoft.com/office/drawing/2014/main" id="{F8B2C96F-761B-4F50-8D38-F443E097A4F8}"/>
              </a:ext>
            </a:extLst>
          </p:cNvPr>
          <p:cNvSpPr/>
          <p:nvPr/>
        </p:nvSpPr>
        <p:spPr>
          <a:xfrm>
            <a:off x="566693" y="3509797"/>
            <a:ext cx="453248" cy="519695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スマイル 13">
            <a:extLst>
              <a:ext uri="{FF2B5EF4-FFF2-40B4-BE49-F238E27FC236}">
                <a16:creationId xmlns:a16="http://schemas.microsoft.com/office/drawing/2014/main" id="{1B90835D-448A-4D40-85DF-95E2E79468C7}"/>
              </a:ext>
            </a:extLst>
          </p:cNvPr>
          <p:cNvSpPr/>
          <p:nvPr/>
        </p:nvSpPr>
        <p:spPr>
          <a:xfrm>
            <a:off x="566693" y="6012393"/>
            <a:ext cx="453248" cy="519695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スマイル 14">
            <a:extLst>
              <a:ext uri="{FF2B5EF4-FFF2-40B4-BE49-F238E27FC236}">
                <a16:creationId xmlns:a16="http://schemas.microsoft.com/office/drawing/2014/main" id="{0C20E1C9-5919-4C9C-B40C-FA91DB480482}"/>
              </a:ext>
            </a:extLst>
          </p:cNvPr>
          <p:cNvSpPr/>
          <p:nvPr/>
        </p:nvSpPr>
        <p:spPr>
          <a:xfrm>
            <a:off x="8059550" y="3484292"/>
            <a:ext cx="453248" cy="519695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マイル 15">
            <a:extLst>
              <a:ext uri="{FF2B5EF4-FFF2-40B4-BE49-F238E27FC236}">
                <a16:creationId xmlns:a16="http://schemas.microsoft.com/office/drawing/2014/main" id="{C35395D7-18F6-408E-ACCD-442B78C6C8EC}"/>
              </a:ext>
            </a:extLst>
          </p:cNvPr>
          <p:cNvSpPr/>
          <p:nvPr/>
        </p:nvSpPr>
        <p:spPr>
          <a:xfrm>
            <a:off x="8062625" y="6012393"/>
            <a:ext cx="453248" cy="519695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/>
          <p:nvPr/>
        </p:nvPicPr>
        <p:blipFill rotWithShape="1">
          <a:blip r:embed="rId2"/>
          <a:srcRect l="9183" t="17438" r="32143" b="6163"/>
          <a:stretch/>
        </p:blipFill>
        <p:spPr bwMode="auto">
          <a:xfrm>
            <a:off x="1763846" y="3189251"/>
            <a:ext cx="5610789" cy="36046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317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共有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04" y="934746"/>
            <a:ext cx="8841392" cy="82833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800" dirty="0"/>
              <a:t>各グループで考え出された支援のアイデアを共有</a:t>
            </a:r>
            <a:endParaRPr lang="en-US" altLang="ja-JP" sz="28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50" y="3813404"/>
            <a:ext cx="4588433" cy="300745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096789-26C2-4CA3-B10C-97389684E7CD}"/>
              </a:ext>
            </a:extLst>
          </p:cNvPr>
          <p:cNvSpPr/>
          <p:nvPr/>
        </p:nvSpPr>
        <p:spPr>
          <a:xfrm>
            <a:off x="885960" y="1942624"/>
            <a:ext cx="7372080" cy="16912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7675">
              <a:lnSpc>
                <a:spcPct val="15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考え出した支援の手立てについて、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marL="447675">
              <a:lnSpc>
                <a:spcPct val="15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取り組む</a:t>
            </a:r>
            <a:r>
              <a:rPr kumimoji="1" lang="ja-JP" altLang="en-US" sz="3200" b="1" dirty="0">
                <a:solidFill>
                  <a:srgbClr val="C00000"/>
                </a:solidFill>
              </a:rPr>
              <a:t>優先順位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を決めよう！</a:t>
            </a:r>
          </a:p>
        </p:txBody>
      </p:sp>
    </p:spTree>
    <p:extLst>
      <p:ext uri="{BB962C8B-B14F-4D97-AF65-F5344CB8AC3E}">
        <p14:creationId xmlns:p14="http://schemas.microsoft.com/office/powerpoint/2010/main" val="66518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318C7-0515-4CCC-8863-04B19256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70" y="1045542"/>
            <a:ext cx="8447616" cy="567812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ja-JP" altLang="en-US" sz="3200" dirty="0"/>
              <a:t>普段からみんなで共有シートを活用して「気になる○○さん」について話題にしましょう！</a:t>
            </a:r>
            <a:endParaRPr lang="en-US" altLang="ja-JP" sz="3200" dirty="0"/>
          </a:p>
          <a:p>
            <a:pPr>
              <a:lnSpc>
                <a:spcPct val="110000"/>
              </a:lnSpc>
            </a:pPr>
            <a:r>
              <a:rPr lang="ja-JP" altLang="en-US" sz="3200" dirty="0" smtClean="0"/>
              <a:t>気付いちゃった</a:t>
            </a:r>
            <a:r>
              <a:rPr lang="ja-JP" altLang="en-US" sz="3200" dirty="0"/>
              <a:t>シートの振り返り（裏面）を活用し、支援の手立ての中で、効果があったものを</a:t>
            </a:r>
            <a:r>
              <a:rPr lang="ja-JP" altLang="en-US" sz="3200" b="1" dirty="0">
                <a:solidFill>
                  <a:srgbClr val="C00000"/>
                </a:solidFill>
              </a:rPr>
              <a:t>継続する</a:t>
            </a:r>
            <a:r>
              <a:rPr lang="ja-JP" altLang="en-US" sz="3200" dirty="0"/>
              <a:t>だけでなく、効果が見られなかったものを</a:t>
            </a:r>
            <a:r>
              <a:rPr lang="ja-JP" altLang="en-US" sz="3200" b="1" dirty="0">
                <a:solidFill>
                  <a:srgbClr val="C00000"/>
                </a:solidFill>
              </a:rPr>
              <a:t>次学年に引き継ぐ</a:t>
            </a:r>
            <a:r>
              <a:rPr lang="ja-JP" altLang="en-US" sz="3200" dirty="0"/>
              <a:t>ことも大切です！</a:t>
            </a:r>
            <a:endParaRPr lang="en-US" altLang="ja-JP" sz="3200" dirty="0"/>
          </a:p>
          <a:p>
            <a:pPr>
              <a:lnSpc>
                <a:spcPct val="110000"/>
              </a:lnSpc>
            </a:pPr>
            <a:r>
              <a:rPr lang="ja-JP" altLang="en-US" sz="3200" dirty="0"/>
              <a:t>みんなで共有シートは写真データを保管し、</a:t>
            </a:r>
            <a:r>
              <a:rPr lang="ja-JP" altLang="en-US" sz="3200" b="1" dirty="0">
                <a:solidFill>
                  <a:srgbClr val="C00000"/>
                </a:solidFill>
              </a:rPr>
              <a:t>いつでも振り返る</a:t>
            </a:r>
            <a:r>
              <a:rPr lang="ja-JP" altLang="en-US" sz="3200" dirty="0"/>
              <a:t>ことができるようにしましょう！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416879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93FAA8B-7299-4479-9D17-D721C13C2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905" y="659412"/>
            <a:ext cx="7440190" cy="5982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7110E9B-E7D3-41C1-B718-2B3F9FFBF662}"/>
              </a:ext>
            </a:extLst>
          </p:cNvPr>
          <p:cNvSpPr txBox="1">
            <a:spLocks/>
          </p:cNvSpPr>
          <p:nvPr/>
        </p:nvSpPr>
        <p:spPr>
          <a:xfrm flipH="1">
            <a:off x="-2" y="0"/>
            <a:ext cx="4499638" cy="43686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dirty="0">
                <a:solidFill>
                  <a:schemeClr val="bg1"/>
                </a:solidFill>
              </a:rPr>
              <a:t>気付いちゃったシート（裏面）</a:t>
            </a:r>
          </a:p>
        </p:txBody>
      </p:sp>
    </p:spTree>
    <p:extLst>
      <p:ext uri="{BB962C8B-B14F-4D97-AF65-F5344CB8AC3E}">
        <p14:creationId xmlns:p14="http://schemas.microsoft.com/office/powerpoint/2010/main" val="360614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2686EB-7366-40B5-8016-B155E871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小学校におけるケース会議等の課題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0768C9A-BD01-4C23-999F-14E006F68D56}"/>
              </a:ext>
            </a:extLst>
          </p:cNvPr>
          <p:cNvSpPr txBox="1">
            <a:spLocks/>
          </p:cNvSpPr>
          <p:nvPr/>
        </p:nvSpPr>
        <p:spPr>
          <a:xfrm flipH="1">
            <a:off x="151304" y="1045970"/>
            <a:ext cx="4295706" cy="5604810"/>
          </a:xfrm>
          <a:prstGeom prst="roundRect">
            <a:avLst>
              <a:gd name="adj" fmla="val 474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ja-JP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ja-JP" altLang="en-US" sz="2400" dirty="0">
                <a:latin typeface="+mn-ea"/>
              </a:rPr>
              <a:t>ケース会議や児童理解会議が「児童の実態や困った行動の共通理解」で終わってしまうことが多い</a:t>
            </a:r>
            <a:endParaRPr lang="en-US" altLang="ja-JP" sz="2400" dirty="0">
              <a:latin typeface="+mn-ea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ja-JP" sz="2400" dirty="0">
              <a:latin typeface="+mn-ea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ja-JP" sz="2400" dirty="0">
              <a:latin typeface="+mn-ea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ja-JP" sz="2400" dirty="0">
              <a:latin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1FA1337-E7B4-492E-B8DF-7EC71BC9CEAC}"/>
              </a:ext>
            </a:extLst>
          </p:cNvPr>
          <p:cNvSpPr txBox="1">
            <a:spLocks/>
          </p:cNvSpPr>
          <p:nvPr/>
        </p:nvSpPr>
        <p:spPr>
          <a:xfrm flipH="1">
            <a:off x="151304" y="1045970"/>
            <a:ext cx="4295706" cy="43686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800" b="1" dirty="0">
                <a:solidFill>
                  <a:schemeClr val="bg1"/>
                </a:solidFill>
              </a:rPr>
              <a:t>運営上の問題</a:t>
            </a:r>
          </a:p>
        </p:txBody>
      </p:sp>
      <p:sp>
        <p:nvSpPr>
          <p:cNvPr id="6" name="下矢印 4">
            <a:extLst>
              <a:ext uri="{FF2B5EF4-FFF2-40B4-BE49-F238E27FC236}">
                <a16:creationId xmlns:a16="http://schemas.microsoft.com/office/drawing/2014/main" id="{8F8574B0-2340-4CB9-B4E7-71BC23CC5D10}"/>
              </a:ext>
            </a:extLst>
          </p:cNvPr>
          <p:cNvSpPr/>
          <p:nvPr/>
        </p:nvSpPr>
        <p:spPr>
          <a:xfrm>
            <a:off x="1869933" y="3305358"/>
            <a:ext cx="858447" cy="5336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937982-88CC-46FD-988A-53B78659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2" y="4534692"/>
            <a:ext cx="1983872" cy="19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6">
            <a:extLst>
              <a:ext uri="{FF2B5EF4-FFF2-40B4-BE49-F238E27FC236}">
                <a16:creationId xmlns:a16="http://schemas.microsoft.com/office/drawing/2014/main" id="{27C7B441-3E7F-4A87-AEC6-53CA841753AA}"/>
              </a:ext>
            </a:extLst>
          </p:cNvPr>
          <p:cNvSpPr/>
          <p:nvPr/>
        </p:nvSpPr>
        <p:spPr>
          <a:xfrm>
            <a:off x="2949301" y="4179447"/>
            <a:ext cx="956631" cy="2113943"/>
          </a:xfrm>
          <a:prstGeom prst="wedgeRoundRectCallout">
            <a:avLst>
              <a:gd name="adj1" fmla="val -103427"/>
              <a:gd name="adj2" fmla="val 23994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>
                <a:effectLst/>
                <a:latin typeface="+mn-ea"/>
                <a:cs typeface="Times New Roman" panose="02020603050405020304" pitchFamily="18" charset="0"/>
              </a:rPr>
              <a:t>時間がない</a:t>
            </a:r>
            <a:r>
              <a:rPr lang="ja-JP" altLang="en-US" sz="2400" b="1" kern="100" dirty="0">
                <a:effectLst/>
                <a:latin typeface="+mn-ea"/>
                <a:cs typeface="Times New Roman" panose="02020603050405020304" pitchFamily="18" charset="0"/>
              </a:rPr>
              <a:t>！</a:t>
            </a:r>
            <a:endParaRPr lang="ja-JP" sz="2400" b="1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F3CB121-338C-49AE-907B-F595E76B334A}"/>
              </a:ext>
            </a:extLst>
          </p:cNvPr>
          <p:cNvSpPr/>
          <p:nvPr/>
        </p:nvSpPr>
        <p:spPr>
          <a:xfrm>
            <a:off x="269715" y="3947050"/>
            <a:ext cx="4094535" cy="2578739"/>
          </a:xfrm>
          <a:prstGeom prst="roundRect">
            <a:avLst>
              <a:gd name="adj" fmla="val 6208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【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要因の一つ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】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05E4416-BDC6-4F94-BB7F-5955425DC281}"/>
              </a:ext>
            </a:extLst>
          </p:cNvPr>
          <p:cNvSpPr txBox="1">
            <a:spLocks/>
          </p:cNvSpPr>
          <p:nvPr/>
        </p:nvSpPr>
        <p:spPr>
          <a:xfrm flipH="1">
            <a:off x="4696992" y="1045970"/>
            <a:ext cx="4295706" cy="5604810"/>
          </a:xfrm>
          <a:prstGeom prst="roundRect">
            <a:avLst>
              <a:gd name="adj" fmla="val 474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ja-JP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altLang="ja-JP" sz="2400" dirty="0">
              <a:latin typeface="+mn-ea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ja-JP" sz="2400" dirty="0">
              <a:latin typeface="+mn-ea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ja-JP" sz="2400" dirty="0">
              <a:latin typeface="+mn-ea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C5B577A9-749E-4A8D-892D-333BDAE4793E}"/>
              </a:ext>
            </a:extLst>
          </p:cNvPr>
          <p:cNvSpPr txBox="1">
            <a:spLocks/>
          </p:cNvSpPr>
          <p:nvPr/>
        </p:nvSpPr>
        <p:spPr>
          <a:xfrm flipH="1">
            <a:off x="4696992" y="1045970"/>
            <a:ext cx="4295706" cy="43686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800" b="1" dirty="0">
                <a:solidFill>
                  <a:schemeClr val="bg1"/>
                </a:solidFill>
              </a:rPr>
              <a:t>ニーズの違い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F21AD38-A113-49EB-9CFF-836AB100AD94}"/>
              </a:ext>
            </a:extLst>
          </p:cNvPr>
          <p:cNvSpPr/>
          <p:nvPr/>
        </p:nvSpPr>
        <p:spPr>
          <a:xfrm>
            <a:off x="4815403" y="1598563"/>
            <a:ext cx="4094535" cy="1624861"/>
          </a:xfrm>
          <a:prstGeom prst="roundRect">
            <a:avLst>
              <a:gd name="adj" fmla="val 6208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学校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242A11F-6B2C-40CC-A6FF-85AFF64C9454}"/>
              </a:ext>
            </a:extLst>
          </p:cNvPr>
          <p:cNvSpPr/>
          <p:nvPr/>
        </p:nvSpPr>
        <p:spPr>
          <a:xfrm>
            <a:off x="4822567" y="3947050"/>
            <a:ext cx="4094535" cy="2526113"/>
          </a:xfrm>
          <a:prstGeom prst="roundRect">
            <a:avLst>
              <a:gd name="adj" fmla="val 6208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学級担任</a:t>
            </a:r>
          </a:p>
        </p:txBody>
      </p:sp>
      <p:sp>
        <p:nvSpPr>
          <p:cNvPr id="13" name="下矢印 4">
            <a:extLst>
              <a:ext uri="{FF2B5EF4-FFF2-40B4-BE49-F238E27FC236}">
                <a16:creationId xmlns:a16="http://schemas.microsoft.com/office/drawing/2014/main" id="{DF126FAC-47BD-4EA5-880B-9033691DF688}"/>
              </a:ext>
            </a:extLst>
          </p:cNvPr>
          <p:cNvSpPr/>
          <p:nvPr/>
        </p:nvSpPr>
        <p:spPr>
          <a:xfrm>
            <a:off x="6574636" y="3249736"/>
            <a:ext cx="590396" cy="670999"/>
          </a:xfrm>
          <a:prstGeom prst="upDownArrow">
            <a:avLst>
              <a:gd name="adj1" fmla="val 50000"/>
              <a:gd name="adj2" fmla="val 3151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D888141-E476-44E9-A295-1D401769D9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48" y="1751387"/>
            <a:ext cx="1191650" cy="1319212"/>
          </a:xfrm>
          <a:prstGeom prst="rect">
            <a:avLst/>
          </a:prstGeom>
        </p:spPr>
      </p:pic>
      <p:sp>
        <p:nvSpPr>
          <p:cNvPr id="19" name="角丸四角形吹き出し 6">
            <a:extLst>
              <a:ext uri="{FF2B5EF4-FFF2-40B4-BE49-F238E27FC236}">
                <a16:creationId xmlns:a16="http://schemas.microsoft.com/office/drawing/2014/main" id="{53666AB7-F482-4A14-8B43-CAA55F0B7EE8}"/>
              </a:ext>
            </a:extLst>
          </p:cNvPr>
          <p:cNvSpPr/>
          <p:nvPr/>
        </p:nvSpPr>
        <p:spPr>
          <a:xfrm>
            <a:off x="4914079" y="2098512"/>
            <a:ext cx="2695710" cy="9433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kern="100" dirty="0">
                <a:effectLst/>
                <a:latin typeface="+mn-ea"/>
                <a:cs typeface="Times New Roman" panose="02020603050405020304" pitchFamily="18" charset="0"/>
              </a:rPr>
              <a:t>「全校児童のことが知りたい」</a:t>
            </a:r>
            <a:endParaRPr lang="ja-JP" sz="2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角丸四角形吹き出し 6">
            <a:extLst>
              <a:ext uri="{FF2B5EF4-FFF2-40B4-BE49-F238E27FC236}">
                <a16:creationId xmlns:a16="http://schemas.microsoft.com/office/drawing/2014/main" id="{864C1156-9994-48F7-A093-06BD695D4059}"/>
              </a:ext>
            </a:extLst>
          </p:cNvPr>
          <p:cNvSpPr/>
          <p:nvPr/>
        </p:nvSpPr>
        <p:spPr>
          <a:xfrm>
            <a:off x="4906120" y="4548672"/>
            <a:ext cx="2994559" cy="14903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>
              <a:spcAft>
                <a:spcPts val="0"/>
              </a:spcAft>
            </a:pPr>
            <a:r>
              <a:rPr lang="ja-JP" altLang="en-US" sz="2400" kern="100" dirty="0">
                <a:effectLst/>
                <a:latin typeface="+mn-ea"/>
                <a:cs typeface="Times New Roman" panose="02020603050405020304" pitchFamily="18" charset="0"/>
              </a:rPr>
              <a:t>「明日から実践できる支援の手立てを知りたい」</a:t>
            </a:r>
            <a:endParaRPr lang="ja-JP" sz="2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372CC1D-A8D2-43D7-8C40-30BFF283B5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96" y="5407459"/>
            <a:ext cx="1178916" cy="11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2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B2C78-ED30-4C69-AD0A-CE788492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研修の目的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BA675E8-21FC-4118-AD4F-1A3DEE818FB0}"/>
              </a:ext>
            </a:extLst>
          </p:cNvPr>
          <p:cNvSpPr txBox="1">
            <a:spLocks/>
          </p:cNvSpPr>
          <p:nvPr/>
        </p:nvSpPr>
        <p:spPr>
          <a:xfrm>
            <a:off x="427849" y="1993259"/>
            <a:ext cx="8288302" cy="3519454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25200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prstClr val="black"/>
                </a:solidFill>
                <a:latin typeface="游ゴシック" panose="020B0400000000000000" pitchFamily="50" charset="-128"/>
              </a:rPr>
              <a:t>　時間がない中でも、校内全体で「気になる児童」についての情報を共有して、気になる行動の理由を考えることで、明日から実践できる支援の手立てを考え出す。</a:t>
            </a:r>
            <a:endParaRPr lang="en-US" altLang="ja-JP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95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734"/>
            <a:ext cx="9144000" cy="900752"/>
          </a:xfrm>
        </p:spPr>
        <p:txBody>
          <a:bodyPr/>
          <a:lstStyle/>
          <a:p>
            <a:r>
              <a:rPr kumimoji="1" lang="ja-JP" altLang="en-US" dirty="0"/>
              <a:t>研修の流れ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F5EE28-29E4-46FF-92A2-C0451D2697B3}"/>
              </a:ext>
            </a:extLst>
          </p:cNvPr>
          <p:cNvSpPr/>
          <p:nvPr/>
        </p:nvSpPr>
        <p:spPr>
          <a:xfrm>
            <a:off x="848064" y="1118329"/>
            <a:ext cx="7586015" cy="228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9750" indent="-5397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研修の説明</a:t>
            </a:r>
            <a:r>
              <a:rPr lang="en-US" altLang="ja-JP" sz="32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全体</a:t>
            </a:r>
            <a:r>
              <a:rPr lang="en-US" altLang="ja-JP" sz="32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marL="539750" indent="-53975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演習・協議</a:t>
            </a:r>
            <a:r>
              <a:rPr lang="en-US" altLang="ja-JP" sz="32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グループ</a:t>
            </a:r>
            <a:r>
              <a:rPr lang="en-US" altLang="ja-JP" sz="3200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marL="539750" indent="-53975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共有</a:t>
            </a:r>
            <a:r>
              <a:rPr lang="en-US" altLang="ja-JP" sz="32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全体</a:t>
            </a:r>
            <a:r>
              <a:rPr lang="en-US" altLang="ja-JP" sz="3200" dirty="0">
                <a:solidFill>
                  <a:schemeClr val="tx1"/>
                </a:solidFill>
                <a:latin typeface="+mn-ea"/>
              </a:rPr>
              <a:t>】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1FD166A-EC19-4CD2-8FDB-98B2E07EB398}"/>
              </a:ext>
            </a:extLst>
          </p:cNvPr>
          <p:cNvSpPr/>
          <p:nvPr/>
        </p:nvSpPr>
        <p:spPr>
          <a:xfrm>
            <a:off x="763096" y="3766141"/>
            <a:ext cx="7670983" cy="2720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グループ内で司会者と発表者を決める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主に使用するワークシート、資料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marL="895350" lvl="1" indent="-27305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気付いちゃった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シート</a:t>
            </a:r>
          </a:p>
          <a:p>
            <a:pPr marL="895350" lvl="1" indent="-273050"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みんなで共有シート</a:t>
            </a:r>
          </a:p>
          <a:p>
            <a:pPr marL="895350" lvl="1" indent="-273050"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支援ヒント集</a:t>
            </a:r>
          </a:p>
        </p:txBody>
      </p:sp>
    </p:spTree>
    <p:extLst>
      <p:ext uri="{BB962C8B-B14F-4D97-AF65-F5344CB8AC3E}">
        <p14:creationId xmlns:p14="http://schemas.microsoft.com/office/powerpoint/2010/main" val="146848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2AA5C7F-23F6-42F4-8749-FED1912EA8F8}"/>
              </a:ext>
            </a:extLst>
          </p:cNvPr>
          <p:cNvSpPr txBox="1">
            <a:spLocks/>
          </p:cNvSpPr>
          <p:nvPr/>
        </p:nvSpPr>
        <p:spPr>
          <a:xfrm flipH="1">
            <a:off x="-2" y="0"/>
            <a:ext cx="4499638" cy="43686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dirty="0">
                <a:solidFill>
                  <a:schemeClr val="bg1"/>
                </a:solidFill>
              </a:rPr>
              <a:t>気付いちゃったシート（表面）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74FA49B-293C-4B12-BF86-8DBE81755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0348" y="580027"/>
            <a:ext cx="4604892" cy="6183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789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28C7235-D091-46D3-974F-D86F3A06E526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2960288" cy="43686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dirty="0">
                <a:solidFill>
                  <a:schemeClr val="bg1"/>
                </a:solidFill>
              </a:rPr>
              <a:t>みんなで共有シート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C938A29-641E-47A7-89C3-44C24F6A2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1" y="653428"/>
            <a:ext cx="8962905" cy="5951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243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06080E2-E72D-4FBD-BF52-CB4729E8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63677"/>
            <a:ext cx="4793226" cy="6066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94EF1B6-99B5-4809-996A-847FAC6A080D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2286000" cy="43686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dirty="0">
                <a:solidFill>
                  <a:schemeClr val="bg1"/>
                </a:solidFill>
              </a:rPr>
              <a:t>支援ヒント集</a:t>
            </a:r>
          </a:p>
        </p:txBody>
      </p:sp>
    </p:spTree>
    <p:extLst>
      <p:ext uri="{BB962C8B-B14F-4D97-AF65-F5344CB8AC3E}">
        <p14:creationId xmlns:p14="http://schemas.microsoft.com/office/powerpoint/2010/main" val="93778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演習・協議 </a:t>
            </a:r>
            <a:r>
              <a:rPr lang="en-US" altLang="ja-JP" b="0" dirty="0"/>
              <a:t>(1/5)</a:t>
            </a:r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" y="946171"/>
            <a:ext cx="9081935" cy="8365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/>
              <a:t>①ピンク色の付箋に記入⇒気付いちゃったシートに貼付</a:t>
            </a:r>
            <a:endParaRPr lang="en-US" altLang="ja-JP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84464" y="3970130"/>
            <a:ext cx="4583779" cy="1421340"/>
            <a:chOff x="559673" y="4079285"/>
            <a:chExt cx="2994690" cy="2011798"/>
          </a:xfrm>
        </p:grpSpPr>
        <p:pic>
          <p:nvPicPr>
            <p:cNvPr id="11" name="図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3" y="4079285"/>
              <a:ext cx="2994690" cy="2011798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933016" y="4863123"/>
              <a:ext cx="23744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/>
                <a:t>今できているところ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2066" y="5194390"/>
            <a:ext cx="4628576" cy="1418318"/>
            <a:chOff x="559673" y="4079285"/>
            <a:chExt cx="2994690" cy="2011798"/>
          </a:xfrm>
        </p:grpSpPr>
        <p:pic>
          <p:nvPicPr>
            <p:cNvPr id="17" name="図 1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3" y="4079285"/>
              <a:ext cx="2994690" cy="2011798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954907" y="4858181"/>
              <a:ext cx="237448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/>
                <a:t>芽生えているところ</a:t>
              </a: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73" y="5236676"/>
            <a:ext cx="2057922" cy="162132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4556383" y="3910740"/>
            <a:ext cx="4583779" cy="1382455"/>
            <a:chOff x="559673" y="4079285"/>
            <a:chExt cx="2994690" cy="2011798"/>
          </a:xfrm>
        </p:grpSpPr>
        <p:pic>
          <p:nvPicPr>
            <p:cNvPr id="21" name="図 2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3" y="4079285"/>
              <a:ext cx="2994690" cy="2011798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933016" y="4894720"/>
              <a:ext cx="2374489" cy="717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/>
                <a:t>できそうなところ</a:t>
              </a: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1619956-22BB-433B-B70F-AA118376CC47}"/>
              </a:ext>
            </a:extLst>
          </p:cNvPr>
          <p:cNvSpPr/>
          <p:nvPr/>
        </p:nvSpPr>
        <p:spPr>
          <a:xfrm>
            <a:off x="725952" y="1908609"/>
            <a:ext cx="7692096" cy="187096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9875">
              <a:lnSpc>
                <a:spcPct val="150000"/>
              </a:lnSpc>
            </a:pPr>
            <a:r>
              <a:rPr kumimoji="1" lang="ja-JP" altLang="en-US" sz="3600" b="1" dirty="0">
                <a:solidFill>
                  <a:schemeClr val="tx1"/>
                </a:solidFill>
              </a:rPr>
              <a:t>気になる○○さんの</a:t>
            </a:r>
            <a:r>
              <a:rPr kumimoji="1" lang="ja-JP" altLang="en-US" sz="3600" b="1" dirty="0">
                <a:solidFill>
                  <a:srgbClr val="C00000"/>
                </a:solidFill>
              </a:rPr>
              <a:t>よさ・強み</a:t>
            </a:r>
            <a:r>
              <a:rPr kumimoji="1" lang="ja-JP" altLang="en-US" sz="3600" b="1" dirty="0">
                <a:solidFill>
                  <a:schemeClr val="tx1"/>
                </a:solidFill>
              </a:rPr>
              <a:t>を</a:t>
            </a:r>
          </a:p>
          <a:p>
            <a:pPr marL="269875">
              <a:lnSpc>
                <a:spcPct val="150000"/>
              </a:lnSpc>
            </a:pPr>
            <a:r>
              <a:rPr kumimoji="1" lang="ja-JP" altLang="en-US" sz="3600" b="1" dirty="0">
                <a:solidFill>
                  <a:schemeClr val="tx1"/>
                </a:solidFill>
              </a:rPr>
              <a:t>挙げてみよう！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308540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演習・協議 </a:t>
            </a:r>
            <a:r>
              <a:rPr lang="en-US" altLang="ja-JP" b="0" dirty="0"/>
              <a:t>(2/5)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66997" y="4412307"/>
            <a:ext cx="3353414" cy="2129786"/>
            <a:chOff x="274689" y="4079285"/>
            <a:chExt cx="3522251" cy="2129786"/>
          </a:xfrm>
        </p:grpSpPr>
        <p:pic>
          <p:nvPicPr>
            <p:cNvPr id="20" name="図 1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89" y="4079285"/>
              <a:ext cx="3522251" cy="2129786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748458" y="4806633"/>
              <a:ext cx="25747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/>
                <a:t>いつ・どこで</a:t>
              </a:r>
              <a:endParaRPr kumimoji="1" lang="en-US" altLang="ja-JP" sz="2800" b="1" dirty="0"/>
            </a:p>
            <a:p>
              <a:r>
                <a:rPr kumimoji="1" lang="ja-JP" altLang="en-US" sz="2800" b="1" dirty="0"/>
                <a:t>どんな行動？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663271" y="4369403"/>
            <a:ext cx="3353414" cy="2129786"/>
            <a:chOff x="274689" y="4079285"/>
            <a:chExt cx="3522251" cy="2129786"/>
          </a:xfrm>
        </p:grpSpPr>
        <p:pic>
          <p:nvPicPr>
            <p:cNvPr id="22" name="図 2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89" y="4079285"/>
              <a:ext cx="3522251" cy="2129786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748458" y="4806633"/>
              <a:ext cx="25747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/>
                <a:t>いつ・どこで</a:t>
              </a:r>
              <a:endParaRPr kumimoji="1" lang="en-US" altLang="ja-JP" sz="2800" b="1" dirty="0"/>
            </a:p>
            <a:p>
              <a:r>
                <a:rPr kumimoji="1" lang="ja-JP" altLang="en-US" sz="2800" b="1" dirty="0"/>
                <a:t>どんな様子？</a:t>
              </a:r>
            </a:p>
          </p:txBody>
        </p:sp>
      </p:grpSp>
      <p:pic>
        <p:nvPicPr>
          <p:cNvPr id="24" name="図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55" y="5139655"/>
            <a:ext cx="1605133" cy="1569778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DC81F56-28A9-4B2C-926F-D92EB80C5FB0}"/>
              </a:ext>
            </a:extLst>
          </p:cNvPr>
          <p:cNvSpPr txBox="1">
            <a:spLocks/>
          </p:cNvSpPr>
          <p:nvPr/>
        </p:nvSpPr>
        <p:spPr>
          <a:xfrm>
            <a:off x="35753" y="946171"/>
            <a:ext cx="9081935" cy="83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/>
              <a:t>②青色の付箋に記入⇒気付いちゃったシートに貼付</a:t>
            </a:r>
            <a:endParaRPr lang="en-US" altLang="ja-JP" sz="28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C5A0B45-4379-4C07-9FE5-1D30FEFF4E5D}"/>
              </a:ext>
            </a:extLst>
          </p:cNvPr>
          <p:cNvSpPr/>
          <p:nvPr/>
        </p:nvSpPr>
        <p:spPr>
          <a:xfrm>
            <a:off x="725952" y="2184042"/>
            <a:ext cx="7692096" cy="18107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9875">
              <a:lnSpc>
                <a:spcPct val="150000"/>
              </a:lnSpc>
            </a:pPr>
            <a:r>
              <a:rPr kumimoji="1" lang="ja-JP" altLang="en-US" sz="3600" b="1" dirty="0">
                <a:solidFill>
                  <a:schemeClr val="tx1"/>
                </a:solidFill>
              </a:rPr>
              <a:t>○○さんの</a:t>
            </a:r>
            <a:r>
              <a:rPr kumimoji="1" lang="ja-JP" altLang="en-US" sz="3600" b="1" dirty="0">
                <a:solidFill>
                  <a:srgbClr val="C00000"/>
                </a:solidFill>
              </a:rPr>
              <a:t>気になる行動や様子</a:t>
            </a:r>
            <a:r>
              <a:rPr kumimoji="1" lang="ja-JP" altLang="en-US" sz="3600" b="1" dirty="0">
                <a:solidFill>
                  <a:schemeClr val="tx1"/>
                </a:solidFill>
              </a:rPr>
              <a:t>を挙げてみよう！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279574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2">
      <a:dk1>
        <a:sysClr val="windowText" lastClr="000000"/>
      </a:dk1>
      <a:lt1>
        <a:sysClr val="window" lastClr="FFFFFF"/>
      </a:lt1>
      <a:dk2>
        <a:srgbClr val="336699"/>
      </a:dk2>
      <a:lt2>
        <a:srgbClr val="E7E6E6"/>
      </a:lt2>
      <a:accent1>
        <a:srgbClr val="336699"/>
      </a:accent1>
      <a:accent2>
        <a:srgbClr val="FFCC00"/>
      </a:accent2>
      <a:accent3>
        <a:srgbClr val="A5A5A5"/>
      </a:accent3>
      <a:accent4>
        <a:srgbClr val="FFCC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719</Words>
  <Application>Microsoft Office PowerPoint</Application>
  <PresentationFormat>画面に合わせる (4:3)</PresentationFormat>
  <Paragraphs>90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ＭＳ Ｐゴシック</vt:lpstr>
      <vt:lpstr>メイリオ</vt:lpstr>
      <vt:lpstr>游ゴシック</vt:lpstr>
      <vt:lpstr>Arial</vt:lpstr>
      <vt:lpstr>Calibri</vt:lpstr>
      <vt:lpstr>Segoe UI</vt:lpstr>
      <vt:lpstr>Times New Roman</vt:lpstr>
      <vt:lpstr>Wingdings</vt:lpstr>
      <vt:lpstr>Office テーマ</vt:lpstr>
      <vt:lpstr>気になる○○さんについて みんなで考えよう</vt:lpstr>
      <vt:lpstr>小学校におけるケース会議等の課題</vt:lpstr>
      <vt:lpstr>研修の目的</vt:lpstr>
      <vt:lpstr>研修の流れ</vt:lpstr>
      <vt:lpstr>PowerPoint プレゼンテーション</vt:lpstr>
      <vt:lpstr>PowerPoint プレゼンテーション</vt:lpstr>
      <vt:lpstr>PowerPoint プレゼンテーション</vt:lpstr>
      <vt:lpstr>演習・協議 (1/5)</vt:lpstr>
      <vt:lpstr>演習・協議 (2/5)</vt:lpstr>
      <vt:lpstr>演習・協議 (3/5)</vt:lpstr>
      <vt:lpstr>演習・協議 (4/5)</vt:lpstr>
      <vt:lpstr>【参考】支援ヒント集を覗いてみましょう！</vt:lpstr>
      <vt:lpstr>演習・協議 (5/5)</vt:lpstr>
      <vt:lpstr>共有</vt:lpstr>
      <vt:lpstr>まとめ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Printed>2021-02-12T09:25:16Z</cp:lastPrinted>
  <dcterms:created xsi:type="dcterms:W3CDTF">2020-08-31T05:41:33Z</dcterms:created>
  <dcterms:modified xsi:type="dcterms:W3CDTF">2021-03-12T00:35:50Z</dcterms:modified>
</cp:coreProperties>
</file>