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08" r:id="rId2"/>
    <p:sldId id="311" r:id="rId3"/>
    <p:sldId id="317" r:id="rId4"/>
    <p:sldId id="318" r:id="rId5"/>
    <p:sldId id="319" r:id="rId6"/>
    <p:sldId id="320" r:id="rId7"/>
    <p:sldId id="321" r:id="rId8"/>
    <p:sldId id="310" r:id="rId9"/>
    <p:sldId id="300" r:id="rId10"/>
    <p:sldId id="322" r:id="rId11"/>
    <p:sldId id="323" r:id="rId1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9525" autoAdjust="0"/>
  </p:normalViewPr>
  <p:slideViewPr>
    <p:cSldViewPr snapToGrid="0">
      <p:cViewPr varScale="1">
        <p:scale>
          <a:sx n="54" d="100"/>
          <a:sy n="54" d="100"/>
        </p:scale>
        <p:origin x="1788" y="78"/>
      </p:cViewPr>
      <p:guideLst/>
    </p:cSldViewPr>
  </p:slideViewPr>
  <p:notesTextViewPr>
    <p:cViewPr>
      <p:scale>
        <a:sx n="1" d="1"/>
        <a:sy n="1" d="1"/>
      </p:scale>
      <p:origin x="0" y="0"/>
    </p:cViewPr>
  </p:notesTextViewPr>
  <p:notesViewPr>
    <p:cSldViewPr snapToGrid="0">
      <p:cViewPr varScale="1">
        <p:scale>
          <a:sx n="72" d="100"/>
          <a:sy n="72" d="100"/>
        </p:scale>
        <p:origin x="287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28517769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kumimoji="1" lang="ja-JP" altLang="en-US"/>
              <a:t>別紙２</a:t>
            </a:r>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CB9180A-388E-4A4F-8A89-B27F3CF6C72C}" type="slidenum">
              <a:rPr kumimoji="1" lang="ja-JP" altLang="en-US" smtClean="0"/>
              <a:t>‹#›</a:t>
            </a:fld>
            <a:endParaRPr kumimoji="1" lang="ja-JP" altLang="en-US"/>
          </a:p>
        </p:txBody>
      </p:sp>
    </p:spTree>
    <p:extLst>
      <p:ext uri="{BB962C8B-B14F-4D97-AF65-F5344CB8AC3E}">
        <p14:creationId xmlns:p14="http://schemas.microsoft.com/office/powerpoint/2010/main" val="24307506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9538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前のスライドに示した「困った行動の理由」を踏まえると、「事前に手順や役割を示す」「かかわり方のルールを教える」「参加しやすい環境づくりをする」「相手に配慮した伝え方をする」などといった「支援の視点」を導くことができます。</a:t>
            </a:r>
            <a:endParaRPr kumimoji="1" lang="en-US" altLang="ja-JP" dirty="0"/>
          </a:p>
          <a:p>
            <a:r>
              <a:rPr kumimoji="1" lang="ja-JP" altLang="en-US" dirty="0"/>
              <a:t>○また、少しですが、実際の支援例も掲載しましたので、ご参照ください。</a:t>
            </a:r>
          </a:p>
        </p:txBody>
      </p:sp>
    </p:spTree>
    <p:extLst>
      <p:ext uri="{BB962C8B-B14F-4D97-AF65-F5344CB8AC3E}">
        <p14:creationId xmlns:p14="http://schemas.microsoft.com/office/powerpoint/2010/main" val="283511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○事例を踏まえ、支援を考えるときのポイントを２点に整理しました。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○「問題となっている行動の理由やきっかけに注目する」ことと、「それに応じて、</a:t>
            </a:r>
            <a:r>
              <a:rPr lang="ja-JP" altLang="en-US" dirty="0"/>
              <a:t>子供を変えようとするのではなく、</a:t>
            </a:r>
            <a:r>
              <a:rPr kumimoji="1" lang="ja-JP" altLang="en-US" dirty="0"/>
              <a:t>周囲の環境（人、物、ルール等）を調整する」ことです。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○このような、特別な配慮を必要とする子供に対して、個別に必要な環境調整を行うという支援の考え方は、適切な「合理的配慮」の提供につながります。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ja-JP" altLang="en-US" sz="1200" dirty="0"/>
              <a:t>合理的配慮とは、障害のある人から、社会の中にあるバリアを取り除くために何らかの対応を必要としているとの意思が伝えられたときに、負担が重すぎない範囲で対応することが求められるものです。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○障害者差別解消法により、公立学校における合理的配慮の提供は、法的義務となっています。詳しくは、</a:t>
            </a:r>
            <a:r>
              <a:rPr lang="ja-JP" altLang="en-US" sz="1200" dirty="0"/>
              <a:t>支援ヒント集</a:t>
            </a:r>
            <a:r>
              <a:rPr lang="en-US" altLang="ja-JP" sz="1200" dirty="0"/>
              <a:t>P.25~26</a:t>
            </a:r>
            <a:r>
              <a:rPr lang="ja-JP" altLang="en-US" sz="1200" dirty="0"/>
              <a:t>をご参照ください。</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○以上で、講義を終わります。本校での特別支援教育の推進に向けて、このあとの演習・協議もよろしくお願いします。</a:t>
            </a:r>
            <a:endParaRPr kumimoji="1" lang="en-US" altLang="ja-JP" dirty="0"/>
          </a:p>
        </p:txBody>
      </p:sp>
    </p:spTree>
    <p:extLst>
      <p:ext uri="{BB962C8B-B14F-4D97-AF65-F5344CB8AC3E}">
        <p14:creationId xmlns:p14="http://schemas.microsoft.com/office/powerpoint/2010/main" val="368187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（スライドの内容を読み上げる）</a:t>
            </a:r>
          </a:p>
        </p:txBody>
      </p:sp>
    </p:spTree>
    <p:extLst>
      <p:ext uri="{BB962C8B-B14F-4D97-AF65-F5344CB8AC3E}">
        <p14:creationId xmlns:p14="http://schemas.microsoft.com/office/powerpoint/2010/main" val="390417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（スライドの内容を読み上げる）</a:t>
            </a:r>
          </a:p>
        </p:txBody>
      </p:sp>
    </p:spTree>
    <p:extLst>
      <p:ext uri="{BB962C8B-B14F-4D97-AF65-F5344CB8AC3E}">
        <p14:creationId xmlns:p14="http://schemas.microsoft.com/office/powerpoint/2010/main" val="389391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（スライドの内容を読み上げる）</a:t>
            </a:r>
          </a:p>
        </p:txBody>
      </p:sp>
    </p:spTree>
    <p:extLst>
      <p:ext uri="{BB962C8B-B14F-4D97-AF65-F5344CB8AC3E}">
        <p14:creationId xmlns:p14="http://schemas.microsoft.com/office/powerpoint/2010/main" val="316588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○県総合学校教育センターでは、プロジェクト研究の成果物として、「授業のユニバーサルデザインの視点を取り入れた</a:t>
            </a:r>
            <a:r>
              <a:rPr kumimoji="1" lang="en-US" altLang="ja-JP" dirty="0"/>
              <a:t>『</a:t>
            </a:r>
            <a:r>
              <a:rPr kumimoji="1" lang="ja-JP" altLang="en-US" dirty="0"/>
              <a:t>授業チェックシート</a:t>
            </a:r>
            <a:r>
              <a:rPr kumimoji="1" lang="en-US" altLang="ja-JP" dirty="0"/>
              <a:t>』</a:t>
            </a:r>
            <a:r>
              <a:rPr kumimoji="1" lang="ja-JP" altLang="en-US" dirty="0"/>
              <a:t>」を作成し、ホームページで公開しています。</a:t>
            </a:r>
            <a:endParaRPr kumimoji="1" lang="en-US" altLang="ja-JP" dirty="0"/>
          </a:p>
          <a:p>
            <a:r>
              <a:rPr kumimoji="1" lang="ja-JP" altLang="en-US" dirty="0"/>
              <a:t>○以下では、本チェックシートで示されているポイントをご紹介します。</a:t>
            </a:r>
            <a:endParaRPr kumimoji="1" lang="en-US" altLang="ja-JP" dirty="0"/>
          </a:p>
          <a:p>
            <a:r>
              <a:rPr kumimoji="1" lang="ja-JP" altLang="en-US" dirty="0"/>
              <a:t>○教室環境の整備や授業づくりの参考にしてみてください。</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（ポイントを２～３つ取り上げ、読み上げる）</a:t>
            </a:r>
          </a:p>
        </p:txBody>
      </p:sp>
    </p:spTree>
    <p:extLst>
      <p:ext uri="{BB962C8B-B14F-4D97-AF65-F5344CB8AC3E}">
        <p14:creationId xmlns:p14="http://schemas.microsoft.com/office/powerpoint/2010/main" val="158486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（ポイントを２～３つ取り上げ、読み上げる）</a:t>
            </a:r>
          </a:p>
        </p:txBody>
      </p:sp>
    </p:spTree>
    <p:extLst>
      <p:ext uri="{BB962C8B-B14F-4D97-AF65-F5344CB8AC3E}">
        <p14:creationId xmlns:p14="http://schemas.microsoft.com/office/powerpoint/2010/main" val="302877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（ポイントを２～３つ取り上げ、読み上げる）</a:t>
            </a:r>
          </a:p>
        </p:txBody>
      </p:sp>
    </p:spTree>
    <p:extLst>
      <p:ext uri="{BB962C8B-B14F-4D97-AF65-F5344CB8AC3E}">
        <p14:creationId xmlns:p14="http://schemas.microsoft.com/office/powerpoint/2010/main" val="389213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○次に、具体的な支援の考え方についてお話しします。</a:t>
            </a:r>
            <a:endParaRPr kumimoji="1" lang="en-US" altLang="ja-JP" dirty="0"/>
          </a:p>
          <a:p>
            <a:r>
              <a:rPr kumimoji="1" lang="ja-JP" altLang="en-US" dirty="0"/>
              <a:t>○スライドに示したように、特別な配慮を必要とする生徒について、「困った生徒」ではなく、「困っている生徒」というように見方・考え方を変えてみると、私たち教師の言葉掛け一つとっても、生徒の思いに寄り添ったものに変わります。</a:t>
            </a:r>
            <a:endParaRPr kumimoji="1" lang="en-US" altLang="ja-JP" dirty="0"/>
          </a:p>
          <a:p>
            <a:r>
              <a:rPr kumimoji="1" lang="ja-JP" altLang="en-US" dirty="0"/>
              <a:t>○日常のさりげない一言ではありますが、困っている生徒にとっては、天と地ほどの違いがあると思います。</a:t>
            </a:r>
            <a:endParaRPr kumimoji="1" lang="en-US" altLang="ja-JP" dirty="0"/>
          </a:p>
          <a:p>
            <a:r>
              <a:rPr kumimoji="1" lang="ja-JP" altLang="en-US" dirty="0"/>
              <a:t>○困っている生徒の内面を推察する想像力をもつことが、支援策を考える上で大切な第一歩となります。</a:t>
            </a:r>
          </a:p>
        </p:txBody>
      </p:sp>
    </p:spTree>
    <p:extLst>
      <p:ext uri="{BB962C8B-B14F-4D97-AF65-F5344CB8AC3E}">
        <p14:creationId xmlns:p14="http://schemas.microsoft.com/office/powerpoint/2010/main" val="24298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○「グループ活動への参加が難しい生徒」を例に考えてみましょう。</a:t>
            </a:r>
            <a:endParaRPr kumimoji="1" lang="en-US" altLang="ja-JP" dirty="0"/>
          </a:p>
          <a:p>
            <a:r>
              <a:rPr kumimoji="1" lang="ja-JP" altLang="en-US" dirty="0"/>
              <a:t>○本生徒は、</a:t>
            </a:r>
            <a:r>
              <a:rPr kumimoji="1" lang="ja-JP" altLang="en-US" sz="1200" b="0" i="0" u="none" strike="noStrike" kern="1200" baseline="0" dirty="0">
                <a:solidFill>
                  <a:schemeClr val="tx1"/>
                </a:solidFill>
                <a:latin typeface="+mn-lt"/>
                <a:ea typeface="+mn-ea"/>
                <a:cs typeface="+mn-cs"/>
              </a:rPr>
              <a:t>どうして相手の気持ちを考えない発言をしたり、一方的に話し続けたり、他の子供とかかわらなかったりするのでしょうか。</a:t>
            </a:r>
            <a:endParaRPr kumimoji="1" lang="en-US" altLang="ja-JP" sz="1200" b="0" i="0" u="none" strike="noStrike" kern="1200" baseline="0" dirty="0">
              <a:solidFill>
                <a:schemeClr val="tx1"/>
              </a:solidFill>
              <a:latin typeface="+mn-lt"/>
              <a:ea typeface="+mn-ea"/>
              <a:cs typeface="+mn-cs"/>
            </a:endParaRPr>
          </a:p>
          <a:p>
            <a:r>
              <a:rPr kumimoji="1" lang="ja-JP" altLang="en-US" dirty="0"/>
              <a:t>○そこには、必ずその生徒なりの理由やきっかけがあります。</a:t>
            </a:r>
            <a:endParaRPr kumimoji="1" lang="en-US" altLang="ja-JP" dirty="0"/>
          </a:p>
          <a:p>
            <a:r>
              <a:rPr kumimoji="1" lang="ja-JP" altLang="en-US" dirty="0"/>
              <a:t>○例えば、スライドに示したような「困った行動の理由」が考えられます。</a:t>
            </a:r>
          </a:p>
        </p:txBody>
      </p:sp>
    </p:spTree>
    <p:extLst>
      <p:ext uri="{BB962C8B-B14F-4D97-AF65-F5344CB8AC3E}">
        <p14:creationId xmlns:p14="http://schemas.microsoft.com/office/powerpoint/2010/main" val="102407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3081" y="1122363"/>
            <a:ext cx="8311486" cy="2387600"/>
          </a:xfrm>
          <a:noFill/>
        </p:spPr>
        <p:txBody>
          <a:bodyPr anchor="ctr">
            <a:normAutofit/>
          </a:bodyPr>
          <a:lstStyle>
            <a:lvl1pPr marL="0" indent="0" algn="ctr">
              <a:lnSpc>
                <a:spcPct val="150000"/>
              </a:lnSpc>
              <a:defRPr sz="4800"/>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15D4A5C-756C-4CC0-BBCB-331B8D4403E1}"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78382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6FACAC-0049-4E02-96B5-FE3C26EE0538}"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74888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solidFill>
          <a:schemeClr val="bg1"/>
        </a:solid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4E276C-8CCC-45AA-AE09-012FC22491F4}"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183245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09A829-F7C7-45FE-968B-7BF3FA7404F2}"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086600" y="6477213"/>
            <a:ext cx="2057400" cy="365125"/>
          </a:xfrm>
        </p:spPr>
        <p:txBody>
          <a:bodyPr anchor="b"/>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418063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ctr">
            <a:normAutofit/>
          </a:bodyPr>
          <a:lstStyle>
            <a:lvl1pPr algn="ctr">
              <a:defRPr sz="48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4B829DE3-F1AA-440E-AC9E-0341FB3897A3}"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94224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8BE3988-F9CC-4D8C-B145-3821A130ACBE}" type="datetime1">
              <a:rPr kumimoji="1" lang="ja-JP" altLang="en-US" smtClean="0"/>
              <a:t>2021/3/12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92948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0C5767B-D884-4863-B378-D33385536896}" type="datetime1">
              <a:rPr kumimoji="1" lang="ja-JP" altLang="en-US" smtClean="0"/>
              <a:t>2021/3/12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52001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C9F80C-9CAE-4F5A-92B6-6CA506F3FEA9}" type="datetime1">
              <a:rPr kumimoji="1" lang="ja-JP" altLang="en-US" smtClean="0"/>
              <a:t>2021/3/12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90473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3FB9F1-CDF8-4221-B338-3273BF29B60F}" type="datetime1">
              <a:rPr kumimoji="1" lang="ja-JP" altLang="en-US" smtClean="0"/>
              <a:t>2021/3/12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72177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2460820-7339-4DFC-AF54-C24DEA79448B}" type="datetime1">
              <a:rPr kumimoji="1" lang="ja-JP" altLang="en-US" smtClean="0"/>
              <a:t>2021/3/12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3591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AE81050-F384-48C4-BB9D-78C34E8C825D}" type="datetime1">
              <a:rPr kumimoji="1" lang="ja-JP" altLang="en-US" smtClean="0"/>
              <a:t>2021/3/12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04591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1"/>
            <a:ext cx="9144000" cy="900752"/>
          </a:xfrm>
          <a:prstGeom prst="rect">
            <a:avLst/>
          </a:prstGeom>
          <a:solidFill>
            <a:schemeClr val="tx2"/>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201003"/>
            <a:ext cx="7886700" cy="497596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68E9F-09AB-463C-ACF7-F25A7742E4C0}" type="datetime1">
              <a:rPr kumimoji="1" lang="ja-JP" altLang="en-US" smtClean="0"/>
              <a:t>2021/3/12</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086600" y="64636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1762077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0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3081" y="982209"/>
            <a:ext cx="8311486" cy="2387600"/>
          </a:xfrm>
          <a:solidFill>
            <a:schemeClr val="tx2"/>
          </a:solidFill>
        </p:spPr>
        <p:txBody>
          <a:bodyPr>
            <a:normAutofit/>
          </a:bodyPr>
          <a:lstStyle/>
          <a:p>
            <a:pPr>
              <a:lnSpc>
                <a:spcPct val="100000"/>
              </a:lnSpc>
            </a:pPr>
            <a:r>
              <a:rPr lang="ja-JP" altLang="en-US" dirty="0"/>
              <a:t>特別な配慮を必要とする</a:t>
            </a:r>
            <a:r>
              <a:rPr lang="en-US" altLang="ja-JP" dirty="0"/>
              <a:t/>
            </a:r>
            <a:br>
              <a:rPr lang="en-US" altLang="ja-JP" dirty="0"/>
            </a:br>
            <a:r>
              <a:rPr lang="ja-JP" altLang="en-US" dirty="0"/>
              <a:t>生徒への支援</a:t>
            </a:r>
            <a:endParaRPr kumimoji="1" lang="ja-JP" altLang="en-US" sz="2700" b="0" dirty="0"/>
          </a:p>
        </p:txBody>
      </p:sp>
      <p:sp>
        <p:nvSpPr>
          <p:cNvPr id="3" name="サブタイトル 2"/>
          <p:cNvSpPr>
            <a:spLocks noGrp="1"/>
          </p:cNvSpPr>
          <p:nvPr>
            <p:ph type="subTitle" idx="1"/>
          </p:nvPr>
        </p:nvSpPr>
        <p:spPr>
          <a:xfrm>
            <a:off x="8200102" y="128016"/>
            <a:ext cx="796413" cy="461665"/>
          </a:xfrm>
          <a:ln>
            <a:solidFill>
              <a:schemeClr val="tx1"/>
            </a:solidFill>
          </a:ln>
        </p:spPr>
        <p:txBody>
          <a:bodyPr anchor="ctr">
            <a:normAutofit/>
          </a:bodyPr>
          <a:lstStyle/>
          <a:p>
            <a:r>
              <a:rPr kumimoji="1" lang="ja-JP" altLang="en-US" sz="1800" dirty="0">
                <a:solidFill>
                  <a:schemeClr val="tx1"/>
                </a:solidFill>
              </a:rPr>
              <a:t>講義</a:t>
            </a:r>
          </a:p>
        </p:txBody>
      </p:sp>
      <p:sp>
        <p:nvSpPr>
          <p:cNvPr id="4" name="正方形/長方形 3"/>
          <p:cNvSpPr/>
          <p:nvPr/>
        </p:nvSpPr>
        <p:spPr>
          <a:xfrm>
            <a:off x="146304" y="108281"/>
            <a:ext cx="4791456" cy="461665"/>
          </a:xfrm>
          <a:prstGeom prst="rect">
            <a:avLst/>
          </a:prstGeom>
        </p:spPr>
        <p:txBody>
          <a:bodyPr wrap="square">
            <a:spAutoFit/>
          </a:bodyPr>
          <a:lstStyle/>
          <a:p>
            <a:r>
              <a:rPr lang="ja-JP" altLang="en-US" sz="1200" dirty="0">
                <a:solidFill>
                  <a:schemeClr val="bg1">
                    <a:lumMod val="50000"/>
                  </a:schemeClr>
                </a:solidFill>
                <a:latin typeface="+mn-ea"/>
                <a:cs typeface="Times New Roman" panose="02020603050405020304" pitchFamily="18" charset="0"/>
              </a:rPr>
              <a:t>青森県総合学校教育センター</a:t>
            </a:r>
            <a:endParaRPr lang="en-US" altLang="ja-JP" sz="1200" dirty="0">
              <a:solidFill>
                <a:schemeClr val="bg1">
                  <a:lumMod val="50000"/>
                </a:schemeClr>
              </a:solidFill>
              <a:latin typeface="+mn-ea"/>
              <a:cs typeface="Times New Roman" panose="02020603050405020304" pitchFamily="18" charset="0"/>
            </a:endParaRPr>
          </a:p>
          <a:p>
            <a:r>
              <a:rPr lang="ja-JP" altLang="ja-JP" sz="1200" dirty="0">
                <a:solidFill>
                  <a:schemeClr val="bg1">
                    <a:lumMod val="50000"/>
                  </a:schemeClr>
                </a:solidFill>
                <a:latin typeface="+mn-ea"/>
                <a:cs typeface="Times New Roman" panose="02020603050405020304" pitchFamily="18" charset="0"/>
              </a:rPr>
              <a:t>“これから”の特別支援教育推進校内研修モデル</a:t>
            </a:r>
            <a:endParaRPr lang="ja-JP" altLang="en-US" sz="1200" dirty="0">
              <a:solidFill>
                <a:schemeClr val="bg1">
                  <a:lumMod val="50000"/>
                </a:schemeClr>
              </a:solidFill>
              <a:latin typeface="+mn-ea"/>
            </a:endParaRPr>
          </a:p>
        </p:txBody>
      </p:sp>
      <p:pic>
        <p:nvPicPr>
          <p:cNvPr id="6" name="図 5">
            <a:extLst>
              <a:ext uri="{FF2B5EF4-FFF2-40B4-BE49-F238E27FC236}">
                <a16:creationId xmlns:a16="http://schemas.microsoft.com/office/drawing/2014/main" id="{A7D2850E-43EE-4744-802C-E4B262B7C619}"/>
              </a:ext>
            </a:extLst>
          </p:cNvPr>
          <p:cNvPicPr>
            <a:picLocks noChangeAspect="1"/>
          </p:cNvPicPr>
          <p:nvPr/>
        </p:nvPicPr>
        <p:blipFill>
          <a:blip r:embed="rId3"/>
          <a:stretch>
            <a:fillRect/>
          </a:stretch>
        </p:blipFill>
        <p:spPr>
          <a:xfrm>
            <a:off x="2118250" y="3713065"/>
            <a:ext cx="2184035" cy="3022615"/>
          </a:xfrm>
          <a:prstGeom prst="rect">
            <a:avLst/>
          </a:prstGeom>
          <a:ln>
            <a:solidFill>
              <a:schemeClr val="bg1">
                <a:lumMod val="50000"/>
              </a:schemeClr>
            </a:solidFill>
          </a:ln>
        </p:spPr>
      </p:pic>
      <p:sp>
        <p:nvSpPr>
          <p:cNvPr id="7" name="吹き出し: 円形 6">
            <a:extLst>
              <a:ext uri="{FF2B5EF4-FFF2-40B4-BE49-F238E27FC236}">
                <a16:creationId xmlns:a16="http://schemas.microsoft.com/office/drawing/2014/main" id="{19608146-3B43-48FF-8ED8-8CF459688C4F}"/>
              </a:ext>
            </a:extLst>
          </p:cNvPr>
          <p:cNvSpPr/>
          <p:nvPr/>
        </p:nvSpPr>
        <p:spPr>
          <a:xfrm>
            <a:off x="4571999" y="4298816"/>
            <a:ext cx="3510643" cy="1484886"/>
          </a:xfrm>
          <a:prstGeom prst="wedgeEllipseCallout">
            <a:avLst>
              <a:gd name="adj1" fmla="val -56419"/>
              <a:gd name="adj2" fmla="val 391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支援ヒント集</a:t>
            </a:r>
            <a:r>
              <a:rPr kumimoji="1" lang="ja-JP" altLang="en-US" sz="2000" dirty="0">
                <a:solidFill>
                  <a:schemeClr val="tx1"/>
                </a:solidFill>
              </a:rPr>
              <a:t>を</a:t>
            </a:r>
            <a:endParaRPr kumimoji="1" lang="en-US" altLang="ja-JP" sz="2000" dirty="0">
              <a:solidFill>
                <a:schemeClr val="tx1"/>
              </a:solidFill>
            </a:endParaRPr>
          </a:p>
          <a:p>
            <a:r>
              <a:rPr kumimoji="1" lang="ja-JP" altLang="en-US" sz="2000" dirty="0">
                <a:solidFill>
                  <a:schemeClr val="tx1"/>
                </a:solidFill>
              </a:rPr>
              <a:t>用意してください♪</a:t>
            </a:r>
          </a:p>
        </p:txBody>
      </p:sp>
      <p:sp>
        <p:nvSpPr>
          <p:cNvPr id="8" name="正方形/長方形 7"/>
          <p:cNvSpPr/>
          <p:nvPr/>
        </p:nvSpPr>
        <p:spPr>
          <a:xfrm>
            <a:off x="4788024" y="6469584"/>
            <a:ext cx="4355973" cy="369332"/>
          </a:xfrm>
          <a:prstGeom prst="rect">
            <a:avLst/>
          </a:prstGeom>
        </p:spPr>
        <p:txBody>
          <a:bodyPr wrap="square">
            <a:spAutoFit/>
          </a:bodyPr>
          <a:lstStyle/>
          <a:p>
            <a:r>
              <a:rPr lang="ja-JP" altLang="en-US" sz="900" b="0" dirty="0">
                <a:latin typeface="+mn-ea"/>
                <a:ea typeface="+mn-ea"/>
              </a:rPr>
              <a:t>本スライド中のイラストにつきましては、以下から引用させていただきました。</a:t>
            </a:r>
          </a:p>
          <a:p>
            <a:r>
              <a:rPr lang="ja-JP" altLang="en-US" sz="900" b="0" dirty="0" smtClean="0">
                <a:latin typeface="+mn-ea"/>
                <a:ea typeface="+mn-ea"/>
              </a:rPr>
              <a:t>　かわいい</a:t>
            </a:r>
            <a:r>
              <a:rPr lang="ja-JP" altLang="en-US" sz="900" b="0" dirty="0">
                <a:latin typeface="+mn-ea"/>
                <a:ea typeface="+mn-ea"/>
              </a:rPr>
              <a:t>フリー素材集いらすと</a:t>
            </a:r>
            <a:r>
              <a:rPr lang="ja-JP" altLang="en-US" sz="900" b="0" dirty="0" err="1" smtClean="0">
                <a:latin typeface="+mn-ea"/>
                <a:ea typeface="+mn-ea"/>
              </a:rPr>
              <a:t>や</a:t>
            </a:r>
            <a:r>
              <a:rPr lang="ja-JP" altLang="en-US" sz="900" b="0" dirty="0" smtClean="0">
                <a:latin typeface="+mn-ea"/>
                <a:ea typeface="+mn-ea"/>
              </a:rPr>
              <a:t>　https</a:t>
            </a:r>
            <a:r>
              <a:rPr lang="ja-JP" altLang="en-US" sz="900" b="0" dirty="0">
                <a:latin typeface="+mn-ea"/>
                <a:ea typeface="+mn-ea"/>
              </a:rPr>
              <a:t>://www.irasutoya.com/</a:t>
            </a:r>
          </a:p>
        </p:txBody>
      </p:sp>
    </p:spTree>
    <p:extLst>
      <p:ext uri="{BB962C8B-B14F-4D97-AF65-F5344CB8AC3E}">
        <p14:creationId xmlns:p14="http://schemas.microsoft.com/office/powerpoint/2010/main" val="125919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D65FF6-C7D7-47B9-A353-5E3DF9BD3CAD}"/>
              </a:ext>
            </a:extLst>
          </p:cNvPr>
          <p:cNvSpPr>
            <a:spLocks noGrp="1"/>
          </p:cNvSpPr>
          <p:nvPr>
            <p:ph type="title"/>
          </p:nvPr>
        </p:nvSpPr>
        <p:spPr/>
        <p:txBody>
          <a:bodyPr>
            <a:noAutofit/>
          </a:bodyPr>
          <a:lstStyle/>
          <a:p>
            <a:r>
              <a:rPr kumimoji="1" lang="ja-JP" altLang="en-US" sz="3600" dirty="0"/>
              <a:t>例：グループ活動への参加が難しい生徒 </a:t>
            </a:r>
            <a:r>
              <a:rPr kumimoji="1" lang="en-US" altLang="ja-JP" sz="2000" b="0" dirty="0"/>
              <a:t>(2/2)</a:t>
            </a:r>
            <a:endParaRPr kumimoji="1" lang="ja-JP" altLang="en-US" sz="3200" b="0" dirty="0"/>
          </a:p>
        </p:txBody>
      </p:sp>
      <p:sp>
        <p:nvSpPr>
          <p:cNvPr id="5" name="正方形/長方形 4">
            <a:extLst>
              <a:ext uri="{FF2B5EF4-FFF2-40B4-BE49-F238E27FC236}">
                <a16:creationId xmlns:a16="http://schemas.microsoft.com/office/drawing/2014/main" id="{FDE87226-ACEB-4AC7-9816-E03F265122E5}"/>
              </a:ext>
            </a:extLst>
          </p:cNvPr>
          <p:cNvSpPr/>
          <p:nvPr/>
        </p:nvSpPr>
        <p:spPr>
          <a:xfrm>
            <a:off x="1" y="6614832"/>
            <a:ext cx="9129670" cy="276999"/>
          </a:xfrm>
          <a:prstGeom prst="rect">
            <a:avLst/>
          </a:prstGeom>
        </p:spPr>
        <p:txBody>
          <a:bodyPr wrap="square">
            <a:spAutoFit/>
          </a:bodyPr>
          <a:lstStyle/>
          <a:p>
            <a:pPr algn="ctr"/>
            <a:r>
              <a:rPr lang="ja-JP" altLang="en-US" sz="1200" dirty="0"/>
              <a:t>支援ヒント集 </a:t>
            </a:r>
            <a:r>
              <a:rPr lang="en-US" altLang="ja-JP" sz="1200" dirty="0"/>
              <a:t>P.8</a:t>
            </a:r>
            <a:endParaRPr lang="ja-JP" altLang="en-US" sz="1200" dirty="0"/>
          </a:p>
        </p:txBody>
      </p:sp>
      <p:sp>
        <p:nvSpPr>
          <p:cNvPr id="11" name="コンテンツ プレースホルダー 2">
            <a:extLst>
              <a:ext uri="{FF2B5EF4-FFF2-40B4-BE49-F238E27FC236}">
                <a16:creationId xmlns:a16="http://schemas.microsoft.com/office/drawing/2014/main" id="{FA0C4412-275A-40EE-BB6C-6BE6123E2850}"/>
              </a:ext>
            </a:extLst>
          </p:cNvPr>
          <p:cNvSpPr txBox="1">
            <a:spLocks/>
          </p:cNvSpPr>
          <p:nvPr/>
        </p:nvSpPr>
        <p:spPr>
          <a:xfrm flipH="1">
            <a:off x="217528" y="1045970"/>
            <a:ext cx="2697156" cy="5496504"/>
          </a:xfrm>
          <a:prstGeom prst="roundRect">
            <a:avLst>
              <a:gd name="adj" fmla="val 7193"/>
            </a:avLst>
          </a:prstGeom>
          <a:solidFill>
            <a:schemeClr val="accent2">
              <a:lumMod val="40000"/>
              <a:lumOff val="60000"/>
            </a:schemeClr>
          </a:solidFill>
          <a:ln>
            <a:noFill/>
          </a:ln>
        </p:spPr>
        <p:txBody>
          <a:bodyPr vert="horz" lIns="91440" tIns="45720" rIns="91440" bIns="45720" rtlCol="0" anchor="t">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nSpc>
                <a:spcPct val="100000"/>
              </a:lnSpc>
              <a:spcBef>
                <a:spcPts val="0"/>
              </a:spcBef>
              <a:buFont typeface="Wingdings" panose="05000000000000000000" pitchFamily="2" charset="2"/>
              <a:buChar char="l"/>
            </a:pPr>
            <a:endParaRPr lang="en-US" altLang="ja-JP" sz="2400" dirty="0"/>
          </a:p>
          <a:p>
            <a:pPr lvl="0">
              <a:lnSpc>
                <a:spcPct val="100000"/>
              </a:lnSpc>
              <a:spcBef>
                <a:spcPts val="0"/>
              </a:spcBef>
              <a:buFont typeface="Wingdings" panose="05000000000000000000" pitchFamily="2" charset="2"/>
              <a:buChar char="l"/>
            </a:pPr>
            <a:endParaRPr lang="en-US" altLang="ja-JP" sz="2400" dirty="0"/>
          </a:p>
          <a:p>
            <a:pPr lvl="0">
              <a:lnSpc>
                <a:spcPct val="100000"/>
              </a:lnSpc>
              <a:spcBef>
                <a:spcPts val="0"/>
              </a:spcBef>
              <a:buFont typeface="Wingdings" panose="05000000000000000000" pitchFamily="2" charset="2"/>
              <a:buChar char="l"/>
            </a:pPr>
            <a:r>
              <a:rPr lang="ja-JP" altLang="en-US" sz="2400" dirty="0"/>
              <a:t>事前に手順や役割を示す</a:t>
            </a:r>
            <a:endParaRPr lang="en-US" altLang="ja-JP" sz="2400" dirty="0"/>
          </a:p>
          <a:p>
            <a:pPr lvl="0">
              <a:lnSpc>
                <a:spcPct val="100000"/>
              </a:lnSpc>
              <a:spcBef>
                <a:spcPts val="0"/>
              </a:spcBef>
              <a:buFont typeface="Wingdings" panose="05000000000000000000" pitchFamily="2" charset="2"/>
              <a:buChar char="l"/>
            </a:pPr>
            <a:endParaRPr lang="en-US" altLang="ja-JP" sz="2400" dirty="0"/>
          </a:p>
          <a:p>
            <a:pPr lvl="0">
              <a:lnSpc>
                <a:spcPct val="100000"/>
              </a:lnSpc>
              <a:spcBef>
                <a:spcPts val="0"/>
              </a:spcBef>
              <a:buFont typeface="Wingdings" panose="05000000000000000000" pitchFamily="2" charset="2"/>
              <a:buChar char="l"/>
            </a:pPr>
            <a:r>
              <a:rPr lang="ja-JP" altLang="en-US" sz="2400" dirty="0"/>
              <a:t>かかわり方のルールを教える</a:t>
            </a:r>
            <a:endParaRPr lang="en-US" altLang="ja-JP" sz="2400" dirty="0"/>
          </a:p>
          <a:p>
            <a:pPr lvl="0">
              <a:lnSpc>
                <a:spcPct val="100000"/>
              </a:lnSpc>
              <a:spcBef>
                <a:spcPts val="0"/>
              </a:spcBef>
              <a:buFont typeface="Wingdings" panose="05000000000000000000" pitchFamily="2" charset="2"/>
              <a:buChar char="l"/>
            </a:pPr>
            <a:endParaRPr lang="en-US" altLang="ja-JP" sz="2400" dirty="0"/>
          </a:p>
          <a:p>
            <a:pPr lvl="0">
              <a:lnSpc>
                <a:spcPct val="100000"/>
              </a:lnSpc>
              <a:spcBef>
                <a:spcPts val="0"/>
              </a:spcBef>
              <a:buFont typeface="Wingdings" panose="05000000000000000000" pitchFamily="2" charset="2"/>
              <a:buChar char="l"/>
            </a:pPr>
            <a:r>
              <a:rPr lang="ja-JP" altLang="en-US" sz="2400" dirty="0"/>
              <a:t>参加しやすい環境づくりをする</a:t>
            </a:r>
            <a:endParaRPr lang="en-US" altLang="ja-JP" sz="2400" dirty="0"/>
          </a:p>
          <a:p>
            <a:pPr lvl="0">
              <a:lnSpc>
                <a:spcPct val="100000"/>
              </a:lnSpc>
              <a:spcBef>
                <a:spcPts val="0"/>
              </a:spcBef>
              <a:buFont typeface="Wingdings" panose="05000000000000000000" pitchFamily="2" charset="2"/>
              <a:buChar char="l"/>
            </a:pPr>
            <a:endParaRPr lang="en-US" altLang="ja-JP" sz="2400" dirty="0"/>
          </a:p>
          <a:p>
            <a:pPr lvl="0">
              <a:lnSpc>
                <a:spcPct val="100000"/>
              </a:lnSpc>
              <a:spcBef>
                <a:spcPts val="0"/>
              </a:spcBef>
              <a:buFont typeface="Wingdings" panose="05000000000000000000" pitchFamily="2" charset="2"/>
              <a:buChar char="l"/>
            </a:pPr>
            <a:r>
              <a:rPr lang="ja-JP" altLang="en-US" sz="2400" dirty="0"/>
              <a:t>相手に配慮した伝え方をする</a:t>
            </a:r>
          </a:p>
        </p:txBody>
      </p:sp>
      <p:sp>
        <p:nvSpPr>
          <p:cNvPr id="12" name="コンテンツ プレースホルダー 2">
            <a:extLst>
              <a:ext uri="{FF2B5EF4-FFF2-40B4-BE49-F238E27FC236}">
                <a16:creationId xmlns:a16="http://schemas.microsoft.com/office/drawing/2014/main" id="{CE7B83BE-9C96-4D26-A5B1-E8F17AE19540}"/>
              </a:ext>
            </a:extLst>
          </p:cNvPr>
          <p:cNvSpPr txBox="1">
            <a:spLocks/>
          </p:cNvSpPr>
          <p:nvPr/>
        </p:nvSpPr>
        <p:spPr>
          <a:xfrm flipH="1">
            <a:off x="217529" y="1045970"/>
            <a:ext cx="2697154" cy="436861"/>
          </a:xfrm>
          <a:prstGeom prst="roundRect">
            <a:avLst/>
          </a:prstGeom>
          <a:solidFill>
            <a:schemeClr val="accent4">
              <a:lumMod val="50000"/>
            </a:schemeClr>
          </a:solidFill>
          <a:ln w="19050">
            <a:solidFill>
              <a:schemeClr val="accent4">
                <a:lumMod val="50000"/>
              </a:schemeClr>
            </a:solidFill>
          </a:ln>
        </p:spPr>
        <p:txBody>
          <a:bodyPr vert="horz" lIns="91440" tIns="45720" rIns="91440" bIns="45720" rtlCol="0" anchor="ct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lnSpc>
                <a:spcPct val="100000"/>
              </a:lnSpc>
              <a:spcBef>
                <a:spcPts val="0"/>
              </a:spcBef>
              <a:buNone/>
            </a:pPr>
            <a:r>
              <a:rPr lang="ja-JP" altLang="en-US" sz="2800" b="1" dirty="0">
                <a:solidFill>
                  <a:schemeClr val="bg1"/>
                </a:solidFill>
              </a:rPr>
              <a:t>支援の視点</a:t>
            </a:r>
          </a:p>
        </p:txBody>
      </p:sp>
      <p:sp>
        <p:nvSpPr>
          <p:cNvPr id="13" name="二等辺三角形 12">
            <a:extLst>
              <a:ext uri="{FF2B5EF4-FFF2-40B4-BE49-F238E27FC236}">
                <a16:creationId xmlns:a16="http://schemas.microsoft.com/office/drawing/2014/main" id="{8A9B7FDF-EF01-4178-84AE-477020B986F8}"/>
              </a:ext>
            </a:extLst>
          </p:cNvPr>
          <p:cNvSpPr/>
          <p:nvPr/>
        </p:nvSpPr>
        <p:spPr>
          <a:xfrm rot="5400000">
            <a:off x="2693860" y="3593580"/>
            <a:ext cx="1111752" cy="40128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2">
            <a:extLst>
              <a:ext uri="{FF2B5EF4-FFF2-40B4-BE49-F238E27FC236}">
                <a16:creationId xmlns:a16="http://schemas.microsoft.com/office/drawing/2014/main" id="{269D3DB1-D81E-436F-B0B2-F0049B43A220}"/>
              </a:ext>
            </a:extLst>
          </p:cNvPr>
          <p:cNvSpPr txBox="1">
            <a:spLocks/>
          </p:cNvSpPr>
          <p:nvPr/>
        </p:nvSpPr>
        <p:spPr>
          <a:xfrm>
            <a:off x="3552343" y="1045970"/>
            <a:ext cx="5302207" cy="5496504"/>
          </a:xfrm>
          <a:prstGeom prst="rect">
            <a:avLst/>
          </a:prstGeom>
          <a:ln>
            <a:solidFill>
              <a:schemeClr val="accent4">
                <a:lumMod val="50000"/>
              </a:schemeClr>
            </a:solidFill>
          </a:ln>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800" b="1" dirty="0">
                <a:solidFill>
                  <a:schemeClr val="accent4">
                    <a:lumMod val="50000"/>
                  </a:schemeClr>
                </a:solidFill>
              </a:rPr>
              <a:t>【</a:t>
            </a:r>
            <a:r>
              <a:rPr lang="ja-JP" altLang="en-US" sz="2800" b="1" dirty="0">
                <a:solidFill>
                  <a:schemeClr val="accent4">
                    <a:lumMod val="50000"/>
                  </a:schemeClr>
                </a:solidFill>
              </a:rPr>
              <a:t>支援例</a:t>
            </a:r>
            <a:r>
              <a:rPr lang="en-US" altLang="ja-JP" sz="2800" b="1" dirty="0">
                <a:solidFill>
                  <a:schemeClr val="accent4">
                    <a:lumMod val="50000"/>
                  </a:schemeClr>
                </a:solidFill>
              </a:rPr>
              <a:t>】</a:t>
            </a:r>
            <a:endParaRPr lang="en-US" altLang="ja-JP" sz="2400" dirty="0">
              <a:solidFill>
                <a:schemeClr val="accent4">
                  <a:lumMod val="50000"/>
                </a:schemeClr>
              </a:solidFill>
            </a:endParaRPr>
          </a:p>
          <a:p>
            <a:pPr>
              <a:buFont typeface="Wingdings" panose="05000000000000000000" pitchFamily="2" charset="2"/>
              <a:buChar char="ü"/>
            </a:pPr>
            <a:r>
              <a:rPr lang="ja-JP" altLang="en-US" sz="2400" dirty="0"/>
              <a:t>座席の配置や、グループメンバーなどを工夫して、本人がよりよく周囲と関わることができるグループ編成を考える。</a:t>
            </a:r>
            <a:endParaRPr lang="en-US" altLang="ja-JP" sz="2400" dirty="0"/>
          </a:p>
          <a:p>
            <a:pPr>
              <a:buFont typeface="Wingdings" panose="05000000000000000000" pitchFamily="2" charset="2"/>
              <a:buChar char="ü"/>
            </a:pPr>
            <a:r>
              <a:rPr lang="ja-JP" altLang="en-US" sz="2400" dirty="0"/>
              <a:t>話し合いやすい話題や課題を意図的に掲げ、議論したり、教え合ったり、認め合ったりする機会を設ける。</a:t>
            </a:r>
          </a:p>
          <a:p>
            <a:pPr>
              <a:buFont typeface="Wingdings" panose="05000000000000000000" pitchFamily="2" charset="2"/>
              <a:buChar char="ü"/>
            </a:pPr>
            <a:r>
              <a:rPr lang="ja-JP" altLang="en-US" sz="2400" dirty="0"/>
              <a:t>グループでの活動について振り返る時間を設け、うまくいった点やこうすればもっと良かった点などについて話し合い、お互い認め合えるような雰囲気をつくる。</a:t>
            </a:r>
          </a:p>
        </p:txBody>
      </p:sp>
    </p:spTree>
    <p:extLst>
      <p:ext uri="{BB962C8B-B14F-4D97-AF65-F5344CB8AC3E}">
        <p14:creationId xmlns:p14="http://schemas.microsoft.com/office/powerpoint/2010/main" val="427872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支援を考えるときのポイント</a:t>
            </a:r>
          </a:p>
        </p:txBody>
      </p:sp>
      <p:sp>
        <p:nvSpPr>
          <p:cNvPr id="3" name="コンテンツ プレースホルダー 2"/>
          <p:cNvSpPr>
            <a:spLocks noGrp="1"/>
          </p:cNvSpPr>
          <p:nvPr>
            <p:ph idx="1"/>
          </p:nvPr>
        </p:nvSpPr>
        <p:spPr>
          <a:xfrm>
            <a:off x="628650" y="1054042"/>
            <a:ext cx="7886700" cy="2864811"/>
          </a:xfrm>
        </p:spPr>
        <p:txBody>
          <a:bodyPr/>
          <a:lstStyle/>
          <a:p>
            <a:r>
              <a:rPr kumimoji="1" lang="ja-JP" altLang="en-US" dirty="0"/>
              <a:t>問題となっている行動の理由やきっかけに注目する</a:t>
            </a:r>
            <a:endParaRPr kumimoji="1" lang="en-US" altLang="ja-JP" dirty="0"/>
          </a:p>
          <a:p>
            <a:r>
              <a:rPr kumimoji="1" lang="ja-JP" altLang="en-US" dirty="0"/>
              <a:t>それに応じて、</a:t>
            </a:r>
            <a:r>
              <a:rPr lang="ja-JP" altLang="en-US" dirty="0"/>
              <a:t>子供を変えようとするのではなく、</a:t>
            </a:r>
            <a:r>
              <a:rPr kumimoji="1" lang="ja-JP" altLang="en-US" dirty="0"/>
              <a:t>周囲の環境（人、物、ルール等）を調整する</a:t>
            </a:r>
            <a:endParaRPr kumimoji="1" lang="en-US" altLang="ja-JP" dirty="0"/>
          </a:p>
          <a:p>
            <a:endParaRPr kumimoji="1" lang="ja-JP" altLang="en-US" dirty="0"/>
          </a:p>
        </p:txBody>
      </p:sp>
      <p:sp>
        <p:nvSpPr>
          <p:cNvPr id="5" name="コンテンツ プレースホルダー 2">
            <a:extLst>
              <a:ext uri="{FF2B5EF4-FFF2-40B4-BE49-F238E27FC236}">
                <a16:creationId xmlns:a16="http://schemas.microsoft.com/office/drawing/2014/main" id="{FA0C4412-275A-40EE-BB6C-6BE6123E2850}"/>
              </a:ext>
            </a:extLst>
          </p:cNvPr>
          <p:cNvSpPr txBox="1">
            <a:spLocks/>
          </p:cNvSpPr>
          <p:nvPr/>
        </p:nvSpPr>
        <p:spPr>
          <a:xfrm flipH="1">
            <a:off x="212271" y="3739234"/>
            <a:ext cx="8643918" cy="3018099"/>
          </a:xfrm>
          <a:prstGeom prst="roundRect">
            <a:avLst>
              <a:gd name="adj" fmla="val 8656"/>
            </a:avLst>
          </a:prstGeom>
          <a:solidFill>
            <a:schemeClr val="accent2">
              <a:lumMod val="40000"/>
              <a:lumOff val="60000"/>
            </a:schemeClr>
          </a:solidFill>
          <a:ln>
            <a:noFill/>
          </a:ln>
        </p:spPr>
        <p:txBody>
          <a:bodyPr vert="horz" lIns="91440" tIns="45720" rIns="91440" bIns="45720" rtlCol="0" anchor="t">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nSpc>
                <a:spcPct val="100000"/>
              </a:lnSpc>
              <a:spcBef>
                <a:spcPts val="0"/>
              </a:spcBef>
              <a:buFont typeface="Wingdings" panose="05000000000000000000" pitchFamily="2" charset="2"/>
              <a:buChar char="l"/>
            </a:pPr>
            <a:endParaRPr lang="en-US" altLang="ja-JP" sz="2400" dirty="0"/>
          </a:p>
          <a:p>
            <a:pPr lvl="0">
              <a:lnSpc>
                <a:spcPct val="100000"/>
              </a:lnSpc>
              <a:spcBef>
                <a:spcPts val="0"/>
              </a:spcBef>
              <a:buFont typeface="Wingdings" panose="05000000000000000000" pitchFamily="2" charset="2"/>
              <a:buChar char="l"/>
            </a:pPr>
            <a:endParaRPr lang="en-US" altLang="ja-JP" sz="1600" dirty="0"/>
          </a:p>
          <a:p>
            <a:pPr lvl="0">
              <a:lnSpc>
                <a:spcPct val="100000"/>
              </a:lnSpc>
              <a:spcBef>
                <a:spcPts val="0"/>
              </a:spcBef>
              <a:buFont typeface="Wingdings" panose="05000000000000000000" pitchFamily="2" charset="2"/>
              <a:buChar char="l"/>
            </a:pPr>
            <a:r>
              <a:rPr lang="ja-JP" altLang="en-US" sz="2400" dirty="0"/>
              <a:t>合理的配慮は、障害のある人から、社会の中にあるバリアを取り除くために何らかの対応を必要としているとの意思が伝えられたときに、負担が重すぎない範囲で対応することが求められるものです。</a:t>
            </a:r>
            <a:endParaRPr lang="en-US" altLang="ja-JP" sz="2400" dirty="0"/>
          </a:p>
          <a:p>
            <a:pPr lvl="0">
              <a:lnSpc>
                <a:spcPct val="100000"/>
              </a:lnSpc>
              <a:spcBef>
                <a:spcPts val="0"/>
              </a:spcBef>
              <a:buFont typeface="Wingdings" panose="05000000000000000000" pitchFamily="2" charset="2"/>
              <a:buChar char="l"/>
            </a:pPr>
            <a:r>
              <a:rPr lang="ja-JP" altLang="en-US" sz="2400" dirty="0"/>
              <a:t>学校における合理的配慮については、支援ヒント集</a:t>
            </a:r>
            <a:r>
              <a:rPr lang="en-US" altLang="ja-JP" sz="2400" dirty="0"/>
              <a:t>P.25~26</a:t>
            </a:r>
            <a:r>
              <a:rPr lang="ja-JP" altLang="en-US" sz="2400" dirty="0"/>
              <a:t>を参照ください。</a:t>
            </a:r>
          </a:p>
        </p:txBody>
      </p:sp>
      <p:sp>
        <p:nvSpPr>
          <p:cNvPr id="6" name="コンテンツ プレースホルダー 2">
            <a:extLst>
              <a:ext uri="{FF2B5EF4-FFF2-40B4-BE49-F238E27FC236}">
                <a16:creationId xmlns:a16="http://schemas.microsoft.com/office/drawing/2014/main" id="{CE7B83BE-9C96-4D26-A5B1-E8F17AE19540}"/>
              </a:ext>
            </a:extLst>
          </p:cNvPr>
          <p:cNvSpPr txBox="1">
            <a:spLocks/>
          </p:cNvSpPr>
          <p:nvPr/>
        </p:nvSpPr>
        <p:spPr>
          <a:xfrm flipH="1">
            <a:off x="212270" y="3739233"/>
            <a:ext cx="3869873" cy="555174"/>
          </a:xfrm>
          <a:prstGeom prst="roundRect">
            <a:avLst/>
          </a:prstGeom>
          <a:solidFill>
            <a:schemeClr val="accent4">
              <a:lumMod val="50000"/>
            </a:schemeClr>
          </a:solidFill>
          <a:ln w="19050">
            <a:solidFill>
              <a:schemeClr val="accent4">
                <a:lumMod val="50000"/>
              </a:schemeClr>
            </a:solidFill>
          </a:ln>
        </p:spPr>
        <p:txBody>
          <a:bodyPr vert="horz" lIns="91440" tIns="45720" rIns="91440" bIns="45720" rtlCol="0" anchor="ct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lnSpc>
                <a:spcPct val="100000"/>
              </a:lnSpc>
              <a:spcBef>
                <a:spcPts val="0"/>
              </a:spcBef>
              <a:buNone/>
            </a:pPr>
            <a:r>
              <a:rPr lang="ja-JP" altLang="en-US" sz="2800" b="1" dirty="0">
                <a:solidFill>
                  <a:schemeClr val="bg1"/>
                </a:solidFill>
              </a:rPr>
              <a:t>合理的配慮の考え方</a:t>
            </a:r>
          </a:p>
        </p:txBody>
      </p:sp>
    </p:spTree>
    <p:extLst>
      <p:ext uri="{BB962C8B-B14F-4D97-AF65-F5344CB8AC3E}">
        <p14:creationId xmlns:p14="http://schemas.microsoft.com/office/powerpoint/2010/main" val="36566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特別支援教育の理解の必要性</a:t>
            </a:r>
          </a:p>
        </p:txBody>
      </p:sp>
      <p:sp>
        <p:nvSpPr>
          <p:cNvPr id="3" name="コンテンツ プレースホルダー 2"/>
          <p:cNvSpPr>
            <a:spLocks noGrp="1"/>
          </p:cNvSpPr>
          <p:nvPr>
            <p:ph idx="1"/>
          </p:nvPr>
        </p:nvSpPr>
        <p:spPr>
          <a:xfrm>
            <a:off x="628650" y="1566301"/>
            <a:ext cx="7886700" cy="4129549"/>
          </a:xfrm>
        </p:spPr>
        <p:txBody>
          <a:bodyPr/>
          <a:lstStyle/>
          <a:p>
            <a:pPr marL="0" indent="0">
              <a:buNone/>
            </a:pPr>
            <a:r>
              <a:rPr lang="ja-JP" altLang="en-US" dirty="0"/>
              <a:t>　通常の学級にも、障害のある生徒のみならず、教育上特別の支援を必要とする生徒が在籍している可能性があることを前提に、全ての教職員が特別支援教育の目的や意義について十分に理解することが不可欠である。</a:t>
            </a:r>
          </a:p>
        </p:txBody>
      </p:sp>
      <p:sp>
        <p:nvSpPr>
          <p:cNvPr id="6" name="テキスト ボックス 5"/>
          <p:cNvSpPr txBox="1"/>
          <p:nvPr/>
        </p:nvSpPr>
        <p:spPr>
          <a:xfrm>
            <a:off x="2451868" y="6532434"/>
            <a:ext cx="4240263" cy="307777"/>
          </a:xfrm>
          <a:prstGeom prst="rect">
            <a:avLst/>
          </a:prstGeom>
          <a:noFill/>
        </p:spPr>
        <p:txBody>
          <a:bodyPr wrap="none" rtlCol="0">
            <a:spAutoFit/>
          </a:bodyPr>
          <a:lstStyle/>
          <a:p>
            <a:pPr algn="ctr"/>
            <a:r>
              <a:rPr lang="ja-JP" altLang="en-US" sz="1400" dirty="0">
                <a:latin typeface="メイリオ" panose="020B0604030504040204" pitchFamily="50" charset="-128"/>
                <a:ea typeface="メイリオ" panose="020B0604030504040204" pitchFamily="50" charset="-128"/>
              </a:rPr>
              <a:t>中</a:t>
            </a:r>
            <a:r>
              <a:rPr lang="zh-TW" altLang="en-US" sz="1400" dirty="0">
                <a:latin typeface="メイリオ" panose="020B0604030504040204" pitchFamily="50" charset="-128"/>
                <a:ea typeface="メイリオ" panose="020B0604030504040204" pitchFamily="50" charset="-128"/>
              </a:rPr>
              <a:t>学校学習指導要領</a:t>
            </a:r>
            <a:r>
              <a:rPr lang="ja-JP" altLang="en-US" sz="1400" dirty="0">
                <a:latin typeface="メイリオ" panose="020B0604030504040204" pitchFamily="50" charset="-128"/>
                <a:ea typeface="メイリオ" panose="020B0604030504040204" pitchFamily="50" charset="-128"/>
              </a:rPr>
              <a:t>（平成</a:t>
            </a:r>
            <a:r>
              <a:rPr lang="en-US" altLang="ja-JP" sz="1400" dirty="0">
                <a:latin typeface="メイリオ" panose="020B0604030504040204" pitchFamily="50" charset="-128"/>
                <a:ea typeface="メイリオ" panose="020B0604030504040204" pitchFamily="50" charset="-128"/>
              </a:rPr>
              <a:t>29</a:t>
            </a:r>
            <a:r>
              <a:rPr lang="ja-JP" altLang="en-US" sz="1400" dirty="0">
                <a:latin typeface="メイリオ" panose="020B0604030504040204" pitchFamily="50" charset="-128"/>
                <a:ea typeface="メイリオ" panose="020B0604030504040204" pitchFamily="50" charset="-128"/>
              </a:rPr>
              <a:t>年告示）解説 総則編</a:t>
            </a:r>
          </a:p>
        </p:txBody>
      </p:sp>
      <p:pic>
        <p:nvPicPr>
          <p:cNvPr id="7" name="Picture 2" descr="https://3.bp.blogspot.com/-yc3dBCUVCFg/V-JizECmmoI/AAAAAAAA-CE/ensXnUJ0wXkUbEj5W1gMHFERUBkY0p5wgCLcB/s800/school_tokubetsushien_blaz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539" y="4342039"/>
            <a:ext cx="3498542" cy="204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4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6D39ED-3F2C-4EF3-AF7E-D48C2BDA15E7}"/>
              </a:ext>
            </a:extLst>
          </p:cNvPr>
          <p:cNvSpPr>
            <a:spLocks noGrp="1"/>
          </p:cNvSpPr>
          <p:nvPr>
            <p:ph type="title"/>
          </p:nvPr>
        </p:nvSpPr>
        <p:spPr/>
        <p:txBody>
          <a:bodyPr>
            <a:normAutofit/>
          </a:bodyPr>
          <a:lstStyle/>
          <a:p>
            <a:r>
              <a:rPr lang="ja-JP" altLang="en-US" sz="4000" b="1" dirty="0">
                <a:latin typeface="+mn-ea"/>
              </a:rPr>
              <a:t>中</a:t>
            </a:r>
            <a:r>
              <a:rPr lang="zh-TW" altLang="en-US" sz="4000" b="1" dirty="0">
                <a:latin typeface="+mn-ea"/>
              </a:rPr>
              <a:t>学校学習指導要領解説</a:t>
            </a:r>
            <a:r>
              <a:rPr lang="ja-JP" altLang="en-US" sz="1800" dirty="0">
                <a:latin typeface="+mn-ea"/>
              </a:rPr>
              <a:t>（平成</a:t>
            </a:r>
            <a:r>
              <a:rPr lang="en-US" altLang="ja-JP" sz="1800" dirty="0">
                <a:latin typeface="+mn-ea"/>
              </a:rPr>
              <a:t>29</a:t>
            </a:r>
            <a:r>
              <a:rPr lang="ja-JP" altLang="en-US" sz="1800" dirty="0">
                <a:latin typeface="+mn-ea"/>
              </a:rPr>
              <a:t>年</a:t>
            </a:r>
            <a:r>
              <a:rPr lang="en-US" altLang="ja-JP" sz="1800" dirty="0">
                <a:latin typeface="+mn-ea"/>
              </a:rPr>
              <a:t>7</a:t>
            </a:r>
            <a:r>
              <a:rPr lang="ja-JP" altLang="en-US" sz="1800" dirty="0">
                <a:latin typeface="+mn-ea"/>
              </a:rPr>
              <a:t>月）</a:t>
            </a:r>
            <a:endParaRPr kumimoji="1" lang="ja-JP" altLang="en-US" dirty="0"/>
          </a:p>
        </p:txBody>
      </p:sp>
      <p:sp>
        <p:nvSpPr>
          <p:cNvPr id="4" name="テキスト ボックス 3">
            <a:extLst>
              <a:ext uri="{FF2B5EF4-FFF2-40B4-BE49-F238E27FC236}">
                <a16:creationId xmlns:a16="http://schemas.microsoft.com/office/drawing/2014/main" id="{5068470F-B096-4A30-A6DD-9D151AE7BF4A}"/>
              </a:ext>
            </a:extLst>
          </p:cNvPr>
          <p:cNvSpPr txBox="1"/>
          <p:nvPr/>
        </p:nvSpPr>
        <p:spPr>
          <a:xfrm>
            <a:off x="160090" y="1143711"/>
            <a:ext cx="8501744" cy="1323439"/>
          </a:xfrm>
          <a:prstGeom prst="rect">
            <a:avLst/>
          </a:prstGeom>
          <a:noFill/>
        </p:spPr>
        <p:txBody>
          <a:bodyPr wrap="square" rtlCol="0">
            <a:spAutoFit/>
          </a:bodyPr>
          <a:lstStyle/>
          <a:p>
            <a:r>
              <a:rPr lang="ja-JP" altLang="en-US" sz="2000" dirty="0">
                <a:latin typeface="+mn-ea"/>
              </a:rPr>
              <a:t>総則編　第４節　生徒の発達の支援</a:t>
            </a:r>
            <a:endParaRPr lang="en-US" altLang="ja-JP" sz="2000" dirty="0">
              <a:latin typeface="+mn-ea"/>
            </a:endParaRPr>
          </a:p>
          <a:p>
            <a:r>
              <a:rPr lang="ja-JP" altLang="en-US" sz="2000" dirty="0">
                <a:latin typeface="+mn-ea"/>
              </a:rPr>
              <a:t>２ 特別な配慮を必要とする生徒への指導</a:t>
            </a:r>
          </a:p>
          <a:p>
            <a:r>
              <a:rPr lang="en-US" altLang="ja-JP" sz="2000" dirty="0">
                <a:latin typeface="+mn-ea"/>
              </a:rPr>
              <a:t>(1) </a:t>
            </a:r>
            <a:r>
              <a:rPr lang="ja-JP" altLang="en-US" sz="2000" dirty="0">
                <a:latin typeface="+mn-ea"/>
              </a:rPr>
              <a:t>障害のある生徒などへの指導</a:t>
            </a:r>
          </a:p>
          <a:p>
            <a:r>
              <a:rPr lang="ja-JP" altLang="en-US" sz="2000" dirty="0">
                <a:latin typeface="+mn-ea"/>
              </a:rPr>
              <a:t>① 生徒の障害の状態等に応じた指導の工夫</a:t>
            </a:r>
            <a:endParaRPr lang="en-US" altLang="ja-JP" sz="2000" dirty="0">
              <a:latin typeface="+mn-ea"/>
            </a:endParaRPr>
          </a:p>
        </p:txBody>
      </p:sp>
      <p:sp>
        <p:nvSpPr>
          <p:cNvPr id="5" name="テキスト ボックス 4">
            <a:extLst>
              <a:ext uri="{FF2B5EF4-FFF2-40B4-BE49-F238E27FC236}">
                <a16:creationId xmlns:a16="http://schemas.microsoft.com/office/drawing/2014/main" id="{B8766AAC-96C0-423A-97B3-D88D43DF0404}"/>
              </a:ext>
            </a:extLst>
          </p:cNvPr>
          <p:cNvSpPr txBox="1"/>
          <p:nvPr/>
        </p:nvSpPr>
        <p:spPr>
          <a:xfrm>
            <a:off x="160090" y="2636222"/>
            <a:ext cx="8895422" cy="4031873"/>
          </a:xfrm>
          <a:prstGeom prst="rect">
            <a:avLst/>
          </a:prstGeom>
          <a:noFill/>
        </p:spPr>
        <p:txBody>
          <a:bodyPr wrap="square" rtlCol="0">
            <a:spAutoFit/>
          </a:bodyPr>
          <a:lstStyle/>
          <a:p>
            <a:r>
              <a:rPr lang="ja-JP" altLang="en-US" sz="3200" dirty="0">
                <a:latin typeface="+mn-ea"/>
              </a:rPr>
              <a:t>（中略）また、集団指導において、障害のある生徒など一人一人の特性等に応じた必要な配慮等を行う際は、教師の理解の在り方や指導の姿勢が、学級内の生徒に大きく影響することに十分留意し、学級内において温かい人間関係づくりに努めながら、</a:t>
            </a:r>
            <a:r>
              <a:rPr lang="ja-JP" altLang="en-US" sz="3200" b="1" u="sng" dirty="0">
                <a:solidFill>
                  <a:srgbClr val="C00000"/>
                </a:solidFill>
                <a:latin typeface="+mn-ea"/>
              </a:rPr>
              <a:t>「特別な支援の必要性」の理解を進め、互いの特徴を認め合い、支え合う関係を築いていくことが大切</a:t>
            </a:r>
            <a:r>
              <a:rPr lang="ja-JP" altLang="en-US" sz="3200" dirty="0">
                <a:latin typeface="+mn-ea"/>
              </a:rPr>
              <a:t>である。</a:t>
            </a:r>
            <a:endParaRPr lang="en-US" altLang="ja-JP" sz="3200" dirty="0">
              <a:latin typeface="+mn-ea"/>
            </a:endParaRPr>
          </a:p>
        </p:txBody>
      </p:sp>
    </p:spTree>
    <p:extLst>
      <p:ext uri="{BB962C8B-B14F-4D97-AF65-F5344CB8AC3E}">
        <p14:creationId xmlns:p14="http://schemas.microsoft.com/office/powerpoint/2010/main" val="4296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0BC15-EDBA-49F7-BFFA-B213002DABDF}"/>
              </a:ext>
            </a:extLst>
          </p:cNvPr>
          <p:cNvSpPr>
            <a:spLocks noGrp="1"/>
          </p:cNvSpPr>
          <p:nvPr>
            <p:ph type="title"/>
          </p:nvPr>
        </p:nvSpPr>
        <p:spPr>
          <a:xfrm>
            <a:off x="0" y="0"/>
            <a:ext cx="9144000" cy="1191985"/>
          </a:xfrm>
        </p:spPr>
        <p:txBody>
          <a:bodyPr>
            <a:normAutofit fontScale="90000"/>
          </a:bodyPr>
          <a:lstStyle/>
          <a:p>
            <a:r>
              <a:rPr lang="ja-JP" altLang="en-US" dirty="0">
                <a:latin typeface="+mn-ea"/>
              </a:rPr>
              <a:t>発達障害を含む障害のある幼児児童生徒に対する教育支援体制整備ガイドライン</a:t>
            </a:r>
            <a:endParaRPr kumimoji="1" lang="ja-JP" altLang="en-US" dirty="0"/>
          </a:p>
        </p:txBody>
      </p:sp>
      <p:sp>
        <p:nvSpPr>
          <p:cNvPr id="4" name="コンテンツ プレースホルダー 2">
            <a:extLst>
              <a:ext uri="{FF2B5EF4-FFF2-40B4-BE49-F238E27FC236}">
                <a16:creationId xmlns:a16="http://schemas.microsoft.com/office/drawing/2014/main" id="{50D41994-C6DB-40B2-8A83-87CDEB7F3853}"/>
              </a:ext>
            </a:extLst>
          </p:cNvPr>
          <p:cNvSpPr>
            <a:spLocks noGrp="1"/>
          </p:cNvSpPr>
          <p:nvPr>
            <p:ph idx="1"/>
          </p:nvPr>
        </p:nvSpPr>
        <p:spPr>
          <a:xfrm>
            <a:off x="428625" y="1883187"/>
            <a:ext cx="8286750" cy="4498995"/>
          </a:xfrm>
        </p:spPr>
        <p:txBody>
          <a:bodyPr>
            <a:normAutofit/>
          </a:bodyPr>
          <a:lstStyle/>
          <a:p>
            <a:r>
              <a:rPr lang="ja-JP" altLang="en-US" b="1" u="sng" dirty="0">
                <a:solidFill>
                  <a:srgbClr val="C00000"/>
                </a:solidFill>
              </a:rPr>
              <a:t>教育上特別の支援を必要とする児童等だけでなく、全ての児童等にとって「分かる、できる、楽しい授業」に</a:t>
            </a:r>
            <a:endParaRPr lang="en-US" altLang="ja-JP" b="1" u="sng" dirty="0">
              <a:solidFill>
                <a:srgbClr val="C00000"/>
              </a:solidFill>
            </a:endParaRPr>
          </a:p>
          <a:p>
            <a:endParaRPr lang="en-US" altLang="ja-JP" dirty="0"/>
          </a:p>
          <a:p>
            <a:r>
              <a:rPr lang="ja-JP" altLang="en-US" dirty="0"/>
              <a:t>個別の支援について、周囲の児童等に説明を行う際は、困難さや苦手さについて理解を求めるのみでなく、その児童等の良さや頑張り等の良い面を積極的に伝える</a:t>
            </a:r>
            <a:endParaRPr lang="en-US" altLang="ja-JP" dirty="0"/>
          </a:p>
        </p:txBody>
      </p:sp>
      <p:sp>
        <p:nvSpPr>
          <p:cNvPr id="5" name="テキスト ボックス 4">
            <a:extLst>
              <a:ext uri="{FF2B5EF4-FFF2-40B4-BE49-F238E27FC236}">
                <a16:creationId xmlns:a16="http://schemas.microsoft.com/office/drawing/2014/main" id="{67A46FFA-4E78-4CC9-966D-1C35685D2E27}"/>
              </a:ext>
            </a:extLst>
          </p:cNvPr>
          <p:cNvSpPr txBox="1"/>
          <p:nvPr/>
        </p:nvSpPr>
        <p:spPr>
          <a:xfrm>
            <a:off x="7769767" y="1214717"/>
            <a:ext cx="1374233" cy="369332"/>
          </a:xfrm>
          <a:prstGeom prst="rect">
            <a:avLst/>
          </a:prstGeom>
          <a:noFill/>
        </p:spPr>
        <p:txBody>
          <a:bodyPr wrap="square" rtlCol="0">
            <a:spAutoFit/>
          </a:bodyPr>
          <a:lstStyle/>
          <a:p>
            <a:pPr algn="r"/>
            <a:r>
              <a:rPr lang="ja-JP" altLang="en-US" dirty="0">
                <a:latin typeface="+mn-ea"/>
              </a:rPr>
              <a:t>文部科学省</a:t>
            </a:r>
          </a:p>
        </p:txBody>
      </p:sp>
    </p:spTree>
    <p:extLst>
      <p:ext uri="{BB962C8B-B14F-4D97-AF65-F5344CB8AC3E}">
        <p14:creationId xmlns:p14="http://schemas.microsoft.com/office/powerpoint/2010/main" val="408828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学級づくり、環境整備の工夫</a:t>
            </a:r>
          </a:p>
        </p:txBody>
      </p:sp>
      <p:sp>
        <p:nvSpPr>
          <p:cNvPr id="4" name="テキスト ボックス 3"/>
          <p:cNvSpPr txBox="1"/>
          <p:nvPr/>
        </p:nvSpPr>
        <p:spPr>
          <a:xfrm>
            <a:off x="405580" y="6581000"/>
            <a:ext cx="8332839" cy="276999"/>
          </a:xfrm>
          <a:prstGeom prst="rect">
            <a:avLst/>
          </a:prstGeom>
          <a:noFill/>
        </p:spPr>
        <p:txBody>
          <a:bodyPr wrap="square" rtlCol="0">
            <a:spAutoFit/>
          </a:bodyPr>
          <a:lstStyle/>
          <a:p>
            <a:pPr algn="ctr"/>
            <a:r>
              <a:rPr lang="ja-JP" altLang="en-US" sz="1200" dirty="0">
                <a:latin typeface="+mn-ea"/>
              </a:rPr>
              <a:t>青森県総合学校教育センター「</a:t>
            </a:r>
            <a:r>
              <a:rPr lang="ja-JP" altLang="en-US" sz="1200" dirty="0"/>
              <a:t>授業のユニバーサルデザインの視点を取り入れた</a:t>
            </a:r>
            <a:r>
              <a:rPr lang="en-US" altLang="ja-JP" sz="1200" dirty="0"/>
              <a:t>『</a:t>
            </a:r>
            <a:r>
              <a:rPr lang="ja-JP" altLang="en-US" sz="1200" dirty="0"/>
              <a:t>授業チェックシート</a:t>
            </a:r>
            <a:r>
              <a:rPr lang="en-US" altLang="ja-JP" sz="1200" dirty="0"/>
              <a:t>』</a:t>
            </a:r>
            <a:r>
              <a:rPr lang="ja-JP" altLang="en-US" sz="1200" dirty="0">
                <a:latin typeface="+mn-ea"/>
              </a:rPr>
              <a:t>」</a:t>
            </a:r>
          </a:p>
        </p:txBody>
      </p:sp>
      <p:sp>
        <p:nvSpPr>
          <p:cNvPr id="6" name="コンテンツ プレースホルダー 5">
            <a:extLst>
              <a:ext uri="{FF2B5EF4-FFF2-40B4-BE49-F238E27FC236}">
                <a16:creationId xmlns:a16="http://schemas.microsoft.com/office/drawing/2014/main" id="{013B8101-7BF8-4613-B823-C5C58698881B}"/>
              </a:ext>
            </a:extLst>
          </p:cNvPr>
          <p:cNvSpPr>
            <a:spLocks noGrp="1"/>
          </p:cNvSpPr>
          <p:nvPr>
            <p:ph idx="1"/>
          </p:nvPr>
        </p:nvSpPr>
        <p:spPr>
          <a:xfrm>
            <a:off x="628650" y="1158470"/>
            <a:ext cx="7909294" cy="5242327"/>
          </a:xfrm>
        </p:spPr>
        <p:txBody>
          <a:bodyPr>
            <a:normAutofit/>
          </a:bodyPr>
          <a:lstStyle/>
          <a:p>
            <a:pPr marL="361950" indent="-361950">
              <a:buFont typeface="Wingdings" panose="05000000000000000000" pitchFamily="2" charset="2"/>
              <a:buChar char="p"/>
            </a:pPr>
            <a:r>
              <a:rPr lang="ja-JP" altLang="en-US" sz="2400" dirty="0"/>
              <a:t>理解のゆっくりさや失敗をからかう雰囲気がなく、お互いにサポートし合うようなクラスづくりがなされている</a:t>
            </a:r>
            <a:endParaRPr lang="en-US" altLang="ja-JP" sz="2400" dirty="0"/>
          </a:p>
          <a:p>
            <a:pPr marL="361950" indent="-361950">
              <a:buFont typeface="Wingdings" panose="05000000000000000000" pitchFamily="2" charset="2"/>
              <a:buChar char="p"/>
            </a:pPr>
            <a:r>
              <a:rPr lang="ja-JP" altLang="en-US" sz="2400" dirty="0"/>
              <a:t>学習の約束事（休み時間の間に次時の授業の準備等）を決めている</a:t>
            </a:r>
            <a:endParaRPr lang="en-US" altLang="ja-JP" sz="2400" dirty="0"/>
          </a:p>
          <a:p>
            <a:pPr marL="361950" indent="-361950">
              <a:buFont typeface="Wingdings" panose="05000000000000000000" pitchFamily="2" charset="2"/>
              <a:buChar char="p"/>
            </a:pPr>
            <a:r>
              <a:rPr lang="ja-JP" altLang="en-US" sz="2400" dirty="0"/>
              <a:t>集中を妨げる可能性のある音や目に入る物などを調整している</a:t>
            </a:r>
            <a:endParaRPr lang="en-US" altLang="ja-JP" sz="2400" dirty="0"/>
          </a:p>
          <a:p>
            <a:pPr marL="361950" indent="-361950">
              <a:buFont typeface="Wingdings" panose="05000000000000000000" pitchFamily="2" charset="2"/>
              <a:buChar char="p"/>
            </a:pPr>
            <a:r>
              <a:rPr lang="ja-JP" altLang="en-US" sz="2400" dirty="0"/>
              <a:t>黒板やまわりの掲示は、余計な情報（授業に関係のない情報）がない状態になっている</a:t>
            </a:r>
            <a:endParaRPr lang="en-US" altLang="ja-JP" sz="2400" dirty="0"/>
          </a:p>
          <a:p>
            <a:pPr marL="361950" indent="-361950">
              <a:buFont typeface="Wingdings" panose="05000000000000000000" pitchFamily="2" charset="2"/>
              <a:buChar char="p"/>
            </a:pPr>
            <a:r>
              <a:rPr lang="ja-JP" altLang="en-US" sz="2400" dirty="0"/>
              <a:t>共有で使う物の置き方や場所が決まっている</a:t>
            </a:r>
            <a:endParaRPr lang="en-US" altLang="ja-JP" sz="2400" dirty="0"/>
          </a:p>
          <a:p>
            <a:pPr marL="361950" indent="-361950">
              <a:buFont typeface="Wingdings" panose="05000000000000000000" pitchFamily="2" charset="2"/>
              <a:buChar char="p"/>
            </a:pPr>
            <a:r>
              <a:rPr lang="ja-JP" altLang="en-US" sz="2400" dirty="0"/>
              <a:t>授業の流れや活動の手順を提示するなど、見通しがもてる工夫をしている</a:t>
            </a:r>
            <a:endParaRPr lang="en-US" altLang="ja-JP" sz="2400" dirty="0"/>
          </a:p>
        </p:txBody>
      </p:sp>
    </p:spTree>
    <p:extLst>
      <p:ext uri="{BB962C8B-B14F-4D97-AF65-F5344CB8AC3E}">
        <p14:creationId xmlns:p14="http://schemas.microsoft.com/office/powerpoint/2010/main" val="418831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授業づくりの工夫①</a:t>
            </a:r>
          </a:p>
        </p:txBody>
      </p:sp>
      <p:sp>
        <p:nvSpPr>
          <p:cNvPr id="4" name="テキスト ボックス 3"/>
          <p:cNvSpPr txBox="1"/>
          <p:nvPr/>
        </p:nvSpPr>
        <p:spPr>
          <a:xfrm>
            <a:off x="405580" y="6581000"/>
            <a:ext cx="8332839" cy="276999"/>
          </a:xfrm>
          <a:prstGeom prst="rect">
            <a:avLst/>
          </a:prstGeom>
          <a:noFill/>
        </p:spPr>
        <p:txBody>
          <a:bodyPr wrap="square" rtlCol="0">
            <a:spAutoFit/>
          </a:bodyPr>
          <a:lstStyle/>
          <a:p>
            <a:pPr algn="ctr"/>
            <a:r>
              <a:rPr lang="ja-JP" altLang="en-US" sz="1200" dirty="0">
                <a:latin typeface="+mn-ea"/>
              </a:rPr>
              <a:t>青森県総合学校教育センター「</a:t>
            </a:r>
            <a:r>
              <a:rPr lang="ja-JP" altLang="en-US" sz="1200" dirty="0"/>
              <a:t>授業のユニバーサルデザインの視点を取り入れた</a:t>
            </a:r>
            <a:r>
              <a:rPr lang="en-US" altLang="ja-JP" sz="1200" dirty="0"/>
              <a:t>『</a:t>
            </a:r>
            <a:r>
              <a:rPr lang="ja-JP" altLang="en-US" sz="1200" dirty="0"/>
              <a:t>授業チェックシート</a:t>
            </a:r>
            <a:r>
              <a:rPr lang="en-US" altLang="ja-JP" sz="1200" dirty="0"/>
              <a:t>』</a:t>
            </a:r>
            <a:r>
              <a:rPr lang="ja-JP" altLang="en-US" sz="1200" dirty="0">
                <a:latin typeface="+mn-ea"/>
              </a:rPr>
              <a:t>」</a:t>
            </a:r>
          </a:p>
        </p:txBody>
      </p:sp>
      <p:sp>
        <p:nvSpPr>
          <p:cNvPr id="6" name="コンテンツ プレースホルダー 5">
            <a:extLst>
              <a:ext uri="{FF2B5EF4-FFF2-40B4-BE49-F238E27FC236}">
                <a16:creationId xmlns:a16="http://schemas.microsoft.com/office/drawing/2014/main" id="{013B8101-7BF8-4613-B823-C5C58698881B}"/>
              </a:ext>
            </a:extLst>
          </p:cNvPr>
          <p:cNvSpPr>
            <a:spLocks noGrp="1"/>
          </p:cNvSpPr>
          <p:nvPr>
            <p:ph idx="1"/>
          </p:nvPr>
        </p:nvSpPr>
        <p:spPr>
          <a:xfrm>
            <a:off x="250637" y="1222268"/>
            <a:ext cx="8642726" cy="5242327"/>
          </a:xfrm>
        </p:spPr>
        <p:txBody>
          <a:bodyPr>
            <a:normAutofit/>
          </a:bodyPr>
          <a:lstStyle/>
          <a:p>
            <a:pPr marL="361950" indent="-361950">
              <a:buFont typeface="Wingdings" panose="05000000000000000000" pitchFamily="2" charset="2"/>
              <a:buChar char="p"/>
            </a:pPr>
            <a:r>
              <a:rPr lang="ja-JP" altLang="en-US" sz="2400" dirty="0"/>
              <a:t>本時のねらいや活動を絞り、生徒にしっかりと伝えている</a:t>
            </a:r>
            <a:endParaRPr lang="en-US" altLang="ja-JP" sz="2400" dirty="0"/>
          </a:p>
          <a:p>
            <a:pPr marL="361950" indent="-361950">
              <a:buFont typeface="Wingdings" panose="05000000000000000000" pitchFamily="2" charset="2"/>
              <a:buChar char="p"/>
            </a:pPr>
            <a:r>
              <a:rPr lang="ja-JP" altLang="en-US" sz="2400" dirty="0"/>
              <a:t>注目することを促してから指示を出している</a:t>
            </a:r>
            <a:endParaRPr lang="en-US" altLang="ja-JP" sz="2400" dirty="0"/>
          </a:p>
          <a:p>
            <a:pPr marL="361950" indent="-361950">
              <a:buFont typeface="Wingdings" panose="05000000000000000000" pitchFamily="2" charset="2"/>
              <a:buChar char="p"/>
            </a:pPr>
            <a:r>
              <a:rPr lang="ja-JP" altLang="en-US" sz="2400" dirty="0"/>
              <a:t>１回の指示で一つの内容を伝えている</a:t>
            </a:r>
            <a:endParaRPr lang="en-US" altLang="ja-JP" sz="2400" dirty="0"/>
          </a:p>
          <a:p>
            <a:pPr marL="361950" indent="-361950">
              <a:buFont typeface="Wingdings" panose="05000000000000000000" pitchFamily="2" charset="2"/>
              <a:buChar char="p"/>
            </a:pPr>
            <a:r>
              <a:rPr lang="ja-JP" altLang="en-US" sz="2400" dirty="0"/>
              <a:t>「これ」「それ」「あれ」「どれ」等の抽象的な表現を避け、具体的に指示している</a:t>
            </a:r>
            <a:endParaRPr lang="en-US" altLang="ja-JP" sz="2400" dirty="0"/>
          </a:p>
          <a:p>
            <a:pPr marL="361950" indent="-361950">
              <a:buFont typeface="Wingdings" panose="05000000000000000000" pitchFamily="2" charset="2"/>
              <a:buChar char="p"/>
            </a:pPr>
            <a:r>
              <a:rPr lang="ja-JP" altLang="en-US" sz="2400" dirty="0"/>
              <a:t>授業の最後に１時間で学習した内容を整理し確認している</a:t>
            </a:r>
            <a:endParaRPr lang="en-US" altLang="ja-JP" sz="2400" dirty="0"/>
          </a:p>
          <a:p>
            <a:pPr marL="361950" indent="-361950">
              <a:buFont typeface="Wingdings" panose="05000000000000000000" pitchFamily="2" charset="2"/>
              <a:buChar char="p"/>
            </a:pPr>
            <a:r>
              <a:rPr lang="ja-JP" altLang="en-US" sz="2400" dirty="0"/>
              <a:t>生徒の活動に対して「いいね」「よくできたね」等の肯定的な言葉をかけている</a:t>
            </a:r>
            <a:endParaRPr lang="en-US" altLang="ja-JP" sz="2400" dirty="0"/>
          </a:p>
          <a:p>
            <a:pPr marL="361950" indent="-361950">
              <a:buFont typeface="Wingdings" panose="05000000000000000000" pitchFamily="2" charset="2"/>
              <a:buChar char="p"/>
            </a:pPr>
            <a:r>
              <a:rPr lang="ja-JP" altLang="en-US" sz="2400" dirty="0"/>
              <a:t>絵や図等の視覚的な手がかりを用意している</a:t>
            </a:r>
            <a:endParaRPr lang="en-US" altLang="ja-JP" sz="2400" dirty="0"/>
          </a:p>
          <a:p>
            <a:pPr marL="361950" indent="-361950">
              <a:buFont typeface="Wingdings" panose="05000000000000000000" pitchFamily="2" charset="2"/>
              <a:buChar char="p"/>
            </a:pPr>
            <a:r>
              <a:rPr lang="ja-JP" altLang="en-US" sz="2400" dirty="0"/>
              <a:t>板書の文字（大きさ）、チョークの色、配置等を工夫している</a:t>
            </a:r>
            <a:endParaRPr lang="en-US" altLang="ja-JP" sz="2400" dirty="0"/>
          </a:p>
        </p:txBody>
      </p:sp>
    </p:spTree>
    <p:extLst>
      <p:ext uri="{BB962C8B-B14F-4D97-AF65-F5344CB8AC3E}">
        <p14:creationId xmlns:p14="http://schemas.microsoft.com/office/powerpoint/2010/main" val="22458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授業づくりの工夫②</a:t>
            </a:r>
          </a:p>
        </p:txBody>
      </p:sp>
      <p:sp>
        <p:nvSpPr>
          <p:cNvPr id="4" name="テキスト ボックス 3"/>
          <p:cNvSpPr txBox="1"/>
          <p:nvPr/>
        </p:nvSpPr>
        <p:spPr>
          <a:xfrm>
            <a:off x="405580" y="6581000"/>
            <a:ext cx="8332839" cy="276999"/>
          </a:xfrm>
          <a:prstGeom prst="rect">
            <a:avLst/>
          </a:prstGeom>
          <a:noFill/>
        </p:spPr>
        <p:txBody>
          <a:bodyPr wrap="square" rtlCol="0">
            <a:spAutoFit/>
          </a:bodyPr>
          <a:lstStyle/>
          <a:p>
            <a:pPr algn="ctr"/>
            <a:r>
              <a:rPr lang="ja-JP" altLang="en-US" sz="1200" dirty="0">
                <a:latin typeface="+mn-ea"/>
              </a:rPr>
              <a:t>青森県総合学校教育センター「</a:t>
            </a:r>
            <a:r>
              <a:rPr lang="ja-JP" altLang="en-US" sz="1200" dirty="0"/>
              <a:t>授業のユニバーサルデザインの視点を取り入れた</a:t>
            </a:r>
            <a:r>
              <a:rPr lang="en-US" altLang="ja-JP" sz="1200" dirty="0"/>
              <a:t>『</a:t>
            </a:r>
            <a:r>
              <a:rPr lang="ja-JP" altLang="en-US" sz="1200" dirty="0"/>
              <a:t>授業チェックシート</a:t>
            </a:r>
            <a:r>
              <a:rPr lang="en-US" altLang="ja-JP" sz="1200" dirty="0"/>
              <a:t>』</a:t>
            </a:r>
            <a:r>
              <a:rPr lang="ja-JP" altLang="en-US" sz="1200" dirty="0">
                <a:latin typeface="+mn-ea"/>
              </a:rPr>
              <a:t>」</a:t>
            </a:r>
          </a:p>
        </p:txBody>
      </p:sp>
      <p:sp>
        <p:nvSpPr>
          <p:cNvPr id="6" name="コンテンツ プレースホルダー 5">
            <a:extLst>
              <a:ext uri="{FF2B5EF4-FFF2-40B4-BE49-F238E27FC236}">
                <a16:creationId xmlns:a16="http://schemas.microsoft.com/office/drawing/2014/main" id="{013B8101-7BF8-4613-B823-C5C58698881B}"/>
              </a:ext>
            </a:extLst>
          </p:cNvPr>
          <p:cNvSpPr>
            <a:spLocks noGrp="1"/>
          </p:cNvSpPr>
          <p:nvPr>
            <p:ph idx="1"/>
          </p:nvPr>
        </p:nvSpPr>
        <p:spPr>
          <a:xfrm>
            <a:off x="244550" y="1127048"/>
            <a:ext cx="8686800" cy="5465131"/>
          </a:xfrm>
        </p:spPr>
        <p:txBody>
          <a:bodyPr>
            <a:normAutofit/>
          </a:bodyPr>
          <a:lstStyle/>
          <a:p>
            <a:pPr marL="361950" indent="-361950">
              <a:buFont typeface="Wingdings" panose="05000000000000000000" pitchFamily="2" charset="2"/>
              <a:buChar char="p"/>
            </a:pPr>
            <a:r>
              <a:rPr lang="ja-JP" altLang="en-US" sz="2400" dirty="0"/>
              <a:t>言葉だけの説明ではなく、図示する、演じる等の方法を用いて、理解を促す工夫をしている</a:t>
            </a:r>
            <a:endParaRPr lang="en-US" altLang="ja-JP" sz="2400" dirty="0"/>
          </a:p>
          <a:p>
            <a:pPr marL="361950" indent="-361950">
              <a:buFont typeface="Wingdings" panose="05000000000000000000" pitchFamily="2" charset="2"/>
              <a:buChar char="p"/>
            </a:pPr>
            <a:r>
              <a:rPr lang="ja-JP" altLang="en-US" sz="2400" dirty="0"/>
              <a:t>ねらいに沿った授業の進め方や体験の内容など、授業の展開が工夫されている</a:t>
            </a:r>
            <a:endParaRPr lang="en-US" altLang="ja-JP" sz="2400" dirty="0"/>
          </a:p>
          <a:p>
            <a:pPr marL="361950" indent="-361950">
              <a:buFont typeface="Wingdings" panose="05000000000000000000" pitchFamily="2" charset="2"/>
              <a:buChar char="p"/>
            </a:pPr>
            <a:r>
              <a:rPr lang="ja-JP" altLang="en-US" sz="2400" dirty="0"/>
              <a:t>達成までのプロセスに細やかな段階がある</a:t>
            </a:r>
            <a:endParaRPr lang="en-US" altLang="ja-JP" sz="2400" dirty="0"/>
          </a:p>
          <a:p>
            <a:pPr marL="361950" indent="-361950">
              <a:buFont typeface="Wingdings" panose="05000000000000000000" pitchFamily="2" charset="2"/>
              <a:buChar char="p"/>
            </a:pPr>
            <a:r>
              <a:rPr lang="ja-JP" altLang="en-US" sz="2400" dirty="0"/>
              <a:t>ペア学習やグループ学習等の活動を取り入れ、学び合う機会を設けている</a:t>
            </a:r>
            <a:endParaRPr lang="en-US" altLang="ja-JP" sz="2400" dirty="0"/>
          </a:p>
          <a:p>
            <a:pPr marL="361950" indent="-361950">
              <a:buFont typeface="Wingdings" panose="05000000000000000000" pitchFamily="2" charset="2"/>
              <a:buChar char="p"/>
            </a:pPr>
            <a:r>
              <a:rPr lang="ja-JP" altLang="en-US" sz="2400" dirty="0"/>
              <a:t>教科の系統性を利用して、前の段階では理解が十分でなかったことや、再度確認を行う必要があることなどついて、復習する機会を設けている</a:t>
            </a:r>
            <a:endParaRPr lang="en-US" altLang="ja-JP" sz="2400" dirty="0"/>
          </a:p>
          <a:p>
            <a:pPr marL="361950" indent="-361950">
              <a:buFont typeface="Wingdings" panose="05000000000000000000" pitchFamily="2" charset="2"/>
              <a:buChar char="p"/>
            </a:pPr>
            <a:r>
              <a:rPr lang="ja-JP" altLang="en-US" sz="2400" dirty="0"/>
              <a:t>学んだことを別の課題に適用したり、実生活で活用したりすることができるような工夫をしている</a:t>
            </a:r>
            <a:endParaRPr lang="en-US" altLang="ja-JP" sz="2400" dirty="0"/>
          </a:p>
        </p:txBody>
      </p:sp>
    </p:spTree>
    <p:extLst>
      <p:ext uri="{BB962C8B-B14F-4D97-AF65-F5344CB8AC3E}">
        <p14:creationId xmlns:p14="http://schemas.microsoft.com/office/powerpoint/2010/main" val="257537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E513C9C7-A62E-46BF-9DD9-E2E7204D1384}"/>
              </a:ext>
            </a:extLst>
          </p:cNvPr>
          <p:cNvSpPr txBox="1">
            <a:spLocks/>
          </p:cNvSpPr>
          <p:nvPr/>
        </p:nvSpPr>
        <p:spPr>
          <a:xfrm flipH="1">
            <a:off x="81382" y="3876227"/>
            <a:ext cx="8981236" cy="2649644"/>
          </a:xfrm>
          <a:prstGeom prst="roundRect">
            <a:avLst>
              <a:gd name="adj" fmla="val 8656"/>
            </a:avLst>
          </a:prstGeom>
          <a:solidFill>
            <a:schemeClr val="accent2">
              <a:lumMod val="40000"/>
              <a:lumOff val="60000"/>
            </a:schemeClr>
          </a:solidFill>
          <a:ln>
            <a:noFill/>
          </a:ln>
        </p:spPr>
        <p:txBody>
          <a:bodyPr vert="horz" lIns="91440" tIns="45720" rIns="91440" bIns="45720" rtlCol="0" anchor="ct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lnSpc>
                <a:spcPct val="100000"/>
              </a:lnSpc>
              <a:spcBef>
                <a:spcPts val="0"/>
              </a:spcBef>
              <a:buNone/>
            </a:pPr>
            <a:endParaRPr lang="ja-JP" altLang="en-US" sz="2800" dirty="0"/>
          </a:p>
        </p:txBody>
      </p:sp>
      <p:sp>
        <p:nvSpPr>
          <p:cNvPr id="2" name="タイトル 1"/>
          <p:cNvSpPr>
            <a:spLocks noGrp="1"/>
          </p:cNvSpPr>
          <p:nvPr>
            <p:ph type="title"/>
          </p:nvPr>
        </p:nvSpPr>
        <p:spPr/>
        <p:txBody>
          <a:bodyPr>
            <a:normAutofit/>
          </a:bodyPr>
          <a:lstStyle/>
          <a:p>
            <a:r>
              <a:rPr lang="ja-JP" altLang="en-US" dirty="0"/>
              <a:t>かかわる側が見方・考え方を変える</a:t>
            </a:r>
            <a:endParaRPr kumimoji="1" lang="ja-JP" altLang="en-US" dirty="0"/>
          </a:p>
        </p:txBody>
      </p:sp>
      <p:sp>
        <p:nvSpPr>
          <p:cNvPr id="4" name="コンテンツ プレースホルダー 2"/>
          <p:cNvSpPr txBox="1">
            <a:spLocks/>
          </p:cNvSpPr>
          <p:nvPr/>
        </p:nvSpPr>
        <p:spPr>
          <a:xfrm flipH="1">
            <a:off x="790881" y="1120901"/>
            <a:ext cx="2528816" cy="529758"/>
          </a:xfrm>
          <a:prstGeom prst="roundRect">
            <a:avLst/>
          </a:prstGeom>
          <a:solidFill>
            <a:schemeClr val="accent2">
              <a:lumMod val="40000"/>
              <a:lumOff val="60000"/>
            </a:schemeClr>
          </a:solidFill>
          <a:ln>
            <a:solidFill>
              <a:schemeClr val="accent2">
                <a:lumMod val="50000"/>
              </a:schemeClr>
            </a:solidFill>
          </a:ln>
        </p:spPr>
        <p:txBody>
          <a:bodyPr vert="horz" lIns="91440" tIns="45720" rIns="91440" bIns="45720" rtlCol="0" anchor="ct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lnSpc>
                <a:spcPct val="100000"/>
              </a:lnSpc>
              <a:spcBef>
                <a:spcPts val="0"/>
              </a:spcBef>
              <a:buNone/>
            </a:pPr>
            <a:r>
              <a:rPr lang="ja-JP" altLang="en-US" sz="2800" dirty="0"/>
              <a:t>困った生徒</a:t>
            </a:r>
          </a:p>
        </p:txBody>
      </p:sp>
      <p:pic>
        <p:nvPicPr>
          <p:cNvPr id="3074" name="Picture 2" descr="https://2.bp.blogspot.com/-28G9R5qtOmw/WUJG0ia6itI/AAAAAAABE0I/k6Sh2Zaj1o0rTtdwTJEaH4pdvcK1tANZQCLcBGAs/s800/komatta_man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577" y="1660604"/>
            <a:ext cx="1873046" cy="2084057"/>
          </a:xfrm>
          <a:prstGeom prst="rect">
            <a:avLst/>
          </a:prstGeom>
          <a:noFill/>
          <a:extLst>
            <a:ext uri="{909E8E84-426E-40DD-AFC4-6F175D3DCCD1}">
              <a14:hiddenFill xmlns:a14="http://schemas.microsoft.com/office/drawing/2010/main">
                <a:solidFill>
                  <a:srgbClr val="FFFFFF"/>
                </a:solidFill>
              </a14:hiddenFill>
            </a:ext>
          </a:extLst>
        </p:spPr>
      </p:pic>
      <p:sp>
        <p:nvSpPr>
          <p:cNvPr id="7" name="コンテンツ プレースホルダー 2"/>
          <p:cNvSpPr txBox="1">
            <a:spLocks/>
          </p:cNvSpPr>
          <p:nvPr/>
        </p:nvSpPr>
        <p:spPr>
          <a:xfrm flipH="1">
            <a:off x="5634535" y="1120900"/>
            <a:ext cx="2979788" cy="529758"/>
          </a:xfrm>
          <a:prstGeom prst="roundRect">
            <a:avLst/>
          </a:prstGeom>
          <a:solidFill>
            <a:schemeClr val="accent2">
              <a:lumMod val="40000"/>
              <a:lumOff val="60000"/>
            </a:schemeClr>
          </a:solidFill>
          <a:ln>
            <a:solidFill>
              <a:schemeClr val="accent2">
                <a:lumMod val="50000"/>
              </a:schemeClr>
            </a:solidFill>
          </a:ln>
        </p:spPr>
        <p:txBody>
          <a:bodyPr vert="horz" lIns="91440" tIns="45720" rIns="91440" bIns="45720" rtlCol="0" anchor="ct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lnSpc>
                <a:spcPct val="100000"/>
              </a:lnSpc>
              <a:spcBef>
                <a:spcPts val="0"/>
              </a:spcBef>
              <a:buNone/>
            </a:pPr>
            <a:r>
              <a:rPr lang="ja-JP" altLang="en-US" sz="2800" dirty="0"/>
              <a:t>困っている生徒</a:t>
            </a:r>
          </a:p>
        </p:txBody>
      </p:sp>
      <p:pic>
        <p:nvPicPr>
          <p:cNvPr id="3076" name="Picture 4" descr="https://3.bp.blogspot.com/-thDwL0Mi1C0/WKFi-bZufzI/AAAAAAABBrI/4W7TYbwApUsIn1rbC_GjdjrSIa79eddgwCLcB/s800/face_angry_man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0579" y="1812898"/>
            <a:ext cx="1273499" cy="1715986"/>
          </a:xfrm>
          <a:prstGeom prst="rect">
            <a:avLst/>
          </a:prstGeom>
          <a:noFill/>
          <a:extLst>
            <a:ext uri="{909E8E84-426E-40DD-AFC4-6F175D3DCCD1}">
              <a14:hiddenFill xmlns:a14="http://schemas.microsoft.com/office/drawing/2010/main">
                <a:solidFill>
                  <a:srgbClr val="FFFFFF"/>
                </a:solidFill>
              </a14:hiddenFill>
            </a:ext>
          </a:extLst>
        </p:spPr>
      </p:pic>
      <p:sp>
        <p:nvSpPr>
          <p:cNvPr id="9" name="右矢印 8"/>
          <p:cNvSpPr/>
          <p:nvPr/>
        </p:nvSpPr>
        <p:spPr>
          <a:xfrm rot="10800000" flipH="1">
            <a:off x="3914895" y="2285718"/>
            <a:ext cx="1445773" cy="833827"/>
          </a:xfrm>
          <a:prstGeom prst="rightArrow">
            <a:avLst>
              <a:gd name="adj1" fmla="val 50000"/>
              <a:gd name="adj2" fmla="val 68063"/>
            </a:avLst>
          </a:prstGeom>
          <a:solidFill>
            <a:srgbClr val="C00000"/>
          </a:solidFill>
          <a:ln>
            <a:solidFill>
              <a:srgbClr val="C000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 name="コンテンツ プレースホルダー 2">
            <a:extLst>
              <a:ext uri="{FF2B5EF4-FFF2-40B4-BE49-F238E27FC236}">
                <a16:creationId xmlns:a16="http://schemas.microsoft.com/office/drawing/2014/main" id="{4CBF7FA1-FC24-4082-960C-6F39272E3983}"/>
              </a:ext>
            </a:extLst>
          </p:cNvPr>
          <p:cNvSpPr txBox="1">
            <a:spLocks/>
          </p:cNvSpPr>
          <p:nvPr/>
        </p:nvSpPr>
        <p:spPr>
          <a:xfrm flipH="1">
            <a:off x="81381" y="3891741"/>
            <a:ext cx="556723" cy="2634922"/>
          </a:xfrm>
          <a:prstGeom prst="roundRect">
            <a:avLst/>
          </a:prstGeom>
          <a:solidFill>
            <a:schemeClr val="accent4">
              <a:lumMod val="50000"/>
            </a:schemeClr>
          </a:solidFill>
          <a:ln w="19050">
            <a:solidFill>
              <a:schemeClr val="accent4">
                <a:lumMod val="50000"/>
              </a:schemeClr>
            </a:solidFill>
          </a:ln>
        </p:spPr>
        <p:txBody>
          <a:bodyPr vert="eaVert" lIns="91440" tIns="45720" rIns="91440" bIns="45720" rtlCol="0" anchor="ct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lnSpc>
                <a:spcPct val="100000"/>
              </a:lnSpc>
              <a:spcBef>
                <a:spcPts val="0"/>
              </a:spcBef>
              <a:buNone/>
            </a:pPr>
            <a:r>
              <a:rPr lang="ja-JP" altLang="en-US" sz="2400" dirty="0">
                <a:solidFill>
                  <a:schemeClr val="bg1"/>
                </a:solidFill>
              </a:rPr>
              <a:t>教師の言葉掛け</a:t>
            </a:r>
          </a:p>
        </p:txBody>
      </p:sp>
      <p:sp>
        <p:nvSpPr>
          <p:cNvPr id="3" name="吹き出し: 円形 2">
            <a:extLst>
              <a:ext uri="{FF2B5EF4-FFF2-40B4-BE49-F238E27FC236}">
                <a16:creationId xmlns:a16="http://schemas.microsoft.com/office/drawing/2014/main" id="{662BD5A4-F364-4D17-9F25-2EE30917103E}"/>
              </a:ext>
            </a:extLst>
          </p:cNvPr>
          <p:cNvSpPr/>
          <p:nvPr/>
        </p:nvSpPr>
        <p:spPr>
          <a:xfrm>
            <a:off x="790881" y="4091783"/>
            <a:ext cx="2941758" cy="203684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何度言ったら分かるんだ！</a:t>
            </a:r>
          </a:p>
        </p:txBody>
      </p:sp>
      <p:sp>
        <p:nvSpPr>
          <p:cNvPr id="10" name="吹き出し: 円形 9">
            <a:extLst>
              <a:ext uri="{FF2B5EF4-FFF2-40B4-BE49-F238E27FC236}">
                <a16:creationId xmlns:a16="http://schemas.microsoft.com/office/drawing/2014/main" id="{59CD1732-2DBC-48EC-B2EE-76931DC2357A}"/>
              </a:ext>
            </a:extLst>
          </p:cNvPr>
          <p:cNvSpPr/>
          <p:nvPr/>
        </p:nvSpPr>
        <p:spPr>
          <a:xfrm>
            <a:off x="5545566" y="4091783"/>
            <a:ext cx="3409068" cy="203684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今日はここまでできたね。</a:t>
            </a:r>
          </a:p>
        </p:txBody>
      </p:sp>
      <p:sp>
        <p:nvSpPr>
          <p:cNvPr id="12" name="右矢印 8">
            <a:extLst>
              <a:ext uri="{FF2B5EF4-FFF2-40B4-BE49-F238E27FC236}">
                <a16:creationId xmlns:a16="http://schemas.microsoft.com/office/drawing/2014/main" id="{EA8FB148-BA51-4F0F-B3FE-1ABC4F185A89}"/>
              </a:ext>
            </a:extLst>
          </p:cNvPr>
          <p:cNvSpPr/>
          <p:nvPr/>
        </p:nvSpPr>
        <p:spPr>
          <a:xfrm rot="10800000" flipH="1">
            <a:off x="3914895" y="4772227"/>
            <a:ext cx="1445773" cy="833827"/>
          </a:xfrm>
          <a:prstGeom prst="rightArrow">
            <a:avLst>
              <a:gd name="adj1" fmla="val 50000"/>
              <a:gd name="adj2" fmla="val 68063"/>
            </a:avLst>
          </a:prstGeom>
          <a:solidFill>
            <a:srgbClr val="C00000"/>
          </a:solidFill>
          <a:ln>
            <a:solidFill>
              <a:srgbClr val="C000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4" name="正方形/長方形 13">
            <a:extLst>
              <a:ext uri="{FF2B5EF4-FFF2-40B4-BE49-F238E27FC236}">
                <a16:creationId xmlns:a16="http://schemas.microsoft.com/office/drawing/2014/main" id="{CECE7A55-076D-4415-87A7-A2AE0343D730}"/>
              </a:ext>
            </a:extLst>
          </p:cNvPr>
          <p:cNvSpPr/>
          <p:nvPr/>
        </p:nvSpPr>
        <p:spPr>
          <a:xfrm>
            <a:off x="1" y="6568786"/>
            <a:ext cx="9144000" cy="276999"/>
          </a:xfrm>
          <a:prstGeom prst="rect">
            <a:avLst/>
          </a:prstGeom>
        </p:spPr>
        <p:txBody>
          <a:bodyPr wrap="square">
            <a:spAutoFit/>
          </a:bodyPr>
          <a:lstStyle/>
          <a:p>
            <a:pPr algn="ctr"/>
            <a:r>
              <a:rPr lang="ja-JP" altLang="en-US" sz="1200" dirty="0"/>
              <a:t>支援ヒント集 </a:t>
            </a:r>
            <a:r>
              <a:rPr lang="en-US" altLang="ja-JP" sz="1200" dirty="0"/>
              <a:t>P.1</a:t>
            </a:r>
            <a:endParaRPr lang="ja-JP" altLang="en-US" sz="1200" dirty="0"/>
          </a:p>
        </p:txBody>
      </p:sp>
    </p:spTree>
    <p:extLst>
      <p:ext uri="{BB962C8B-B14F-4D97-AF65-F5344CB8AC3E}">
        <p14:creationId xmlns:p14="http://schemas.microsoft.com/office/powerpoint/2010/main" val="17783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D65FF6-C7D7-47B9-A353-5E3DF9BD3CAD}"/>
              </a:ext>
            </a:extLst>
          </p:cNvPr>
          <p:cNvSpPr>
            <a:spLocks noGrp="1"/>
          </p:cNvSpPr>
          <p:nvPr>
            <p:ph type="title"/>
          </p:nvPr>
        </p:nvSpPr>
        <p:spPr/>
        <p:txBody>
          <a:bodyPr>
            <a:noAutofit/>
          </a:bodyPr>
          <a:lstStyle/>
          <a:p>
            <a:r>
              <a:rPr kumimoji="1" lang="ja-JP" altLang="en-US" sz="3600" dirty="0"/>
              <a:t>例：グループ活動への参加が難しい生徒 </a:t>
            </a:r>
            <a:r>
              <a:rPr kumimoji="1" lang="en-US" altLang="ja-JP" sz="2000" b="0" dirty="0"/>
              <a:t>(1/2)</a:t>
            </a:r>
            <a:endParaRPr kumimoji="1" lang="ja-JP" altLang="en-US" sz="3200" b="0" dirty="0"/>
          </a:p>
        </p:txBody>
      </p:sp>
      <p:sp>
        <p:nvSpPr>
          <p:cNvPr id="4" name="コンテンツ プレースホルダー 2">
            <a:extLst>
              <a:ext uri="{FF2B5EF4-FFF2-40B4-BE49-F238E27FC236}">
                <a16:creationId xmlns:a16="http://schemas.microsoft.com/office/drawing/2014/main" id="{54CEA9DB-6FC4-4CC1-8003-8B79F66846C0}"/>
              </a:ext>
            </a:extLst>
          </p:cNvPr>
          <p:cNvSpPr txBox="1">
            <a:spLocks/>
          </p:cNvSpPr>
          <p:nvPr/>
        </p:nvSpPr>
        <p:spPr>
          <a:xfrm>
            <a:off x="8816" y="3607982"/>
            <a:ext cx="3229998" cy="290465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ü"/>
            </a:pPr>
            <a:r>
              <a:rPr lang="ja-JP" altLang="en-US" sz="2400" dirty="0"/>
              <a:t>その生徒なりの</a:t>
            </a:r>
            <a:r>
              <a:rPr lang="ja-JP" altLang="en-US" sz="2400" b="1" u="sng" dirty="0">
                <a:solidFill>
                  <a:srgbClr val="C00000"/>
                </a:solidFill>
              </a:rPr>
              <a:t>理由</a:t>
            </a:r>
            <a:r>
              <a:rPr lang="ja-JP" altLang="en-US" sz="2400" dirty="0"/>
              <a:t>や</a:t>
            </a:r>
            <a:r>
              <a:rPr lang="ja-JP" altLang="en-US" sz="2400" b="1" u="sng" dirty="0">
                <a:solidFill>
                  <a:srgbClr val="C00000"/>
                </a:solidFill>
              </a:rPr>
              <a:t>きっかけ</a:t>
            </a:r>
            <a:r>
              <a:rPr lang="ja-JP" altLang="en-US" sz="2400" dirty="0"/>
              <a:t>が必ずあります</a:t>
            </a:r>
            <a:endParaRPr lang="en-US" altLang="ja-JP" sz="2400" dirty="0"/>
          </a:p>
          <a:p>
            <a:pPr>
              <a:buFont typeface="Wingdings" panose="05000000000000000000" pitchFamily="2" charset="2"/>
              <a:buChar char="ü"/>
            </a:pPr>
            <a:r>
              <a:rPr lang="ja-JP" altLang="en-US" sz="2400" dirty="0"/>
              <a:t>中学校段階であれば、本人に困っていることがないか尋ねてみてもよいでしょう</a:t>
            </a:r>
          </a:p>
        </p:txBody>
      </p:sp>
      <p:sp>
        <p:nvSpPr>
          <p:cNvPr id="5" name="正方形/長方形 4">
            <a:extLst>
              <a:ext uri="{FF2B5EF4-FFF2-40B4-BE49-F238E27FC236}">
                <a16:creationId xmlns:a16="http://schemas.microsoft.com/office/drawing/2014/main" id="{FDE87226-ACEB-4AC7-9816-E03F265122E5}"/>
              </a:ext>
            </a:extLst>
          </p:cNvPr>
          <p:cNvSpPr/>
          <p:nvPr/>
        </p:nvSpPr>
        <p:spPr>
          <a:xfrm>
            <a:off x="1" y="6568786"/>
            <a:ext cx="9144000" cy="276999"/>
          </a:xfrm>
          <a:prstGeom prst="rect">
            <a:avLst/>
          </a:prstGeom>
        </p:spPr>
        <p:txBody>
          <a:bodyPr wrap="square">
            <a:spAutoFit/>
          </a:bodyPr>
          <a:lstStyle/>
          <a:p>
            <a:pPr algn="ctr"/>
            <a:r>
              <a:rPr lang="ja-JP" altLang="en-US" sz="1200" dirty="0"/>
              <a:t>支援ヒント集 </a:t>
            </a:r>
            <a:r>
              <a:rPr lang="en-US" altLang="ja-JP" sz="1200" dirty="0"/>
              <a:t>P.7</a:t>
            </a:r>
            <a:endParaRPr lang="ja-JP" altLang="en-US" sz="1200" dirty="0"/>
          </a:p>
        </p:txBody>
      </p:sp>
      <p:pic>
        <p:nvPicPr>
          <p:cNvPr id="7" name="図 6">
            <a:extLst>
              <a:ext uri="{FF2B5EF4-FFF2-40B4-BE49-F238E27FC236}">
                <a16:creationId xmlns:a16="http://schemas.microsoft.com/office/drawing/2014/main" id="{FEDF9FF1-02F9-4655-B7C5-F71EABDB70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72201" y="1035815"/>
            <a:ext cx="4999598" cy="2332188"/>
          </a:xfrm>
          <a:prstGeom prst="rect">
            <a:avLst/>
          </a:prstGeom>
        </p:spPr>
      </p:pic>
      <p:sp>
        <p:nvSpPr>
          <p:cNvPr id="8" name="四角形: 角を丸くする 7">
            <a:extLst>
              <a:ext uri="{FF2B5EF4-FFF2-40B4-BE49-F238E27FC236}">
                <a16:creationId xmlns:a16="http://schemas.microsoft.com/office/drawing/2014/main" id="{7EFA26C8-13D7-46E6-94EA-EAE0E64326A0}"/>
              </a:ext>
            </a:extLst>
          </p:cNvPr>
          <p:cNvSpPr/>
          <p:nvPr/>
        </p:nvSpPr>
        <p:spPr>
          <a:xfrm>
            <a:off x="62602" y="1386212"/>
            <a:ext cx="1980103" cy="14848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相手の気持ちを考えない発言をしたり、一方的に話し続けたり</a:t>
            </a:r>
            <a:r>
              <a:rPr kumimoji="1" lang="en-US" altLang="ja-JP" sz="1600" dirty="0">
                <a:solidFill>
                  <a:schemeClr val="tx1"/>
                </a:solidFill>
              </a:rPr>
              <a:t>…</a:t>
            </a:r>
            <a:endParaRPr kumimoji="1" lang="ja-JP" altLang="en-US" sz="1600" dirty="0">
              <a:solidFill>
                <a:schemeClr val="tx1"/>
              </a:solidFill>
            </a:endParaRPr>
          </a:p>
        </p:txBody>
      </p:sp>
      <p:sp>
        <p:nvSpPr>
          <p:cNvPr id="9" name="四角形: 角を丸くする 8">
            <a:extLst>
              <a:ext uri="{FF2B5EF4-FFF2-40B4-BE49-F238E27FC236}">
                <a16:creationId xmlns:a16="http://schemas.microsoft.com/office/drawing/2014/main" id="{A1DAA9ED-C48D-4F08-97AC-7A7B532B13FC}"/>
              </a:ext>
            </a:extLst>
          </p:cNvPr>
          <p:cNvSpPr/>
          <p:nvPr/>
        </p:nvSpPr>
        <p:spPr>
          <a:xfrm>
            <a:off x="7104689" y="1386212"/>
            <a:ext cx="1980103" cy="14848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他の生徒と全く関わろうとしないんです</a:t>
            </a:r>
            <a:r>
              <a:rPr kumimoji="1" lang="en-US" altLang="ja-JP" sz="1600" dirty="0">
                <a:solidFill>
                  <a:schemeClr val="tx1"/>
                </a:solidFill>
              </a:rPr>
              <a:t>…</a:t>
            </a:r>
            <a:endParaRPr kumimoji="1" lang="ja-JP" altLang="en-US" sz="1600" dirty="0">
              <a:solidFill>
                <a:schemeClr val="tx1"/>
              </a:solidFill>
            </a:endParaRPr>
          </a:p>
        </p:txBody>
      </p:sp>
      <p:sp>
        <p:nvSpPr>
          <p:cNvPr id="11" name="コンテンツ プレースホルダー 2">
            <a:extLst>
              <a:ext uri="{FF2B5EF4-FFF2-40B4-BE49-F238E27FC236}">
                <a16:creationId xmlns:a16="http://schemas.microsoft.com/office/drawing/2014/main" id="{FA0C4412-275A-40EE-BB6C-6BE6123E2850}"/>
              </a:ext>
            </a:extLst>
          </p:cNvPr>
          <p:cNvSpPr txBox="1">
            <a:spLocks/>
          </p:cNvSpPr>
          <p:nvPr/>
        </p:nvSpPr>
        <p:spPr>
          <a:xfrm flipH="1">
            <a:off x="3606135" y="3558924"/>
            <a:ext cx="5478654" cy="2953710"/>
          </a:xfrm>
          <a:prstGeom prst="roundRect">
            <a:avLst>
              <a:gd name="adj" fmla="val 8656"/>
            </a:avLst>
          </a:prstGeom>
          <a:solidFill>
            <a:schemeClr val="accent2">
              <a:lumMod val="40000"/>
              <a:lumOff val="60000"/>
            </a:schemeClr>
          </a:solidFill>
          <a:ln>
            <a:noFill/>
          </a:ln>
        </p:spPr>
        <p:txBody>
          <a:bodyPr vert="horz" lIns="91440" tIns="45720" rIns="91440" bIns="45720" rtlCol="0" anchor="b">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nSpc>
                <a:spcPct val="100000"/>
              </a:lnSpc>
              <a:spcBef>
                <a:spcPts val="0"/>
              </a:spcBef>
              <a:buFont typeface="Wingdings" panose="05000000000000000000" pitchFamily="2" charset="2"/>
              <a:buChar char="l"/>
            </a:pPr>
            <a:r>
              <a:rPr lang="ja-JP" altLang="en-US" sz="2400" dirty="0"/>
              <a:t>グループ活動で何をしたらよいのか分からない？</a:t>
            </a:r>
            <a:endParaRPr lang="en-US" altLang="ja-JP" sz="2400" dirty="0"/>
          </a:p>
          <a:p>
            <a:pPr lvl="0">
              <a:lnSpc>
                <a:spcPct val="100000"/>
              </a:lnSpc>
              <a:spcBef>
                <a:spcPts val="0"/>
              </a:spcBef>
              <a:buFont typeface="Wingdings" panose="05000000000000000000" pitchFamily="2" charset="2"/>
              <a:buChar char="l"/>
            </a:pPr>
            <a:r>
              <a:rPr lang="ja-JP" altLang="en-US" sz="2400" dirty="0"/>
              <a:t>相手の気持ちを推し量ることができない？</a:t>
            </a:r>
            <a:endParaRPr lang="en-US" altLang="ja-JP" sz="2400" dirty="0"/>
          </a:p>
          <a:p>
            <a:pPr lvl="0">
              <a:lnSpc>
                <a:spcPct val="100000"/>
              </a:lnSpc>
              <a:spcBef>
                <a:spcPts val="0"/>
              </a:spcBef>
              <a:buFont typeface="Wingdings" panose="05000000000000000000" pitchFamily="2" charset="2"/>
              <a:buChar char="l"/>
            </a:pPr>
            <a:r>
              <a:rPr lang="ja-JP" altLang="en-US" sz="2400" dirty="0"/>
              <a:t>集団での活動への不安がある？</a:t>
            </a:r>
            <a:endParaRPr lang="en-US" altLang="ja-JP" sz="2400" dirty="0"/>
          </a:p>
          <a:p>
            <a:pPr lvl="0">
              <a:lnSpc>
                <a:spcPct val="100000"/>
              </a:lnSpc>
              <a:spcBef>
                <a:spcPts val="0"/>
              </a:spcBef>
              <a:buFont typeface="Wingdings" panose="05000000000000000000" pitchFamily="2" charset="2"/>
              <a:buChar char="l"/>
            </a:pPr>
            <a:r>
              <a:rPr lang="ja-JP" altLang="en-US" sz="2400" dirty="0"/>
              <a:t>周りのやりとりについていけない？</a:t>
            </a:r>
          </a:p>
        </p:txBody>
      </p:sp>
      <p:sp>
        <p:nvSpPr>
          <p:cNvPr id="10" name="二等辺三角形 9">
            <a:extLst>
              <a:ext uri="{FF2B5EF4-FFF2-40B4-BE49-F238E27FC236}">
                <a16:creationId xmlns:a16="http://schemas.microsoft.com/office/drawing/2014/main" id="{DB0D5DA2-C33E-4ACC-AEAA-62ADEDE79CAB}"/>
              </a:ext>
            </a:extLst>
          </p:cNvPr>
          <p:cNvSpPr/>
          <p:nvPr/>
        </p:nvSpPr>
        <p:spPr>
          <a:xfrm rot="5400000">
            <a:off x="2884528" y="4881614"/>
            <a:ext cx="1111752" cy="308329"/>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2">
            <a:extLst>
              <a:ext uri="{FF2B5EF4-FFF2-40B4-BE49-F238E27FC236}">
                <a16:creationId xmlns:a16="http://schemas.microsoft.com/office/drawing/2014/main" id="{CE7B83BE-9C96-4D26-A5B1-E8F17AE19540}"/>
              </a:ext>
            </a:extLst>
          </p:cNvPr>
          <p:cNvSpPr txBox="1">
            <a:spLocks/>
          </p:cNvSpPr>
          <p:nvPr/>
        </p:nvSpPr>
        <p:spPr>
          <a:xfrm flipH="1">
            <a:off x="3594569" y="3558924"/>
            <a:ext cx="3181197" cy="436861"/>
          </a:xfrm>
          <a:prstGeom prst="roundRect">
            <a:avLst/>
          </a:prstGeom>
          <a:solidFill>
            <a:schemeClr val="accent4">
              <a:lumMod val="50000"/>
            </a:schemeClr>
          </a:solidFill>
          <a:ln w="19050">
            <a:solidFill>
              <a:schemeClr val="accent4">
                <a:lumMod val="50000"/>
              </a:schemeClr>
            </a:solidFill>
          </a:ln>
        </p:spPr>
        <p:txBody>
          <a:bodyPr vert="horz" lIns="91440" tIns="45720" rIns="91440" bIns="45720" rtlCol="0" anchor="ct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lnSpc>
                <a:spcPct val="100000"/>
              </a:lnSpc>
              <a:spcBef>
                <a:spcPts val="0"/>
              </a:spcBef>
              <a:buNone/>
            </a:pPr>
            <a:r>
              <a:rPr lang="ja-JP" altLang="en-US" sz="2800" b="1" dirty="0">
                <a:solidFill>
                  <a:schemeClr val="bg1"/>
                </a:solidFill>
              </a:rPr>
              <a:t>困った行動の理由</a:t>
            </a:r>
          </a:p>
        </p:txBody>
      </p:sp>
    </p:spTree>
    <p:extLst>
      <p:ext uri="{BB962C8B-B14F-4D97-AF65-F5344CB8AC3E}">
        <p14:creationId xmlns:p14="http://schemas.microsoft.com/office/powerpoint/2010/main" val="1288042756"/>
      </p:ext>
    </p:extLst>
  </p:cSld>
  <p:clrMapOvr>
    <a:masterClrMapping/>
  </p:clrMapOvr>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336699"/>
      </a:dk2>
      <a:lt2>
        <a:srgbClr val="E7E6E6"/>
      </a:lt2>
      <a:accent1>
        <a:srgbClr val="336699"/>
      </a:accent1>
      <a:accent2>
        <a:srgbClr val="FFCC00"/>
      </a:accent2>
      <a:accent3>
        <a:srgbClr val="A5A5A5"/>
      </a:accent3>
      <a:accent4>
        <a:srgbClr val="FFCC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1829</Words>
  <Application>Microsoft Office PowerPoint</Application>
  <PresentationFormat>画面に合わせる (4:3)</PresentationFormat>
  <Paragraphs>117</Paragraphs>
  <Slides>11</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ＭＳ Ｐゴシック</vt:lpstr>
      <vt:lpstr>メイリオ</vt:lpstr>
      <vt:lpstr>游ゴシック</vt:lpstr>
      <vt:lpstr>Arial</vt:lpstr>
      <vt:lpstr>Calibri</vt:lpstr>
      <vt:lpstr>Segoe UI</vt:lpstr>
      <vt:lpstr>Times New Roman</vt:lpstr>
      <vt:lpstr>Wingdings</vt:lpstr>
      <vt:lpstr>Office テーマ</vt:lpstr>
      <vt:lpstr>特別な配慮を必要とする 生徒への支援</vt:lpstr>
      <vt:lpstr>特別支援教育の理解の必要性</vt:lpstr>
      <vt:lpstr>中学校学習指導要領解説（平成29年7月）</vt:lpstr>
      <vt:lpstr>発達障害を含む障害のある幼児児童生徒に対する教育支援体制整備ガイドライン</vt:lpstr>
      <vt:lpstr>学級づくり、環境整備の工夫</vt:lpstr>
      <vt:lpstr>授業づくりの工夫①</vt:lpstr>
      <vt:lpstr>授業づくりの工夫②</vt:lpstr>
      <vt:lpstr>かかわる側が見方・考え方を変える</vt:lpstr>
      <vt:lpstr>例：グループ活動への参加が難しい生徒 (1/2)</vt:lpstr>
      <vt:lpstr>例：グループ活動への参加が難しい生徒 (2/2)</vt:lpstr>
      <vt:lpstr>支援を考えるときのポイント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2021-02-19T03:26:40Z</cp:lastPrinted>
  <dcterms:created xsi:type="dcterms:W3CDTF">2020-08-31T05:41:33Z</dcterms:created>
  <dcterms:modified xsi:type="dcterms:W3CDTF">2021-03-12T00:37:16Z</dcterms:modified>
</cp:coreProperties>
</file>