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033" r:id="rId1"/>
    <p:sldMasterId id="2147484045" r:id="rId2"/>
  </p:sldMasterIdLst>
  <p:notesMasterIdLst>
    <p:notesMasterId r:id="rId20"/>
  </p:notesMasterIdLst>
  <p:handoutMasterIdLst>
    <p:handoutMasterId r:id="rId21"/>
  </p:handoutMasterIdLst>
  <p:sldIdLst>
    <p:sldId id="717" r:id="rId3"/>
    <p:sldId id="719" r:id="rId4"/>
    <p:sldId id="733" r:id="rId5"/>
    <p:sldId id="718" r:id="rId6"/>
    <p:sldId id="720" r:id="rId7"/>
    <p:sldId id="731" r:id="rId8"/>
    <p:sldId id="721" r:id="rId9"/>
    <p:sldId id="732" r:id="rId10"/>
    <p:sldId id="735" r:id="rId11"/>
    <p:sldId id="734" r:id="rId12"/>
    <p:sldId id="736" r:id="rId13"/>
    <p:sldId id="737" r:id="rId14"/>
    <p:sldId id="738" r:id="rId15"/>
    <p:sldId id="713" r:id="rId16"/>
    <p:sldId id="739" r:id="rId17"/>
    <p:sldId id="741" r:id="rId18"/>
    <p:sldId id="740" r:id="rId19"/>
  </p:sldIdLst>
  <p:sldSz cx="9144000" cy="6858000" type="screen4x3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b="1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FFFF66"/>
    <a:srgbClr val="FFFF99"/>
    <a:srgbClr val="FFFF00"/>
    <a:srgbClr val="FFCCFF"/>
    <a:srgbClr val="FF99FF"/>
    <a:srgbClr val="FF5050"/>
    <a:srgbClr val="66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6" autoAdjust="0"/>
    <p:restoredTop sz="96068" autoAdjust="0"/>
  </p:normalViewPr>
  <p:slideViewPr>
    <p:cSldViewPr showGuides="1">
      <p:cViewPr varScale="1">
        <p:scale>
          <a:sx n="65" d="100"/>
          <a:sy n="65" d="100"/>
        </p:scale>
        <p:origin x="15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>
      <p:cViewPr>
        <p:scale>
          <a:sx n="72" d="100"/>
          <a:sy n="72" d="100"/>
        </p:scale>
        <p:origin x="287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6058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693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102" y="4686499"/>
            <a:ext cx="493956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933" y="9372997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B42857B5-5C44-458E-94C7-D1A8799AB037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547943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38937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30418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3496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07119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364955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91081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399445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484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61546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5973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666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0006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0072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4890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6269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AC3C7D-2A31-4E03-A9EB-F3A9193B5D8D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F36256-BE2F-4DBC-B612-3EBE79954E5F}" type="slidenum">
              <a:rPr lang="en-US" altLang="ja-JP" smtClean="0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2581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6B30BB-FEAE-44B4-92E4-24C8318346D6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4FF92-8CB7-44F7-86A5-251C7E72B43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44240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8E3707-1CA2-4A92-94C2-8DC23372F4BC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4FF92-8CB7-44F7-86A5-251C7E72B43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902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23081" y="1122363"/>
            <a:ext cx="8311486" cy="2387600"/>
          </a:xfrm>
          <a:noFill/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defRPr sz="4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BE35-5D2B-408B-AA8E-7519EB5E1A61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9794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1D150-87AF-424B-9469-EF8748B8CE41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5879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42129-C1C0-4DA4-87D2-5C044D80377F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5422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0089-7C87-460B-B270-911B3AD95F9D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465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95D2F-07DE-4156-BA3E-79A8F40A602F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3878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47C7-3BD3-47CD-8076-6AAB3BE6C70E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5319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AFBF-6C97-4874-9C5B-7BE90C1138AC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090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C5FE-1431-4C4B-98E2-4649F26B28A7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7852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E4F91-315B-49DE-9AFA-67D168BD57F8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3A93E3-2507-4F5C-8239-501E7F93AB6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03384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627D-8EA7-409D-AF3C-B7E6666A6B06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88438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63C78-AA74-4179-B5CD-C016EB952BB5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3075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0CBBF-5613-4AE9-864E-F304FD07893F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3706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186DFC-5E07-4C9A-9732-CCC2D7965BED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EB2EE-AB72-47C6-AF17-47B0AF20FCFD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2354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A1440D-E435-4642-B0F0-3EE9C7DCF954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3F13E-786F-4D45-B60A-6B01B47EA9F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2806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AF4B4-0295-40B7-A839-245D9A17A16B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4A8951-F2A2-41E6-8773-DFB835A7A24C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86370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BF6AEA-65D2-4D05-91C3-BDAFFED3C1EC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C75FF-B736-4DCC-B817-0E7F668310F2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981507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0AF69D-FC96-433C-80B6-4E40A312860B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A8C6F-08FF-4CB2-903B-68C77411E5A8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5370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56A371-345D-4269-9E84-0F83EB7C8F85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A4FF92-8CB7-44F7-86A5-251C7E72B43B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53729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BFE6B3-32C1-4F9E-8B7D-A8370C8ED8D6}" type="datetime1">
              <a:rPr lang="ja-JP" altLang="en-US" smtClean="0"/>
              <a:t>2021/3/12</a:t>
            </a:fld>
            <a:endParaRPr lang="en-US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D49F61-B5E2-4C17-8323-7978105BF03F}" type="slidenum">
              <a:rPr lang="en-US" altLang="ja-JP" smtClean="0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78582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47274-B2D9-434D-8A29-EAE3F17321C6}" type="datetime1">
              <a:rPr lang="ja-JP" altLang="en-US" smtClean="0">
                <a:solidFill>
                  <a:prstClr val="white">
                    <a:tint val="75000"/>
                    <a:alpha val="60000"/>
                  </a:prstClr>
                </a:solidFill>
              </a:rPr>
              <a:t>2021/3/12</a:t>
            </a:fld>
            <a:endParaRPr lang="en-US" altLang="ja-JP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ja-JP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A4FF92-8CB7-44F7-86A5-251C7E72B43B}" type="slidenum">
              <a:rPr lang="en-US" altLang="ja-JP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92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0752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201003"/>
            <a:ext cx="7886700" cy="497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E9D22-820F-46A3-A5EE-C632A3D1720C}" type="datetime1">
              <a:rPr kumimoji="1" lang="ja-JP" altLang="en-US" smtClean="0"/>
              <a:t>2021/3/12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86600" y="649287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26DD-12E2-4C29-B970-3FB2BB3529B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1852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0E7D83-A168-48CB-8C0D-086BB2B1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720279"/>
            <a:ext cx="7886700" cy="2852737"/>
          </a:xfrm>
        </p:spPr>
        <p:txBody>
          <a:bodyPr/>
          <a:lstStyle/>
          <a:p>
            <a:r>
              <a:rPr kumimoji="1" lang="ja-JP" altLang="en-US" dirty="0"/>
              <a:t>学年を越えたチームで</a:t>
            </a:r>
            <a:r>
              <a:rPr kumimoji="1" lang="en-US" altLang="ja-JP" dirty="0"/>
              <a:t/>
            </a:r>
            <a:br>
              <a:rPr kumimoji="1" lang="en-US" altLang="ja-JP" dirty="0"/>
            </a:br>
            <a:r>
              <a:rPr kumimoji="1" lang="ja-JP" altLang="en-US" dirty="0"/>
              <a:t>効果的な支援を考えよう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A858AC5B-A7C4-44C9-9271-0299791EC138}"/>
              </a:ext>
            </a:extLst>
          </p:cNvPr>
          <p:cNvSpPr/>
          <p:nvPr/>
        </p:nvSpPr>
        <p:spPr>
          <a:xfrm>
            <a:off x="146304" y="128016"/>
            <a:ext cx="4791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青森県総合学校教育センター</a:t>
            </a:r>
            <a:endParaRPr lang="en-US" altLang="ja-JP" sz="1200" dirty="0">
              <a:solidFill>
                <a:schemeClr val="bg1">
                  <a:lumMod val="50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r>
              <a:rPr lang="ja-JP" altLang="ja-JP" sz="1200" dirty="0">
                <a:solidFill>
                  <a:schemeClr val="bg1">
                    <a:lumMod val="50000"/>
                  </a:schemeClr>
                </a:solidFill>
                <a:latin typeface="+mn-ea"/>
                <a:cs typeface="Times New Roman" panose="02020603050405020304" pitchFamily="18" charset="0"/>
              </a:rPr>
              <a:t>“これから”の特別支援教育推進校内研修モデル</a:t>
            </a:r>
            <a:endParaRPr lang="ja-JP" altLang="en-US" sz="1200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50AD1731-B1C8-4C2D-84CD-D25A96689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250" y="3713065"/>
            <a:ext cx="2184035" cy="30226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6" name="吹き出し: 円形 5">
            <a:extLst>
              <a:ext uri="{FF2B5EF4-FFF2-40B4-BE49-F238E27FC236}">
                <a16:creationId xmlns:a16="http://schemas.microsoft.com/office/drawing/2014/main" id="{B7B6ADFA-71F1-4BAA-9395-FF5C52367473}"/>
              </a:ext>
            </a:extLst>
          </p:cNvPr>
          <p:cNvSpPr/>
          <p:nvPr/>
        </p:nvSpPr>
        <p:spPr>
          <a:xfrm>
            <a:off x="4571999" y="4298816"/>
            <a:ext cx="3510643" cy="1484886"/>
          </a:xfrm>
          <a:prstGeom prst="wedgeEllipseCallout">
            <a:avLst>
              <a:gd name="adj1" fmla="val -56419"/>
              <a:gd name="adj2" fmla="val 391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400" b="1" dirty="0">
                <a:solidFill>
                  <a:schemeClr val="tx1"/>
                </a:solidFill>
              </a:rPr>
              <a:t>支援ヒント集</a:t>
            </a:r>
            <a:r>
              <a:rPr kumimoji="1" lang="ja-JP" altLang="en-US" sz="2000" dirty="0">
                <a:solidFill>
                  <a:schemeClr val="tx1"/>
                </a:solidFill>
              </a:rPr>
              <a:t>を</a:t>
            </a:r>
            <a:endParaRPr kumimoji="1" lang="en-US" altLang="ja-JP" sz="2000" dirty="0"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solidFill>
                  <a:schemeClr val="tx1"/>
                </a:solidFill>
              </a:rPr>
              <a:t>用意してください♪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788024" y="6469584"/>
            <a:ext cx="43559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900" b="0" dirty="0">
                <a:latin typeface="+mn-ea"/>
                <a:ea typeface="+mn-ea"/>
              </a:rPr>
              <a:t>本スライド中のイラストにつきましては、以下から引用させていただきました。</a:t>
            </a:r>
          </a:p>
          <a:p>
            <a:r>
              <a:rPr lang="ja-JP" altLang="en-US" sz="900" b="0" dirty="0" smtClean="0">
                <a:latin typeface="+mn-ea"/>
                <a:ea typeface="+mn-ea"/>
              </a:rPr>
              <a:t>　かわいい</a:t>
            </a:r>
            <a:r>
              <a:rPr lang="ja-JP" altLang="en-US" sz="900" b="0" dirty="0">
                <a:latin typeface="+mn-ea"/>
                <a:ea typeface="+mn-ea"/>
              </a:rPr>
              <a:t>フリー素材集いらすと</a:t>
            </a:r>
            <a:r>
              <a:rPr lang="ja-JP" altLang="en-US" sz="900" b="0" dirty="0" err="1" smtClean="0">
                <a:latin typeface="+mn-ea"/>
                <a:ea typeface="+mn-ea"/>
              </a:rPr>
              <a:t>や</a:t>
            </a:r>
            <a:r>
              <a:rPr lang="ja-JP" altLang="en-US" sz="900" b="0" dirty="0" smtClean="0">
                <a:latin typeface="+mn-ea"/>
                <a:ea typeface="+mn-ea"/>
              </a:rPr>
              <a:t>　https</a:t>
            </a:r>
            <a:r>
              <a:rPr lang="ja-JP" altLang="en-US" sz="900" b="0" dirty="0">
                <a:latin typeface="+mn-ea"/>
                <a:ea typeface="+mn-ea"/>
              </a:rPr>
              <a:t>://www.irasutoya.com/</a:t>
            </a:r>
          </a:p>
        </p:txBody>
      </p:sp>
    </p:spTree>
    <p:extLst>
      <p:ext uri="{BB962C8B-B14F-4D97-AF65-F5344CB8AC3E}">
        <p14:creationId xmlns:p14="http://schemas.microsoft.com/office/powerpoint/2010/main" val="3491788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３．演習・協議 </a:t>
            </a:r>
            <a:r>
              <a:rPr lang="en-US" altLang="ja-JP" b="0" dirty="0"/>
              <a:t>(4/4)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9" y="1074651"/>
            <a:ext cx="8618588" cy="5594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④付箋貼付、整理・分類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　・付箋をＫＰＴシートに貼りながら説明する</a:t>
            </a:r>
          </a:p>
          <a:p>
            <a:pPr marL="0" indent="0">
              <a:buNone/>
            </a:pPr>
            <a:r>
              <a:rPr lang="ja-JP" altLang="en-US" sz="2800" dirty="0"/>
              <a:t>　　　　　　　　　　　　　　　（一人３分程度）</a:t>
            </a:r>
          </a:p>
          <a:p>
            <a:pPr marL="0" indent="0">
              <a:buNone/>
            </a:pPr>
            <a:r>
              <a:rPr lang="ja-JP" altLang="en-US" sz="2800" dirty="0"/>
              <a:t>　・関連する付箋を矢印等で結び、整理する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　　　　　　　　　　　　　　　　　（３分）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10" y="4209175"/>
            <a:ext cx="2304256" cy="2304256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84633FD6-CAA5-486D-B940-9872CAF0C877}"/>
              </a:ext>
            </a:extLst>
          </p:cNvPr>
          <p:cNvGrpSpPr/>
          <p:nvPr/>
        </p:nvGrpSpPr>
        <p:grpSpPr>
          <a:xfrm>
            <a:off x="4932040" y="3899493"/>
            <a:ext cx="4067944" cy="2958505"/>
            <a:chOff x="5076056" y="3899493"/>
            <a:chExt cx="4067944" cy="2958505"/>
          </a:xfrm>
        </p:grpSpPr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AB408AAC-FDD0-4183-8245-B6C9D50D6D26}"/>
                </a:ext>
              </a:extLst>
            </p:cNvPr>
            <p:cNvGrpSpPr/>
            <p:nvPr/>
          </p:nvGrpSpPr>
          <p:grpSpPr>
            <a:xfrm>
              <a:off x="5076056" y="3899493"/>
              <a:ext cx="4067944" cy="2958505"/>
              <a:chOff x="5076056" y="3899493"/>
              <a:chExt cx="4067944" cy="2958505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7B348C4B-2D6C-4466-8FBD-2A75977595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6689" t="31100" r="41337" b="12201"/>
              <a:stretch/>
            </p:blipFill>
            <p:spPr>
              <a:xfrm>
                <a:off x="5076056" y="3899493"/>
                <a:ext cx="4067944" cy="2958505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A9C2F59F-6798-4C1C-83B3-238551598711}"/>
                  </a:ext>
                </a:extLst>
              </p:cNvPr>
              <p:cNvGrpSpPr/>
              <p:nvPr/>
            </p:nvGrpSpPr>
            <p:grpSpPr>
              <a:xfrm>
                <a:off x="5234932" y="4329779"/>
                <a:ext cx="1872208" cy="1115445"/>
                <a:chOff x="5220072" y="4329779"/>
                <a:chExt cx="1872208" cy="1115445"/>
              </a:xfrm>
            </p:grpSpPr>
            <p:pic>
              <p:nvPicPr>
                <p:cNvPr id="13" name="図 12">
                  <a:extLst>
                    <a:ext uri="{FF2B5EF4-FFF2-40B4-BE49-F238E27FC236}">
                      <a16:creationId xmlns:a16="http://schemas.microsoft.com/office/drawing/2014/main" id="{7E90E0F8-D6E3-43D2-8392-484C2C2552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r="1852"/>
                <a:stretch/>
              </p:blipFill>
              <p:spPr>
                <a:xfrm>
                  <a:off x="5244825" y="4329779"/>
                  <a:ext cx="1847455" cy="1115445"/>
                </a:xfrm>
                <a:prstGeom prst="rect">
                  <a:avLst/>
                </a:prstGeom>
              </p:spPr>
            </p:pic>
            <p:sp>
              <p:nvSpPr>
                <p:cNvPr id="14" name="正方形/長方形 13">
                  <a:extLst>
                    <a:ext uri="{FF2B5EF4-FFF2-40B4-BE49-F238E27FC236}">
                      <a16:creationId xmlns:a16="http://schemas.microsoft.com/office/drawing/2014/main" id="{FDF1D934-9E60-4827-9B3E-D9D1AC981AB7}"/>
                    </a:ext>
                  </a:extLst>
                </p:cNvPr>
                <p:cNvSpPr/>
                <p:nvPr/>
              </p:nvSpPr>
              <p:spPr>
                <a:xfrm>
                  <a:off x="5220072" y="4330212"/>
                  <a:ext cx="345459" cy="1789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9" name="グループ化 8">
                <a:extLst>
                  <a:ext uri="{FF2B5EF4-FFF2-40B4-BE49-F238E27FC236}">
                    <a16:creationId xmlns:a16="http://schemas.microsoft.com/office/drawing/2014/main" id="{ECD1B3C4-C078-4F16-BB55-F1750B3A4892}"/>
                  </a:ext>
                </a:extLst>
              </p:cNvPr>
              <p:cNvGrpSpPr/>
              <p:nvPr/>
            </p:nvGrpSpPr>
            <p:grpSpPr>
              <a:xfrm>
                <a:off x="5234932" y="5630804"/>
                <a:ext cx="1922807" cy="1110564"/>
                <a:chOff x="5234932" y="5630804"/>
                <a:chExt cx="1922807" cy="1110564"/>
              </a:xfrm>
            </p:grpSpPr>
            <p:pic>
              <p:nvPicPr>
                <p:cNvPr id="10" name="図 9">
                  <a:extLst>
                    <a:ext uri="{FF2B5EF4-FFF2-40B4-BE49-F238E27FC236}">
                      <a16:creationId xmlns:a16="http://schemas.microsoft.com/office/drawing/2014/main" id="{A4A7DF24-4E65-4F20-ADE8-8599F035C19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t="2128" b="2128"/>
                <a:stretch/>
              </p:blipFill>
              <p:spPr>
                <a:xfrm>
                  <a:off x="5259684" y="5630804"/>
                  <a:ext cx="1898055" cy="1110564"/>
                </a:xfrm>
                <a:prstGeom prst="rect">
                  <a:avLst/>
                </a:prstGeom>
              </p:spPr>
            </p:pic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ACDB113C-FB65-4862-B03D-98DD82E643E3}"/>
                    </a:ext>
                  </a:extLst>
                </p:cNvPr>
                <p:cNvSpPr/>
                <p:nvPr/>
              </p:nvSpPr>
              <p:spPr>
                <a:xfrm>
                  <a:off x="5234932" y="5644914"/>
                  <a:ext cx="561204" cy="1789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pic>
          <p:nvPicPr>
            <p:cNvPr id="15" name="図 14">
              <a:extLst>
                <a:ext uri="{FF2B5EF4-FFF2-40B4-BE49-F238E27FC236}">
                  <a16:creationId xmlns:a16="http://schemas.microsoft.com/office/drawing/2014/main" id="{B2BD8B57-0345-4A74-9609-23200091D7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210660" y="5373216"/>
              <a:ext cx="793189" cy="865298"/>
            </a:xfrm>
            <a:prstGeom prst="rect">
              <a:avLst/>
            </a:prstGeom>
          </p:spPr>
        </p:pic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104B9255-BD31-49FB-BD6D-94EEC23922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73245" y="4388716"/>
              <a:ext cx="793189" cy="829242"/>
            </a:xfrm>
            <a:prstGeom prst="rect">
              <a:avLst/>
            </a:prstGeom>
          </p:spPr>
        </p:pic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A291ED4A-8734-436E-9EC5-31294030B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92724" y="4761070"/>
              <a:ext cx="648972" cy="648972"/>
            </a:xfrm>
            <a:prstGeom prst="rect">
              <a:avLst/>
            </a:prstGeom>
          </p:spPr>
        </p:pic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91FA3F9D-4096-4FC7-A91E-C66B62D54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1367" y="5763565"/>
              <a:ext cx="757133" cy="905795"/>
            </a:xfrm>
            <a:prstGeom prst="rect">
              <a:avLst/>
            </a:prstGeom>
          </p:spPr>
        </p:pic>
      </p:grp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CA1743-66C4-411A-9C3A-7F24DADE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B20B37D3-7E20-45C5-9387-EC081845F395}"/>
              </a:ext>
            </a:extLst>
          </p:cNvPr>
          <p:cNvCxnSpPr/>
          <p:nvPr/>
        </p:nvCxnSpPr>
        <p:spPr>
          <a:xfrm>
            <a:off x="6963124" y="4581128"/>
            <a:ext cx="1066105" cy="720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F0B7C68-653E-4613-AED3-22CEE80E46B0}"/>
              </a:ext>
            </a:extLst>
          </p:cNvPr>
          <p:cNvCxnSpPr>
            <a:cxnSpLocks/>
            <a:endCxn id="15" idx="1"/>
          </p:cNvCxnSpPr>
          <p:nvPr/>
        </p:nvCxnSpPr>
        <p:spPr>
          <a:xfrm flipV="1">
            <a:off x="6963124" y="5805865"/>
            <a:ext cx="1103520" cy="6150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BA8C8872-0F09-4AAE-9889-73C4B8A445BA}"/>
              </a:ext>
            </a:extLst>
          </p:cNvPr>
          <p:cNvCxnSpPr>
            <a:cxnSpLocks/>
          </p:cNvCxnSpPr>
          <p:nvPr/>
        </p:nvCxnSpPr>
        <p:spPr>
          <a:xfrm flipV="1">
            <a:off x="6979660" y="4988238"/>
            <a:ext cx="1067096" cy="7461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8614E6FA-71F0-4C1D-846B-D80BF10AD7E4}"/>
              </a:ext>
            </a:extLst>
          </p:cNvPr>
          <p:cNvCxnSpPr>
            <a:cxnSpLocks/>
          </p:cNvCxnSpPr>
          <p:nvPr/>
        </p:nvCxnSpPr>
        <p:spPr>
          <a:xfrm>
            <a:off x="5580112" y="5113517"/>
            <a:ext cx="0" cy="76862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0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9" y="1074651"/>
            <a:ext cx="8618588" cy="5594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①ポスター発表（５分）</a:t>
            </a:r>
          </a:p>
          <a:p>
            <a:pPr marL="719138" indent="-719138">
              <a:buNone/>
            </a:pPr>
            <a:r>
              <a:rPr lang="ja-JP" altLang="en-US" sz="2800" dirty="0"/>
              <a:t>　・グループの発表者が、ＫＰＴシートを使いながら協議内容について発表する</a:t>
            </a:r>
            <a:endParaRPr lang="en-US" altLang="ja-JP" sz="2800" dirty="0"/>
          </a:p>
          <a:p>
            <a:pPr marL="719138" indent="-719138">
              <a:buNone/>
            </a:pPr>
            <a:r>
              <a:rPr lang="ja-JP" altLang="en-US" sz="2800" dirty="0"/>
              <a:t>　・発表者以外の人は他グループの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発表を聞きに行く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1400" dirty="0"/>
              <a:t>　</a:t>
            </a:r>
            <a:endParaRPr lang="en-US" altLang="ja-JP" sz="1400" dirty="0"/>
          </a:p>
          <a:p>
            <a:pPr marL="0" indent="0">
              <a:buNone/>
            </a:pPr>
            <a:r>
              <a:rPr lang="ja-JP" altLang="en-US" dirty="0"/>
              <a:t>②まとめ（５分）</a:t>
            </a:r>
            <a:endParaRPr lang="en-US" altLang="ja-JP" dirty="0"/>
          </a:p>
          <a:p>
            <a:pPr marL="719138" indent="-719138">
              <a:buNone/>
            </a:pPr>
            <a:r>
              <a:rPr lang="ja-JP" altLang="en-US" sz="2800" dirty="0"/>
              <a:t>　・発表者以外の人は、自分のグループに戻り、他グループの発表で聞いてきた内容を報告して共有する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４．共有</a:t>
            </a: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88840"/>
            <a:ext cx="2736304" cy="2736304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3545D98-F28B-41BF-93EB-53CB35952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4846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 </a:t>
            </a:r>
            <a:r>
              <a:rPr kumimoji="1" lang="ja-JP" altLang="en-US" dirty="0"/>
              <a:t>５．助言</a:t>
            </a:r>
          </a:p>
        </p:txBody>
      </p:sp>
      <p:sp>
        <p:nvSpPr>
          <p:cNvPr id="13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8" y="1196752"/>
            <a:ext cx="8761807" cy="14401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ja-JP" altLang="en-US" dirty="0"/>
              <a:t>◆講師の助言から支援策の留意点を押さえ、</a:t>
            </a:r>
            <a:endParaRPr lang="en-US" altLang="ja-JP" dirty="0"/>
          </a:p>
          <a:p>
            <a:pPr marL="0" lvl="0" indent="0">
              <a:buNone/>
            </a:pPr>
            <a:r>
              <a:rPr lang="ja-JP" altLang="en-US" dirty="0"/>
              <a:t>　具体をイメージする　　　　　</a:t>
            </a:r>
            <a:r>
              <a:rPr lang="en-US" altLang="ja-JP" dirty="0"/>
              <a:t>  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56104CC-8EFE-46CF-9801-0EA3FAD2E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3312368" cy="302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08CEFF48-3B9E-4FBC-9393-510C0063BC8D}"/>
              </a:ext>
            </a:extLst>
          </p:cNvPr>
          <p:cNvSpPr/>
          <p:nvPr/>
        </p:nvSpPr>
        <p:spPr>
          <a:xfrm>
            <a:off x="5148065" y="2290512"/>
            <a:ext cx="3384375" cy="4018807"/>
          </a:xfrm>
          <a:prstGeom prst="wedgeRoundRectCallout">
            <a:avLst>
              <a:gd name="adj1" fmla="val -64798"/>
              <a:gd name="adj2" fmla="val 77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2000" dirty="0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9822B0A2-E6D0-4601-A195-D1E6D101EFE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7979" y="2499715"/>
            <a:ext cx="2624545" cy="3600400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7DFD326-C3A0-4DB3-AADE-ED70369C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45278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9" y="1146659"/>
            <a:ext cx="8618588" cy="1346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◆それぞれの立場で、実践する支援の優先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順位を決定し、各グループの中で共有する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６．省察・振り返り</a:t>
            </a:r>
            <a:endParaRPr kumimoji="1" lang="ja-JP" altLang="en-US" dirty="0"/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CA9F053-A16B-4455-A198-53A28CF124B8}"/>
              </a:ext>
            </a:extLst>
          </p:cNvPr>
          <p:cNvSpPr txBox="1">
            <a:spLocks/>
          </p:cNvSpPr>
          <p:nvPr/>
        </p:nvSpPr>
        <p:spPr>
          <a:xfrm>
            <a:off x="888747" y="2564904"/>
            <a:ext cx="7390471" cy="165618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72000" rIns="9144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dirty="0">
                <a:latin typeface="+mn-ea"/>
              </a:rPr>
              <a:t> 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b="0" dirty="0" smtClean="0">
                <a:latin typeface="+mn-ea"/>
              </a:rPr>
              <a:t>予想</a:t>
            </a:r>
            <a:r>
              <a:rPr lang="ja-JP" altLang="en-US" b="0" dirty="0">
                <a:latin typeface="+mn-ea"/>
              </a:rPr>
              <a:t>される</a:t>
            </a:r>
            <a:r>
              <a:rPr lang="ja-JP" altLang="en-US" dirty="0">
                <a:latin typeface="+mn-ea"/>
              </a:rPr>
              <a:t>効果</a:t>
            </a:r>
            <a:r>
              <a:rPr lang="ja-JP" altLang="en-US" b="0" dirty="0">
                <a:latin typeface="+mn-ea"/>
              </a:rPr>
              <a:t>と</a:t>
            </a:r>
            <a:r>
              <a:rPr lang="ja-JP" altLang="en-US" dirty="0">
                <a:latin typeface="+mn-ea"/>
              </a:rPr>
              <a:t>着手しやすさ</a:t>
            </a:r>
            <a:r>
              <a:rPr lang="ja-JP" altLang="en-US" b="0" dirty="0">
                <a:latin typeface="+mn-ea"/>
              </a:rPr>
              <a:t>から、</a:t>
            </a:r>
            <a:endParaRPr lang="en-US" altLang="ja-JP" b="0" dirty="0">
              <a:latin typeface="+mn-ea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C000"/>
                </a:solidFill>
                <a:latin typeface="+mn-ea"/>
              </a:rPr>
              <a:t> </a:t>
            </a:r>
            <a:r>
              <a:rPr lang="ja-JP" altLang="en-US" dirty="0">
                <a:solidFill>
                  <a:srgbClr val="FF9900"/>
                </a:solidFill>
                <a:latin typeface="+mn-ea"/>
              </a:rPr>
              <a:t>実践する支援策</a:t>
            </a:r>
            <a:r>
              <a:rPr lang="ja-JP" altLang="en-US" b="0" dirty="0">
                <a:latin typeface="+mn-ea"/>
              </a:rPr>
              <a:t>を決めよう！　</a:t>
            </a:r>
            <a:endParaRPr lang="ja-JP" altLang="en-US" b="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20"/>
          <a:stretch/>
        </p:blipFill>
        <p:spPr>
          <a:xfrm>
            <a:off x="4860032" y="4631221"/>
            <a:ext cx="2419982" cy="1584176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60"/>
          <a:stretch/>
        </p:blipFill>
        <p:spPr>
          <a:xfrm>
            <a:off x="1403648" y="4509120"/>
            <a:ext cx="2448272" cy="1692327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7735339-0798-4B56-8A72-6EE87D3C2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81800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>
            <a:extLst>
              <a:ext uri="{FF2B5EF4-FFF2-40B4-BE49-F238E27FC236}">
                <a16:creationId xmlns:a16="http://schemas.microsoft.com/office/drawing/2014/main" id="{B16318C7-0515-4CCC-8863-04B1925609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0752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ja-JP" altLang="en-US" dirty="0">
                <a:solidFill>
                  <a:sysClr val="window" lastClr="FFFFFF"/>
                </a:solidFill>
                <a:latin typeface="Segoe UI"/>
                <a:ea typeface="メイリオ"/>
              </a:rPr>
              <a:t>支援ヒント集の活用等 </a:t>
            </a:r>
            <a:r>
              <a:rPr lang="en-US" altLang="ja-JP" b="0" dirty="0"/>
              <a:t>(1/4) 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/>
              <a:ea typeface="メイリオ"/>
              <a:cs typeface="+mj-cs"/>
            </a:endParaRP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 txBox="1">
            <a:spLocks/>
          </p:cNvSpPr>
          <p:nvPr/>
        </p:nvSpPr>
        <p:spPr>
          <a:xfrm>
            <a:off x="274689" y="1218667"/>
            <a:ext cx="8618588" cy="45865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・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職員会議や学年会議、ケース会議等、</a:t>
            </a: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様々</a:t>
            </a:r>
            <a:endParaRPr lang="en-US" altLang="ja-JP" b="0" dirty="0">
              <a:solidFill>
                <a:srgbClr val="C00000"/>
              </a:solidFill>
              <a:latin typeface="Segoe UI"/>
              <a:ea typeface="メイリオ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　な場に</a:t>
            </a:r>
            <a:r>
              <a:rPr lang="ja-JP" altLang="en-US" b="0" dirty="0">
                <a:latin typeface="Segoe UI"/>
                <a:ea typeface="メイリオ"/>
              </a:rPr>
              <a:t>持ち込んで、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対象生徒の支援につい</a:t>
            </a:r>
            <a:endParaRPr lang="en-US" altLang="ja-JP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て、</a:t>
            </a: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「鍵となる考え方や支援策」を共有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し、</a:t>
            </a:r>
            <a:endParaRPr lang="en-US" altLang="ja-JP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b="0" dirty="0">
                <a:solidFill>
                  <a:srgbClr val="FF0000"/>
                </a:solidFill>
                <a:latin typeface="Segoe UI"/>
                <a:ea typeface="メイリオ"/>
              </a:rPr>
              <a:t>　</a:t>
            </a: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学校全体で組織的に</a:t>
            </a:r>
            <a:r>
              <a:rPr lang="ja-JP" altLang="en-US" b="0" dirty="0">
                <a:latin typeface="Segoe UI"/>
                <a:ea typeface="メイリオ"/>
              </a:rPr>
              <a:t>活用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していこう！</a:t>
            </a:r>
            <a:endParaRPr lang="en-US" altLang="ja-JP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105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・対象生徒の実態や有効な支援等に関係する</a:t>
            </a:r>
            <a:endParaRPr lang="en-US" altLang="ja-JP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ページに</a:t>
            </a: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どんどんメモ</a:t>
            </a:r>
            <a:r>
              <a:rPr lang="ja-JP" altLang="en-US" b="0" dirty="0">
                <a:latin typeface="Segoe UI"/>
                <a:ea typeface="メイリオ"/>
              </a:rPr>
              <a:t>を書き込んで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、自分</a:t>
            </a:r>
            <a:endParaRPr lang="en-US" altLang="ja-JP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のものにしよう！</a:t>
            </a:r>
          </a:p>
        </p:txBody>
      </p:sp>
      <p:sp>
        <p:nvSpPr>
          <p:cNvPr id="5" name="スライド番号プレースホルダー 6">
            <a:extLst>
              <a:ext uri="{FF2B5EF4-FFF2-40B4-BE49-F238E27FC236}">
                <a16:creationId xmlns:a16="http://schemas.microsoft.com/office/drawing/2014/main" id="{5FF59ABA-6EC0-40FC-BC09-E35F3E861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8726DD-12E2-4C29-B970-3FB2BB3529BE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79510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 txBox="1">
            <a:spLocks/>
          </p:cNvSpPr>
          <p:nvPr/>
        </p:nvSpPr>
        <p:spPr>
          <a:xfrm>
            <a:off x="467543" y="1174043"/>
            <a:ext cx="8280921" cy="5318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/>
              <a:t>◆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それぞれの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職務に応じて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活用しよう！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ja-JP" altLang="en-US" sz="1050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〈</a:t>
            </a:r>
            <a:r>
              <a:rPr lang="ja-JP" altLang="en-US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学級担任</a:t>
            </a: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〉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生徒の対応に</a:t>
            </a:r>
            <a:r>
              <a:rPr lang="en-US" altLang="ja-JP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｢</a:t>
            </a: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困ったな</a:t>
            </a:r>
            <a:r>
              <a:rPr lang="en-US" altLang="ja-JP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｣</a:t>
            </a: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と感じたときのヒントに</a:t>
            </a:r>
            <a:r>
              <a:rPr lang="ja-JP" altLang="en-US" sz="9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〈</a:t>
            </a:r>
            <a:r>
              <a:rPr lang="ja-JP" altLang="en-US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学年主任</a:t>
            </a: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〉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学年で生徒の支援策を考えるヒントに</a:t>
            </a:r>
            <a:endParaRPr lang="en-US" altLang="ja-JP" sz="1050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〈</a:t>
            </a:r>
            <a:r>
              <a:rPr lang="ja-JP" altLang="en-US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養護教諭</a:t>
            </a: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〉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生徒や教職員の悩みや不安に寄り添うヒントに</a:t>
            </a:r>
            <a:endParaRPr lang="en-US" altLang="ja-JP" sz="2400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〈</a:t>
            </a:r>
            <a:r>
              <a:rPr lang="ja-JP" altLang="en-US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研修主任</a:t>
            </a: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〉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事例検討の際、検討のプロセスの参考に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16318C7-0515-4CCC-8863-04B1925609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0752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ja-JP" altLang="en-US" dirty="0">
                <a:solidFill>
                  <a:sysClr val="window" lastClr="FFFFFF"/>
                </a:solidFill>
                <a:latin typeface="Segoe UI"/>
                <a:ea typeface="メイリオ"/>
              </a:rPr>
              <a:t>支援ヒント集の活用等 </a:t>
            </a:r>
            <a:r>
              <a:rPr lang="en-US" altLang="ja-JP" b="0" dirty="0"/>
              <a:t>(2/4) </a:t>
            </a:r>
            <a:endParaRPr kumimoji="1" lang="ja-JP" altLang="en-US" sz="4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/>
              <a:ea typeface="メイリオ"/>
              <a:cs typeface="+mj-cs"/>
            </a:endParaRPr>
          </a:p>
        </p:txBody>
      </p:sp>
      <p:sp>
        <p:nvSpPr>
          <p:cNvPr id="6" name="スライド番号プレースホルダー 6">
            <a:extLst>
              <a:ext uri="{FF2B5EF4-FFF2-40B4-BE49-F238E27FC236}">
                <a16:creationId xmlns:a16="http://schemas.microsoft.com/office/drawing/2014/main" id="{83341B5A-B94C-489C-A540-D5CD6E446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8726DD-12E2-4C29-B970-3FB2BB3529BE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2927924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 txBox="1">
            <a:spLocks/>
          </p:cNvSpPr>
          <p:nvPr/>
        </p:nvSpPr>
        <p:spPr>
          <a:xfrm>
            <a:off x="179512" y="1161738"/>
            <a:ext cx="8761807" cy="5507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dirty="0"/>
              <a:t>◆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それぞれの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職務に応じて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活用しよう！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ja-JP" altLang="en-US" sz="1050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〈</a:t>
            </a:r>
            <a:r>
              <a:rPr lang="ja-JP" altLang="en-US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特別支援コーディネーター</a:t>
            </a:r>
            <a:r>
              <a:rPr lang="en-US" altLang="ja-JP" sz="2800" dirty="0">
                <a:solidFill>
                  <a:sysClr val="windowText" lastClr="000000"/>
                </a:solidFill>
                <a:latin typeface="Segoe UI"/>
                <a:ea typeface="メイリオ"/>
              </a:rPr>
              <a:t>〉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・生徒への配慮事項を考える際の参考や事例を挙げるときに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  </a:t>
            </a:r>
            <a:r>
              <a:rPr lang="ja-JP" altLang="en-US" sz="18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（生徒の様子の例）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18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　　＊授業などのルールが分かっていない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18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　　＊相手の気持ちを推し量ることができない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18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　　＊周りのやりとりについていけない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105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　</a:t>
            </a:r>
            <a:endParaRPr lang="en-US" altLang="ja-JP" sz="1050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>
                <a:solidFill>
                  <a:sysClr val="windowText" lastClr="000000"/>
                </a:solidFill>
                <a:latin typeface="Segoe UI"/>
                <a:ea typeface="メイリオ"/>
              </a:rPr>
              <a:t>　・子供理解</a:t>
            </a: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を深めるために活用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24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</a:t>
            </a:r>
            <a:r>
              <a:rPr lang="ja-JP" altLang="en-US" sz="2400" b="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1800" b="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（例）</a:t>
            </a:r>
            <a:r>
              <a:rPr lang="en-US" altLang="ja-JP" sz="1800" b="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P.31~</a:t>
            </a:r>
            <a:r>
              <a:rPr lang="ja-JP" altLang="en-US" sz="1800" b="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自閉症スペクトラム障害当事者の声より</a:t>
            </a:r>
          </a:p>
          <a:p>
            <a:pPr marL="0" lvl="0" indent="0" fontAlgn="auto">
              <a:spcAft>
                <a:spcPts val="0"/>
              </a:spcAft>
              <a:buNone/>
            </a:pPr>
            <a:r>
              <a:rPr lang="ja-JP" altLang="en-US" sz="1800" b="0" dirty="0">
                <a:solidFill>
                  <a:sysClr val="windowText" lastClr="0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　　　           （視覚過敏とは？　文章読解・運動能力の困難とは？）</a:t>
            </a:r>
          </a:p>
          <a:p>
            <a:pPr marL="0" lvl="0" indent="0" fontAlgn="auto">
              <a:spcAft>
                <a:spcPts val="0"/>
              </a:spcAft>
              <a:buNone/>
            </a:pPr>
            <a:endParaRPr lang="ja-JP" altLang="en-US" sz="1800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16318C7-0515-4CCC-8863-04B1925609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0752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ja-JP" altLang="en-US" dirty="0">
                <a:solidFill>
                  <a:sysClr val="window" lastClr="FFFFFF"/>
                </a:solidFill>
                <a:latin typeface="Segoe UI"/>
                <a:ea typeface="メイリオ"/>
              </a:rPr>
              <a:t>支援ヒント集の活用等 </a:t>
            </a:r>
            <a:r>
              <a:rPr lang="en-US" altLang="ja-JP" b="0" dirty="0"/>
              <a:t>(3/4) </a:t>
            </a:r>
            <a:endParaRPr kumimoji="1" lang="ja-JP" altLang="en-US" sz="6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/>
              <a:ea typeface="メイリオ"/>
              <a:cs typeface="+mj-cs"/>
            </a:endParaRPr>
          </a:p>
        </p:txBody>
      </p:sp>
      <p:sp>
        <p:nvSpPr>
          <p:cNvPr id="6" name="スライド番号プレースホルダー 6">
            <a:extLst>
              <a:ext uri="{FF2B5EF4-FFF2-40B4-BE49-F238E27FC236}">
                <a16:creationId xmlns:a16="http://schemas.microsoft.com/office/drawing/2014/main" id="{45790858-894D-47EB-A107-02776FF2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8726DD-12E2-4C29-B970-3FB2BB3529BE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38978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 txBox="1">
            <a:spLocks/>
          </p:cNvSpPr>
          <p:nvPr/>
        </p:nvSpPr>
        <p:spPr>
          <a:xfrm>
            <a:off x="274689" y="1218667"/>
            <a:ext cx="8618588" cy="1274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ja-JP" altLang="en-US" dirty="0"/>
              <a:t>◆</a:t>
            </a: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個別の教育支援計画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と</a:t>
            </a:r>
            <a:r>
              <a:rPr lang="ja-JP" altLang="en-US" b="0" dirty="0">
                <a:solidFill>
                  <a:srgbClr val="C00000"/>
                </a:solidFill>
                <a:latin typeface="Segoe UI"/>
                <a:ea typeface="メイリオ"/>
              </a:rPr>
              <a:t>個別の指導計画</a:t>
            </a: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の</a:t>
            </a:r>
            <a:endParaRPr lang="en-US" altLang="ja-JP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作成に活用しよう！</a:t>
            </a:r>
            <a:r>
              <a:rPr lang="ja-JP" altLang="en-US" sz="1800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（「合理的配慮」や「手立て」の欄）</a:t>
            </a:r>
          </a:p>
          <a:p>
            <a:pPr marL="0" lvl="0" indent="0" fontAlgn="auto">
              <a:spcAft>
                <a:spcPts val="0"/>
              </a:spcAft>
              <a:buNone/>
              <a:defRPr/>
            </a:pPr>
            <a:r>
              <a:rPr lang="ja-JP" altLang="en-US" b="0" dirty="0">
                <a:solidFill>
                  <a:sysClr val="windowText" lastClr="000000"/>
                </a:solidFill>
                <a:latin typeface="Segoe UI"/>
                <a:ea typeface="メイリオ"/>
              </a:rPr>
              <a:t>　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ja-JP" altLang="en-US" b="0" dirty="0">
              <a:solidFill>
                <a:sysClr val="windowText" lastClr="000000"/>
              </a:solidFill>
              <a:latin typeface="Segoe UI"/>
              <a:ea typeface="メイリオ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395536" y="2654021"/>
            <a:ext cx="8306191" cy="4092209"/>
            <a:chOff x="251520" y="2347258"/>
            <a:chExt cx="8306191" cy="4092209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3"/>
            <a:srcRect l="35703" t="22525" r="36340" b="28870"/>
            <a:stretch/>
          </p:blipFill>
          <p:spPr>
            <a:xfrm>
              <a:off x="251520" y="2348879"/>
              <a:ext cx="4179893" cy="408572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正方形/長方形 7"/>
            <p:cNvSpPr/>
            <p:nvPr/>
          </p:nvSpPr>
          <p:spPr>
            <a:xfrm>
              <a:off x="309885" y="4685561"/>
              <a:ext cx="3939834" cy="1205405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/>
            <a:srcRect l="35611" t="25391" r="36718" b="21510"/>
            <a:stretch/>
          </p:blipFill>
          <p:spPr>
            <a:xfrm>
              <a:off x="4770601" y="2347258"/>
              <a:ext cx="3787110" cy="408572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正方形/長方形 9"/>
            <p:cNvSpPr/>
            <p:nvPr/>
          </p:nvSpPr>
          <p:spPr>
            <a:xfrm>
              <a:off x="4831674" y="4672590"/>
              <a:ext cx="3615788" cy="176687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2" name="タイトル 1">
            <a:extLst>
              <a:ext uri="{FF2B5EF4-FFF2-40B4-BE49-F238E27FC236}">
                <a16:creationId xmlns:a16="http://schemas.microsoft.com/office/drawing/2014/main" id="{B16318C7-0515-4CCC-8863-04B192560998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9144000" cy="900752"/>
          </a:xfrm>
          <a:prstGeom prst="rect">
            <a:avLst/>
          </a:prstGeom>
          <a:solidFill>
            <a:srgbClr val="33669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</a:pPr>
            <a:r>
              <a:rPr lang="ja-JP" altLang="en-US" dirty="0">
                <a:solidFill>
                  <a:sysClr val="window" lastClr="FFFFFF"/>
                </a:solidFill>
                <a:latin typeface="Segoe UI"/>
                <a:ea typeface="メイリオ"/>
              </a:rPr>
              <a:t>支援ヒント集の活用等 </a:t>
            </a:r>
            <a:r>
              <a:rPr lang="en-US" altLang="ja-JP" b="0" dirty="0"/>
              <a:t>(4/4) </a:t>
            </a:r>
            <a:endParaRPr kumimoji="1" lang="ja-JP" altLang="en-US" sz="8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Segoe UI"/>
              <a:ea typeface="メイリオ"/>
              <a:cs typeface="+mj-cs"/>
            </a:endParaRPr>
          </a:p>
        </p:txBody>
      </p:sp>
      <p:sp>
        <p:nvSpPr>
          <p:cNvPr id="13" name="スライド番号プレースホルダー 6">
            <a:extLst>
              <a:ext uri="{FF2B5EF4-FFF2-40B4-BE49-F238E27FC236}">
                <a16:creationId xmlns:a16="http://schemas.microsoft.com/office/drawing/2014/main" id="{C7F0063D-23CC-4217-B9F1-DBDCE3502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92874"/>
            <a:ext cx="2057400" cy="365125"/>
          </a:xfrm>
        </p:spPr>
        <p:txBody>
          <a:bodyPr/>
          <a:lstStyle/>
          <a:p>
            <a:fld id="{458726DD-12E2-4C29-B970-3FB2BB3529BE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68915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研修の流れ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CA9F053-A16B-4455-A198-53A28CF124B8}"/>
              </a:ext>
            </a:extLst>
          </p:cNvPr>
          <p:cNvSpPr txBox="1">
            <a:spLocks/>
          </p:cNvSpPr>
          <p:nvPr/>
        </p:nvSpPr>
        <p:spPr>
          <a:xfrm>
            <a:off x="791580" y="1124744"/>
            <a:ext cx="7560840" cy="5400600"/>
          </a:xfrm>
          <a:prstGeom prst="rect">
            <a:avLst/>
          </a:prstGeom>
          <a:ln w="38100">
            <a:noFill/>
          </a:ln>
        </p:spPr>
        <p:txBody>
          <a:bodyPr vert="horz" lIns="91440" tIns="180000" rIns="9144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b="0" dirty="0">
                <a:latin typeface="+mn-ea"/>
              </a:rPr>
              <a:t>１．研修の説明 </a:t>
            </a:r>
            <a:r>
              <a:rPr lang="en-US" altLang="ja-JP" b="0" dirty="0">
                <a:latin typeface="+mn-ea"/>
              </a:rPr>
              <a:t>【</a:t>
            </a:r>
            <a:r>
              <a:rPr lang="ja-JP" altLang="en-US" b="0" dirty="0">
                <a:latin typeface="+mn-ea"/>
              </a:rPr>
              <a:t>全体</a:t>
            </a:r>
            <a:r>
              <a:rPr lang="en-US" altLang="ja-JP" b="0" dirty="0">
                <a:latin typeface="+mn-ea"/>
              </a:rPr>
              <a:t>】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0" dirty="0">
                <a:latin typeface="+mn-ea"/>
              </a:rPr>
              <a:t>２．講義 </a:t>
            </a:r>
            <a:r>
              <a:rPr lang="en-US" altLang="ja-JP" b="0" dirty="0">
                <a:latin typeface="+mn-ea"/>
              </a:rPr>
              <a:t>【</a:t>
            </a:r>
            <a:r>
              <a:rPr lang="ja-JP" altLang="en-US" b="0" dirty="0">
                <a:latin typeface="+mn-ea"/>
              </a:rPr>
              <a:t>全体</a:t>
            </a:r>
            <a:r>
              <a:rPr lang="en-US" altLang="ja-JP" b="0" dirty="0">
                <a:latin typeface="+mn-ea"/>
              </a:rPr>
              <a:t>】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0" dirty="0">
                <a:latin typeface="+mn-ea"/>
              </a:rPr>
              <a:t>３．演習・協議 </a:t>
            </a:r>
            <a:r>
              <a:rPr lang="en-US" altLang="ja-JP" b="0" dirty="0">
                <a:latin typeface="+mn-ea"/>
              </a:rPr>
              <a:t>【</a:t>
            </a:r>
            <a:r>
              <a:rPr lang="ja-JP" altLang="en-US" b="0" dirty="0">
                <a:latin typeface="+mn-ea"/>
              </a:rPr>
              <a:t>グループ</a:t>
            </a:r>
            <a:r>
              <a:rPr lang="en-US" altLang="ja-JP" b="0" dirty="0">
                <a:latin typeface="+mn-ea"/>
              </a:rPr>
              <a:t>】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0" dirty="0">
                <a:latin typeface="+mn-ea"/>
              </a:rPr>
              <a:t>４．共有 </a:t>
            </a:r>
            <a:r>
              <a:rPr lang="en-US" altLang="ja-JP" b="0" dirty="0">
                <a:latin typeface="+mn-ea"/>
              </a:rPr>
              <a:t>【</a:t>
            </a:r>
            <a:r>
              <a:rPr lang="ja-JP" altLang="en-US" b="0" dirty="0">
                <a:latin typeface="+mn-ea"/>
              </a:rPr>
              <a:t>全体</a:t>
            </a:r>
            <a:r>
              <a:rPr lang="en-US" altLang="ja-JP" b="0" dirty="0">
                <a:latin typeface="+mn-ea"/>
              </a:rPr>
              <a:t>】</a:t>
            </a:r>
            <a:endParaRPr lang="ja-JP" altLang="en-US" b="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0" dirty="0">
                <a:latin typeface="+mn-ea"/>
              </a:rPr>
              <a:t>５．助言 </a:t>
            </a:r>
            <a:r>
              <a:rPr lang="en-US" altLang="ja-JP" b="0" dirty="0">
                <a:latin typeface="+mn-ea"/>
              </a:rPr>
              <a:t>【</a:t>
            </a:r>
            <a:r>
              <a:rPr lang="ja-JP" altLang="en-US" b="0" dirty="0">
                <a:latin typeface="+mn-ea"/>
              </a:rPr>
              <a:t>全体</a:t>
            </a:r>
            <a:r>
              <a:rPr lang="en-US" altLang="ja-JP" b="0" dirty="0">
                <a:latin typeface="+mn-ea"/>
              </a:rPr>
              <a:t>】</a:t>
            </a:r>
            <a:endParaRPr lang="ja-JP" altLang="en-US" b="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ja-JP" altLang="en-US" b="0" dirty="0">
                <a:latin typeface="+mn-ea"/>
              </a:rPr>
              <a:t>６．省察・振り返り </a:t>
            </a:r>
            <a:r>
              <a:rPr lang="en-US" altLang="ja-JP" b="0" dirty="0">
                <a:latin typeface="+mn-ea"/>
              </a:rPr>
              <a:t>【</a:t>
            </a:r>
            <a:r>
              <a:rPr lang="ja-JP" altLang="en-US" b="0" dirty="0">
                <a:latin typeface="+mn-ea"/>
              </a:rPr>
              <a:t>個人</a:t>
            </a:r>
            <a:r>
              <a:rPr lang="en-US" altLang="ja-JP" b="0" dirty="0">
                <a:latin typeface="+mn-ea"/>
              </a:rPr>
              <a:t>】</a:t>
            </a:r>
            <a:endParaRPr lang="en-US" altLang="ja-JP" sz="2800" b="0" dirty="0"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63E7C41-B331-4D61-8BF7-3C25B90A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51029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B2C78-ED30-4C69-AD0A-CE788492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00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１．研修の</a:t>
            </a:r>
            <a:r>
              <a:rPr lang="ja-JP" altLang="en-US" dirty="0"/>
              <a:t>説明</a:t>
            </a:r>
            <a:endParaRPr kumimoji="1" lang="ja-JP" altLang="en-US" b="0" dirty="0"/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5E408D3-4D55-4E04-84C4-7553AD98EC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0356" y="1988840"/>
            <a:ext cx="7983287" cy="4176464"/>
          </a:xfr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180000" bIns="180000" anchor="t" anchorCtr="0">
            <a:noAutofit/>
          </a:bodyPr>
          <a:lstStyle/>
          <a:p>
            <a:pPr marL="354013"/>
            <a:r>
              <a:rPr lang="ja-JP" altLang="en-US" dirty="0">
                <a:solidFill>
                  <a:prstClr val="black"/>
                </a:solidFill>
                <a:latin typeface="游ゴシック" panose="020B0400000000000000" pitchFamily="50" charset="-128"/>
              </a:rPr>
              <a:t>インクルーシブ教育システムの構築に関する研修が十分ではない。</a:t>
            </a:r>
            <a:endParaRPr lang="en-US" altLang="ja-JP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marL="354013"/>
            <a:r>
              <a:rPr lang="ja-JP" altLang="en-US" dirty="0">
                <a:solidFill>
                  <a:prstClr val="black"/>
                </a:solidFill>
                <a:latin typeface="游ゴシック" panose="020B0400000000000000" pitchFamily="50" charset="-128"/>
              </a:rPr>
              <a:t>特別な配慮を必要とする生徒への支援に関する検討が、学年内教職員に限られることが多い。</a:t>
            </a:r>
            <a:endParaRPr lang="en-US" altLang="ja-JP" dirty="0">
              <a:solidFill>
                <a:prstClr val="black"/>
              </a:solidFill>
              <a:latin typeface="游ゴシック" panose="020B0400000000000000" pitchFamily="50" charset="-128"/>
            </a:endParaRPr>
          </a:p>
          <a:p>
            <a:pPr marL="354013"/>
            <a:r>
              <a:rPr lang="ja-JP" altLang="en-US" dirty="0">
                <a:solidFill>
                  <a:prstClr val="black"/>
                </a:solidFill>
                <a:latin typeface="+mn-ea"/>
              </a:rPr>
              <a:t>支援に係る</a:t>
            </a:r>
            <a:r>
              <a:rPr lang="en-US" altLang="ja-JP" dirty="0">
                <a:solidFill>
                  <a:prstClr val="black"/>
                </a:solidFill>
                <a:latin typeface="+mn-ea"/>
              </a:rPr>
              <a:t>PDCA</a:t>
            </a:r>
            <a:r>
              <a:rPr lang="ja-JP" altLang="en-US" dirty="0">
                <a:solidFill>
                  <a:prstClr val="black"/>
                </a:solidFill>
                <a:latin typeface="游ゴシック" panose="020B0400000000000000" pitchFamily="50" charset="-128"/>
              </a:rPr>
              <a:t>サイクルがうまくつながっていないことがある。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B19035A-EE04-4651-B963-82734EAA0355}"/>
              </a:ext>
            </a:extLst>
          </p:cNvPr>
          <p:cNvSpPr txBox="1"/>
          <p:nvPr/>
        </p:nvSpPr>
        <p:spPr>
          <a:xfrm>
            <a:off x="467544" y="1340768"/>
            <a:ext cx="46790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3200" dirty="0">
                <a:latin typeface="+mn-ea"/>
                <a:ea typeface="+mn-ea"/>
              </a:rPr>
              <a:t>中学校における課題</a:t>
            </a:r>
            <a:endParaRPr lang="ja-JP" altLang="en-US" sz="3200" dirty="0">
              <a:latin typeface="+mn-ea"/>
              <a:ea typeface="+mn-ea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0FDD19D-39B2-4418-A6BA-7DBD1EDE6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98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B2C78-ED30-4C69-AD0A-CE788492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0000"/>
          </a:xfrm>
        </p:spPr>
        <p:txBody>
          <a:bodyPr/>
          <a:lstStyle/>
          <a:p>
            <a:r>
              <a:rPr kumimoji="1" lang="ja-JP" altLang="en-US" dirty="0"/>
              <a:t>研修の目的</a:t>
            </a: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9BA675E8-21FC-4118-AD4F-1A3DEE818FB0}"/>
              </a:ext>
            </a:extLst>
          </p:cNvPr>
          <p:cNvSpPr txBox="1">
            <a:spLocks/>
          </p:cNvSpPr>
          <p:nvPr/>
        </p:nvSpPr>
        <p:spPr>
          <a:xfrm>
            <a:off x="659215" y="1484784"/>
            <a:ext cx="7825570" cy="4104456"/>
          </a:xfrm>
          <a:prstGeom prst="rect">
            <a:avLst/>
          </a:prstGeom>
          <a:ln w="38100" cap="flat" cmpd="sng" algn="ctr">
            <a:solidFill>
              <a:schemeClr val="accent1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0000" tIns="180000" rIns="91440" bIns="1800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fontAlgn="auto">
              <a:spcAft>
                <a:spcPts val="0"/>
              </a:spcAft>
              <a:buNone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ea"/>
              </a:rPr>
              <a:t>　</a:t>
            </a:r>
            <a:r>
              <a:rPr lang="ja-JP" altLang="en-US" b="0" dirty="0">
                <a:solidFill>
                  <a:prstClr val="black"/>
                </a:solidFill>
                <a:latin typeface="+mn-ea"/>
              </a:rPr>
              <a:t>１学期のアセスメントを基に、対象生徒に関わる学年を越えた教職員がチームになって、２学期の支援策について検討、共有する。</a:t>
            </a:r>
            <a:endParaRPr lang="en-US" altLang="ja-JP" b="0" dirty="0">
              <a:solidFill>
                <a:prstClr val="black"/>
              </a:solidFill>
              <a:latin typeface="+mn-ea"/>
            </a:endParaRPr>
          </a:p>
          <a:p>
            <a:pPr marL="266700" lvl="0" indent="-266700" fontAlgn="auto">
              <a:spcAft>
                <a:spcPts val="0"/>
              </a:spcAft>
              <a:buNone/>
            </a:pPr>
            <a:endParaRPr lang="en-US" altLang="ja-JP" sz="2400" b="0" dirty="0">
              <a:solidFill>
                <a:prstClr val="black"/>
              </a:solidFill>
              <a:latin typeface="+mn-ea"/>
            </a:endParaRPr>
          </a:p>
          <a:p>
            <a:pPr marL="266700" lvl="0" indent="-266700" fontAlgn="auto">
              <a:spcAft>
                <a:spcPts val="0"/>
              </a:spcAft>
              <a:buNone/>
            </a:pPr>
            <a:r>
              <a:rPr lang="en-US" altLang="ja-JP" sz="2400" b="0" dirty="0">
                <a:solidFill>
                  <a:prstClr val="black"/>
                </a:solidFill>
                <a:latin typeface="+mn-ea"/>
              </a:rPr>
              <a:t>※</a:t>
            </a:r>
            <a:r>
              <a:rPr lang="ja-JP" altLang="en-US" sz="2400" b="0" dirty="0">
                <a:solidFill>
                  <a:prstClr val="black"/>
                </a:solidFill>
                <a:latin typeface="+mn-ea"/>
              </a:rPr>
              <a:t>対象生徒への支援について、ＰＤＣＡサイクルを、短期（普段）－中期（学期ごと）－長期（１年）とつなげることを意識しましょう。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3FCB20F6-AF6E-48FA-B143-4B7105D4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214" y="5877272"/>
            <a:ext cx="8222079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/>
              <a:t>研修の流れ： 全体→グループ→全体→個人</a:t>
            </a:r>
            <a:endParaRPr lang="en-US" altLang="ja-JP" sz="3200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849B11-EF06-4B2E-9951-E1292AFE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4071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対象生徒について考える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706" y="1281012"/>
            <a:ext cx="8322587" cy="10081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2800" dirty="0"/>
              <a:t>◆青色とピンク色の付箋に以下のように記入する</a:t>
            </a:r>
            <a:endParaRPr lang="en-US" altLang="ja-JP" sz="2800" dirty="0"/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3CA9F053-A16B-4455-A198-53A28CF124B8}"/>
              </a:ext>
            </a:extLst>
          </p:cNvPr>
          <p:cNvSpPr txBox="1">
            <a:spLocks/>
          </p:cNvSpPr>
          <p:nvPr/>
        </p:nvSpPr>
        <p:spPr>
          <a:xfrm>
            <a:off x="709921" y="2104340"/>
            <a:ext cx="7724158" cy="233277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ja-JP" altLang="en-US" b="0" dirty="0" smtClean="0">
                <a:latin typeface="+mn-ea"/>
              </a:rPr>
              <a:t>　対象</a:t>
            </a:r>
            <a:r>
              <a:rPr lang="ja-JP" altLang="en-US" b="0" dirty="0">
                <a:latin typeface="+mn-ea"/>
              </a:rPr>
              <a:t>生徒との関わり方を振り返り、</a:t>
            </a:r>
            <a:r>
              <a:rPr lang="ja-JP" altLang="en-US" dirty="0">
                <a:solidFill>
                  <a:srgbClr val="0070C0"/>
                </a:solidFill>
                <a:latin typeface="+mn-ea"/>
              </a:rPr>
              <a:t>うまくいった支援</a:t>
            </a:r>
            <a:r>
              <a:rPr lang="ja-JP" altLang="en-US" b="0" dirty="0">
                <a:latin typeface="+mn-ea"/>
              </a:rPr>
              <a:t>と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うまくいかなかった支援</a:t>
            </a:r>
            <a:r>
              <a:rPr lang="ja-JP" altLang="en-US" b="0" dirty="0">
                <a:latin typeface="+mn-ea"/>
              </a:rPr>
              <a:t>を考えて</a:t>
            </a:r>
            <a:r>
              <a:rPr lang="ja-JP" altLang="en-US" b="0" dirty="0" smtClean="0">
                <a:latin typeface="+mn-ea"/>
              </a:rPr>
              <a:t>みよう。</a:t>
            </a:r>
            <a:endParaRPr lang="en-US" altLang="ja-JP" b="0" dirty="0">
              <a:latin typeface="+mn-ea"/>
            </a:endParaRPr>
          </a:p>
        </p:txBody>
      </p:sp>
      <p:grpSp>
        <p:nvGrpSpPr>
          <p:cNvPr id="10" name="グループ化 9"/>
          <p:cNvGrpSpPr/>
          <p:nvPr/>
        </p:nvGrpSpPr>
        <p:grpSpPr>
          <a:xfrm>
            <a:off x="2843808" y="4868244"/>
            <a:ext cx="1584016" cy="1297060"/>
            <a:chOff x="5148064" y="5372300"/>
            <a:chExt cx="1584016" cy="1297060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5372300"/>
              <a:ext cx="1584016" cy="1297060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5342017" y="5589240"/>
              <a:ext cx="11132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うまく</a:t>
              </a:r>
              <a:endParaRPr lang="en-US" altLang="ja-JP" sz="20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いった</a:t>
              </a:r>
              <a:endParaRPr lang="en-US" altLang="ja-JP" sz="20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支援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</a:endParaRPr>
            </a:p>
          </p:txBody>
        </p:sp>
      </p:grpSp>
      <p:grpSp>
        <p:nvGrpSpPr>
          <p:cNvPr id="9" name="グループ化 8"/>
          <p:cNvGrpSpPr/>
          <p:nvPr/>
        </p:nvGrpSpPr>
        <p:grpSpPr>
          <a:xfrm>
            <a:off x="5148064" y="4868244"/>
            <a:ext cx="1584016" cy="1297060"/>
            <a:chOff x="6863350" y="5321055"/>
            <a:chExt cx="1584016" cy="129706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350" y="5321055"/>
              <a:ext cx="1584016" cy="1297060"/>
            </a:xfrm>
            <a:prstGeom prst="rect">
              <a:avLst/>
            </a:prstGeom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6912498" y="5599550"/>
              <a:ext cx="14043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600" dirty="0">
                  <a:solidFill>
                    <a:prstClr val="black"/>
                  </a:solidFill>
                  <a:latin typeface="Segoe UI"/>
                  <a:ea typeface="メイリオ"/>
                </a:rPr>
                <a:t>うまく</a:t>
              </a:r>
              <a:endParaRPr lang="en-US" altLang="ja-JP" sz="16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600" dirty="0">
                  <a:solidFill>
                    <a:prstClr val="black"/>
                  </a:solidFill>
                  <a:latin typeface="Segoe UI"/>
                  <a:ea typeface="メイリオ"/>
                </a:rPr>
                <a:t>いかなかった</a:t>
              </a:r>
              <a:endParaRPr lang="en-US" altLang="ja-JP" sz="16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支援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</a:endParaRPr>
            </a:p>
          </p:txBody>
        </p:sp>
      </p:grpSp>
      <p:pic>
        <p:nvPicPr>
          <p:cNvPr id="1030" name="Picture 6">
            <a:extLst>
              <a:ext uri="{FF2B5EF4-FFF2-40B4-BE49-F238E27FC236}">
                <a16:creationId xmlns:a16="http://schemas.microsoft.com/office/drawing/2014/main" id="{E0EFE967-859B-42BA-B6FE-A7D830D5E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90"/>
          <a:stretch/>
        </p:blipFill>
        <p:spPr bwMode="auto">
          <a:xfrm>
            <a:off x="655998" y="4869157"/>
            <a:ext cx="2235009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2449778-4A39-4F28-8E5E-C4C0BCC7B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51" y="4868243"/>
            <a:ext cx="1772817" cy="177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35B8BBE5-CCEC-470D-A0F5-5A65C4957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39994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２．講義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8" y="1052736"/>
            <a:ext cx="8761807" cy="5616624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ja-JP" altLang="en-US" dirty="0"/>
              <a:t>（テーマ例）</a:t>
            </a:r>
            <a:endParaRPr lang="en-US" altLang="ja-JP" dirty="0"/>
          </a:p>
          <a:p>
            <a:pPr marL="0" lvl="0" indent="0">
              <a:buNone/>
            </a:pPr>
            <a:r>
              <a:rPr lang="ja-JP" altLang="en-US" dirty="0"/>
              <a:t>　</a:t>
            </a:r>
            <a:r>
              <a:rPr lang="ja-JP" altLang="en-US" b="1" dirty="0">
                <a:solidFill>
                  <a:srgbClr val="C00000"/>
                </a:solidFill>
              </a:rPr>
              <a:t>特別な配慮を必要とする生徒への支援</a:t>
            </a:r>
            <a:endParaRPr lang="en-US" altLang="ja-JP" b="1" dirty="0">
              <a:solidFill>
                <a:srgbClr val="C00000"/>
              </a:solidFill>
            </a:endParaRPr>
          </a:p>
          <a:p>
            <a:pPr lvl="2"/>
            <a:endParaRPr lang="en-US" altLang="ja-JP" dirty="0"/>
          </a:p>
          <a:p>
            <a:pPr lvl="1"/>
            <a:r>
              <a:rPr lang="ja-JP" altLang="en-US" dirty="0"/>
              <a:t>特別支援教育の視点を取り入れた教室環境や授業づくりの工夫</a:t>
            </a:r>
            <a:endParaRPr lang="en-US" altLang="ja-JP" dirty="0"/>
          </a:p>
          <a:p>
            <a:pPr lvl="1"/>
            <a:r>
              <a:rPr lang="ja-JP" altLang="en-US" dirty="0"/>
              <a:t>特別な配慮を必要とする生徒の行動の捉え方</a:t>
            </a:r>
            <a:endParaRPr lang="en-US" altLang="ja-JP" dirty="0"/>
          </a:p>
          <a:p>
            <a:pPr lvl="1"/>
            <a:r>
              <a:rPr lang="ja-JP" altLang="en-US" dirty="0"/>
              <a:t>支援を考えるときのポイント</a:t>
            </a:r>
            <a:endParaRPr lang="en-US" altLang="ja-JP" sz="3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5E8D45A-CC33-4AA6-B770-3FB2FB2B9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43581"/>
            <a:ext cx="2297694" cy="1723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76372E2-AD3D-4303-A470-CABBE46F4EEB}"/>
              </a:ext>
            </a:extLst>
          </p:cNvPr>
          <p:cNvSpPr txBox="1"/>
          <p:nvPr/>
        </p:nvSpPr>
        <p:spPr>
          <a:xfrm>
            <a:off x="6300192" y="6146140"/>
            <a:ext cx="2569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b="0" dirty="0">
                <a:solidFill>
                  <a:prstClr val="black"/>
                </a:solidFill>
                <a:latin typeface="+mn-ea"/>
                <a:ea typeface="+mn-ea"/>
              </a:rPr>
              <a:t>※</a:t>
            </a:r>
            <a:r>
              <a:rPr lang="ja-JP" altLang="en-US" sz="1600" b="0" dirty="0">
                <a:solidFill>
                  <a:prstClr val="black"/>
                </a:solidFill>
                <a:latin typeface="+mn-ea"/>
                <a:ea typeface="+mn-ea"/>
              </a:rPr>
              <a:t>講義用スライド資料は</a:t>
            </a:r>
            <a:endParaRPr lang="en-US" altLang="ja-JP" sz="1600" b="0" dirty="0">
              <a:solidFill>
                <a:prstClr val="black"/>
              </a:solidFill>
              <a:latin typeface="+mn-ea"/>
              <a:ea typeface="+mn-ea"/>
            </a:endParaRPr>
          </a:p>
          <a:p>
            <a:r>
              <a:rPr lang="ja-JP" altLang="en-US" sz="1600" b="0" dirty="0">
                <a:solidFill>
                  <a:prstClr val="black"/>
                </a:solidFill>
                <a:latin typeface="+mn-ea"/>
                <a:ea typeface="+mn-ea"/>
              </a:rPr>
              <a:t>　ダウンロードできます　　　 </a:t>
            </a:r>
            <a:endParaRPr lang="ja-JP" altLang="en-US" sz="1600" b="0" dirty="0">
              <a:latin typeface="+mn-ea"/>
              <a:ea typeface="+mn-ea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D2B8298-3FB7-409D-AFBC-FBEBFE1B75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940198"/>
            <a:ext cx="2297694" cy="172336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9CD59D8C-DD89-4FAF-A40E-E72E8B2EF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2865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３．演習・協議 </a:t>
            </a:r>
            <a:r>
              <a:rPr lang="en-US" altLang="ja-JP" b="0" dirty="0"/>
              <a:t>(1/4)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9" y="1074651"/>
            <a:ext cx="8617791" cy="25703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◆グループ内で役割分担をする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　・司会者、記録者、発表者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dirty="0"/>
              <a:t>①個人の思考、付箋記入（５分）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　・青色とピンク色の付箋に以下のように記入する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3CA9F053-A16B-4455-A198-53A28CF124B8}"/>
              </a:ext>
            </a:extLst>
          </p:cNvPr>
          <p:cNvSpPr txBox="1">
            <a:spLocks/>
          </p:cNvSpPr>
          <p:nvPr/>
        </p:nvSpPr>
        <p:spPr>
          <a:xfrm>
            <a:off x="781929" y="3573016"/>
            <a:ext cx="7534487" cy="233277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72000" rIns="91440" bIns="7200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0" dirty="0" smtClean="0">
                <a:latin typeface="+mn-ea"/>
              </a:rPr>
              <a:t>　講義</a:t>
            </a:r>
            <a:r>
              <a:rPr lang="ja-JP" altLang="en-US" b="0" dirty="0">
                <a:latin typeface="+mn-ea"/>
              </a:rPr>
              <a:t>内容を踏まえて、対象生徒との関わり方を改めて振り返り、</a:t>
            </a:r>
            <a:r>
              <a:rPr lang="ja-JP" altLang="en-US" dirty="0">
                <a:solidFill>
                  <a:srgbClr val="0070C0"/>
                </a:solidFill>
                <a:latin typeface="+mn-ea"/>
              </a:rPr>
              <a:t>うまくいった支援</a:t>
            </a:r>
            <a:r>
              <a:rPr lang="en-US" altLang="ja-JP" dirty="0">
                <a:solidFill>
                  <a:srgbClr val="0070C0"/>
                </a:solidFill>
                <a:latin typeface="+mn-ea"/>
              </a:rPr>
              <a:t>(K)</a:t>
            </a:r>
            <a:r>
              <a:rPr lang="ja-JP" altLang="en-US" b="0" dirty="0">
                <a:latin typeface="+mn-ea"/>
              </a:rPr>
              <a:t>と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うまくいかなかった支援</a:t>
            </a:r>
            <a:r>
              <a:rPr lang="en-US" altLang="ja-JP" dirty="0">
                <a:solidFill>
                  <a:srgbClr val="C00000"/>
                </a:solidFill>
                <a:latin typeface="+mn-ea"/>
              </a:rPr>
              <a:t>(P)</a:t>
            </a:r>
            <a:r>
              <a:rPr lang="ja-JP" altLang="en-US" b="0" dirty="0">
                <a:latin typeface="+mn-ea"/>
              </a:rPr>
              <a:t>を書き足す</a:t>
            </a:r>
            <a:endParaRPr lang="en-US" altLang="ja-JP" b="0" dirty="0">
              <a:latin typeface="+mn-ea"/>
            </a:endParaRPr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6FF26E6-0DE9-449D-9A79-357AC11B270E}"/>
              </a:ext>
            </a:extLst>
          </p:cNvPr>
          <p:cNvGrpSpPr/>
          <p:nvPr/>
        </p:nvGrpSpPr>
        <p:grpSpPr>
          <a:xfrm>
            <a:off x="4932040" y="5300292"/>
            <a:ext cx="1584016" cy="1297060"/>
            <a:chOff x="5148064" y="5372300"/>
            <a:chExt cx="1584016" cy="1297060"/>
          </a:xfrm>
        </p:grpSpPr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DF193535-112A-4945-8BDF-35D9C174F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8064" y="5372300"/>
              <a:ext cx="1584016" cy="1297060"/>
            </a:xfrm>
            <a:prstGeom prst="rect">
              <a:avLst/>
            </a:prstGeom>
          </p:spPr>
        </p:pic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AC305B8-6ADD-43A1-A225-5FBF23C30C48}"/>
                </a:ext>
              </a:extLst>
            </p:cNvPr>
            <p:cNvSpPr txBox="1"/>
            <p:nvPr/>
          </p:nvSpPr>
          <p:spPr>
            <a:xfrm>
              <a:off x="5342017" y="5589240"/>
              <a:ext cx="11132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うまく</a:t>
              </a:r>
              <a:endParaRPr lang="en-US" altLang="ja-JP" sz="20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いった</a:t>
              </a:r>
              <a:endParaRPr lang="en-US" altLang="ja-JP" sz="20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支援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7E7712BC-7914-4571-A4D2-C9A5EC6CA0C7}"/>
              </a:ext>
            </a:extLst>
          </p:cNvPr>
          <p:cNvGrpSpPr/>
          <p:nvPr/>
        </p:nvGrpSpPr>
        <p:grpSpPr>
          <a:xfrm>
            <a:off x="6611084" y="5300292"/>
            <a:ext cx="1584016" cy="1297060"/>
            <a:chOff x="6863350" y="5321055"/>
            <a:chExt cx="1584016" cy="1297060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6BC19C4-6EEE-4B87-8038-462012B3E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350" y="5321055"/>
              <a:ext cx="1584016" cy="1297060"/>
            </a:xfrm>
            <a:prstGeom prst="rect">
              <a:avLst/>
            </a:prstGeom>
          </p:spPr>
        </p:pic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5E620129-D962-4E1B-A8AD-3203D155D835}"/>
                </a:ext>
              </a:extLst>
            </p:cNvPr>
            <p:cNvSpPr txBox="1"/>
            <p:nvPr/>
          </p:nvSpPr>
          <p:spPr>
            <a:xfrm>
              <a:off x="6912498" y="5581547"/>
              <a:ext cx="140439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600" dirty="0">
                  <a:solidFill>
                    <a:prstClr val="black"/>
                  </a:solidFill>
                  <a:latin typeface="Segoe UI"/>
                  <a:ea typeface="メイリオ"/>
                </a:rPr>
                <a:t>うまく</a:t>
              </a:r>
              <a:endParaRPr lang="en-US" altLang="ja-JP" sz="16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1600" dirty="0">
                  <a:solidFill>
                    <a:prstClr val="black"/>
                  </a:solidFill>
                  <a:latin typeface="Segoe UI"/>
                  <a:ea typeface="メイリオ"/>
                </a:rPr>
                <a:t>いかなかった</a:t>
              </a:r>
              <a:endParaRPr lang="en-US" altLang="ja-JP" sz="1600" dirty="0">
                <a:solidFill>
                  <a:prstClr val="black"/>
                </a:solidFill>
                <a:latin typeface="Segoe UI"/>
                <a:ea typeface="メイリオ"/>
              </a:endParaRPr>
            </a:p>
            <a:p>
              <a:pPr lvl="0"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ja-JP" altLang="en-US" sz="2000" dirty="0">
                  <a:solidFill>
                    <a:prstClr val="black"/>
                  </a:solidFill>
                  <a:latin typeface="Segoe UI"/>
                  <a:ea typeface="メイリオ"/>
                </a:rPr>
                <a:t>支援</a:t>
              </a:r>
              <a:endPara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</a:endParaRPr>
            </a:p>
          </p:txBody>
        </p:sp>
      </p:grp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0C0690CD-0C71-4483-84A6-99699817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19898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３．演習・協議 </a:t>
            </a:r>
            <a:r>
              <a:rPr lang="en-US" altLang="ja-JP" b="0" dirty="0"/>
              <a:t>(2/4)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9" y="1074651"/>
            <a:ext cx="8618588" cy="55947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②付箋貼付、整理・分類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sz="2800" dirty="0"/>
              <a:t>　・付箋をＫＰＴシートに貼りながら説明する</a:t>
            </a:r>
          </a:p>
          <a:p>
            <a:pPr marL="0" indent="0">
              <a:buNone/>
            </a:pPr>
            <a:r>
              <a:rPr lang="ja-JP" altLang="en-US" sz="2800" dirty="0"/>
              <a:t>　　　　　　　　　　　　　　　（一人３分程度）</a:t>
            </a:r>
          </a:p>
          <a:p>
            <a:pPr marL="0" indent="0">
              <a:buNone/>
            </a:pPr>
            <a:r>
              <a:rPr lang="ja-JP" altLang="en-US" sz="2800" dirty="0"/>
              <a:t>　・内容的に近いものを重ねたり分類したりして、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　　タイトルを付ける    　　　　　　　　（３分）</a:t>
            </a:r>
            <a:endParaRPr lang="ja-JP" altLang="en-US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7" y="4221088"/>
            <a:ext cx="2304256" cy="2304256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CDDAD53-B590-4F89-804C-DD56DB344AD9}"/>
              </a:ext>
            </a:extLst>
          </p:cNvPr>
          <p:cNvGrpSpPr/>
          <p:nvPr/>
        </p:nvGrpSpPr>
        <p:grpSpPr>
          <a:xfrm>
            <a:off x="4932040" y="3899493"/>
            <a:ext cx="4067944" cy="2958505"/>
            <a:chOff x="5076056" y="3899493"/>
            <a:chExt cx="4067944" cy="2958505"/>
          </a:xfrm>
        </p:grpSpPr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003E02F1-9111-4169-A643-01D3F43977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89" t="31100" r="41337" b="12201"/>
            <a:stretch/>
          </p:blipFill>
          <p:spPr>
            <a:xfrm>
              <a:off x="5076056" y="3899493"/>
              <a:ext cx="4067944" cy="2958505"/>
            </a:xfrm>
            <a:prstGeom prst="rect">
              <a:avLst/>
            </a:prstGeom>
          </p:spPr>
        </p:pic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E3C725D5-6ED5-41DD-9A60-349B56F20F83}"/>
                </a:ext>
              </a:extLst>
            </p:cNvPr>
            <p:cNvGrpSpPr/>
            <p:nvPr/>
          </p:nvGrpSpPr>
          <p:grpSpPr>
            <a:xfrm>
              <a:off x="5234932" y="4329779"/>
              <a:ext cx="1872208" cy="1115445"/>
              <a:chOff x="5220072" y="4329779"/>
              <a:chExt cx="1872208" cy="1115445"/>
            </a:xfrm>
          </p:grpSpPr>
          <p:pic>
            <p:nvPicPr>
              <p:cNvPr id="10" name="図 9">
                <a:extLst>
                  <a:ext uri="{FF2B5EF4-FFF2-40B4-BE49-F238E27FC236}">
                    <a16:creationId xmlns:a16="http://schemas.microsoft.com/office/drawing/2014/main" id="{D20AE8FE-80FA-4F84-9AA2-FDB71DA414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852"/>
              <a:stretch/>
            </p:blipFill>
            <p:spPr>
              <a:xfrm>
                <a:off x="5244825" y="4329779"/>
                <a:ext cx="1847455" cy="1115445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07CEF47-2D7E-4267-A206-1D2A7E96020D}"/>
                  </a:ext>
                </a:extLst>
              </p:cNvPr>
              <p:cNvSpPr/>
              <p:nvPr/>
            </p:nvSpPr>
            <p:spPr>
              <a:xfrm>
                <a:off x="5220072" y="4330212"/>
                <a:ext cx="345459" cy="1789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399AE3CE-E223-49AB-9E5C-F62CDFE12522}"/>
                </a:ext>
              </a:extLst>
            </p:cNvPr>
            <p:cNvGrpSpPr/>
            <p:nvPr/>
          </p:nvGrpSpPr>
          <p:grpSpPr>
            <a:xfrm>
              <a:off x="5234932" y="5630804"/>
              <a:ext cx="1922807" cy="1110564"/>
              <a:chOff x="5234932" y="5630804"/>
              <a:chExt cx="1922807" cy="1110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55EC2E05-D66B-4699-8C68-15A294A6BC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2128" b="2128"/>
              <a:stretch/>
            </p:blipFill>
            <p:spPr>
              <a:xfrm>
                <a:off x="5259684" y="5630804"/>
                <a:ext cx="1898055" cy="1110564"/>
              </a:xfrm>
              <a:prstGeom prst="rect">
                <a:avLst/>
              </a:prstGeom>
            </p:spPr>
          </p:pic>
          <p:sp>
            <p:nvSpPr>
              <p:cNvPr id="13" name="正方形/長方形 12">
                <a:extLst>
                  <a:ext uri="{FF2B5EF4-FFF2-40B4-BE49-F238E27FC236}">
                    <a16:creationId xmlns:a16="http://schemas.microsoft.com/office/drawing/2014/main" id="{6ACB1966-1794-4F00-B9B9-2474DB624BE0}"/>
                  </a:ext>
                </a:extLst>
              </p:cNvPr>
              <p:cNvSpPr/>
              <p:nvPr/>
            </p:nvSpPr>
            <p:spPr>
              <a:xfrm>
                <a:off x="5234932" y="5644914"/>
                <a:ext cx="561204" cy="1789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5" name="スライド番号プレースホルダー 14">
            <a:extLst>
              <a:ext uri="{FF2B5EF4-FFF2-40B4-BE49-F238E27FC236}">
                <a16:creationId xmlns:a16="http://schemas.microsoft.com/office/drawing/2014/main" id="{1A3C8D6B-DBB9-427A-8719-E1A121E7C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0804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3CA9F053-A16B-4455-A198-53A28CF124B8}"/>
              </a:ext>
            </a:extLst>
          </p:cNvPr>
          <p:cNvSpPr txBox="1">
            <a:spLocks/>
          </p:cNvSpPr>
          <p:nvPr/>
        </p:nvSpPr>
        <p:spPr>
          <a:xfrm>
            <a:off x="709921" y="2360294"/>
            <a:ext cx="7724158" cy="906688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72000" rIns="91440" bIns="72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FF9900"/>
                </a:solidFill>
                <a:latin typeface="+mn-ea"/>
              </a:rPr>
              <a:t>試したい支援策や解決策</a:t>
            </a:r>
            <a:r>
              <a:rPr lang="ja-JP" altLang="en-US" b="0" dirty="0">
                <a:latin typeface="+mn-ea"/>
              </a:rPr>
              <a:t>を考えよう</a:t>
            </a:r>
            <a:endParaRPr lang="en-US" altLang="ja-JP" b="0" dirty="0">
              <a:latin typeface="+mn-ea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endParaRPr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408" y="3068044"/>
            <a:ext cx="1440000" cy="129706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AF3BE7F-C079-4855-9679-501A41BFF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３．演習・協議 </a:t>
            </a:r>
            <a:r>
              <a:rPr lang="en-US" altLang="ja-JP" b="0" dirty="0"/>
              <a:t>(3/4)</a:t>
            </a:r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99877DA-6B66-4768-BF59-E0BA6AEE6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689" y="1052737"/>
            <a:ext cx="8618588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③個人の思考、付箋記入（５分）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sz="2800" dirty="0"/>
              <a:t>・黄色の付箋に</a:t>
            </a:r>
            <a:r>
              <a:rPr lang="ja-JP" altLang="en-US" sz="2800" b="1" dirty="0"/>
              <a:t>Ｔ</a:t>
            </a:r>
            <a:r>
              <a:rPr lang="ja-JP" altLang="en-US" sz="2800" dirty="0"/>
              <a:t>について記入する</a:t>
            </a:r>
            <a:endParaRPr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874746" y="3266981"/>
            <a:ext cx="1276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1600" dirty="0">
                <a:solidFill>
                  <a:prstClr val="black"/>
                </a:solidFill>
                <a:latin typeface="Segoe UI"/>
                <a:ea typeface="メイリオ"/>
              </a:rPr>
              <a:t>試したい</a:t>
            </a:r>
            <a:endParaRPr lang="en-US" altLang="ja-JP" sz="1600" dirty="0">
              <a:solidFill>
                <a:prstClr val="black"/>
              </a:solidFill>
              <a:latin typeface="Segoe UI"/>
              <a:ea typeface="メイリオ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Segoe UI"/>
                <a:ea typeface="メイリオ"/>
              </a:rPr>
              <a:t>支援策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000" dirty="0">
                <a:solidFill>
                  <a:prstClr val="black"/>
                </a:solidFill>
                <a:latin typeface="Segoe UI"/>
                <a:ea typeface="メイリオ"/>
              </a:rPr>
              <a:t>解決策</a:t>
            </a:r>
            <a:endParaRPr lang="en-US" altLang="ja-JP" sz="2000" dirty="0">
              <a:solidFill>
                <a:prstClr val="black"/>
              </a:solidFill>
              <a:latin typeface="Segoe UI"/>
              <a:ea typeface="メイリオ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6080E2-E72D-4FBD-BF52-CB4729E8EA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002" y="3645025"/>
            <a:ext cx="2100156" cy="290653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822B0A2-E6D0-4601-A195-D1E6D101EFE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6509" y="3645024"/>
            <a:ext cx="2127659" cy="2918761"/>
          </a:xfrm>
          <a:prstGeom prst="rect">
            <a:avLst/>
          </a:prstGeom>
          <a:ln w="19050">
            <a:solidFill>
              <a:schemeClr val="bg1">
                <a:lumMod val="50000"/>
              </a:schemeClr>
            </a:solidFill>
          </a:ln>
        </p:spPr>
      </p:pic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852E5A-0A41-4E04-8B5E-608716A2B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26DD-12E2-4C29-B970-3FB2BB3529BE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15323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ユーザー定義 2">
      <a:dk1>
        <a:sysClr val="windowText" lastClr="000000"/>
      </a:dk1>
      <a:lt1>
        <a:sysClr val="window" lastClr="FFFFFF"/>
      </a:lt1>
      <a:dk2>
        <a:srgbClr val="336699"/>
      </a:dk2>
      <a:lt2>
        <a:srgbClr val="E7E6E6"/>
      </a:lt2>
      <a:accent1>
        <a:srgbClr val="336699"/>
      </a:accent1>
      <a:accent2>
        <a:srgbClr val="FFCC00"/>
      </a:accent2>
      <a:accent3>
        <a:srgbClr val="A5A5A5"/>
      </a:accent3>
      <a:accent4>
        <a:srgbClr val="FFCC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22427</TotalTime>
  <Words>1147</Words>
  <Application>Microsoft Office PowerPoint</Application>
  <PresentationFormat>画面に合わせる (4:3)</PresentationFormat>
  <Paragraphs>142</Paragraphs>
  <Slides>17</Slides>
  <Notes>15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17</vt:i4>
      </vt:variant>
    </vt:vector>
  </HeadingPairs>
  <TitlesOfParts>
    <vt:vector size="27" baseType="lpstr">
      <vt:lpstr>ＭＳ Ｐゴシック</vt:lpstr>
      <vt:lpstr>ＭＳ Ｐ明朝</vt:lpstr>
      <vt:lpstr>メイリオ</vt:lpstr>
      <vt:lpstr>游ゴシック</vt:lpstr>
      <vt:lpstr>Arial</vt:lpstr>
      <vt:lpstr>Calibri</vt:lpstr>
      <vt:lpstr>Segoe UI</vt:lpstr>
      <vt:lpstr>Times New Roman</vt:lpstr>
      <vt:lpstr>Office ​​テーマ</vt:lpstr>
      <vt:lpstr>Office テーマ</vt:lpstr>
      <vt:lpstr>学年を越えたチームで 効果的な支援を考えよう</vt:lpstr>
      <vt:lpstr>研修の流れ</vt:lpstr>
      <vt:lpstr>１．研修の説明</vt:lpstr>
      <vt:lpstr>研修の目的</vt:lpstr>
      <vt:lpstr>対象生徒について考える</vt:lpstr>
      <vt:lpstr>２．講義</vt:lpstr>
      <vt:lpstr>３．演習・協議 (1/4)</vt:lpstr>
      <vt:lpstr>３．演習・協議 (2/4)</vt:lpstr>
      <vt:lpstr>３．演習・協議 (3/4)</vt:lpstr>
      <vt:lpstr>３．演習・協議 (4/4)</vt:lpstr>
      <vt:lpstr> ４．共有</vt:lpstr>
      <vt:lpstr> ５．助言</vt:lpstr>
      <vt:lpstr>６．省察・振り返り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青森県総合学校教育センター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0</dc:title>
  <cp:lastPrinted>2021-02-12T09:27:22Z</cp:lastPrinted>
  <dcterms:created xsi:type="dcterms:W3CDTF">2007-06-29T01:58:27Z</dcterms:created>
  <dcterms:modified xsi:type="dcterms:W3CDTF">2021-03-12T00:36:42Z</dcterms:modified>
</cp:coreProperties>
</file>