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8" r:id="rId2"/>
    <p:sldId id="310" r:id="rId3"/>
    <p:sldId id="303" r:id="rId4"/>
    <p:sldId id="718" r:id="rId5"/>
    <p:sldId id="311" r:id="rId6"/>
    <p:sldId id="312" r:id="rId7"/>
    <p:sldId id="314" r:id="rId8"/>
    <p:sldId id="315" r:id="rId9"/>
    <p:sldId id="316" r:id="rId10"/>
    <p:sldId id="317" r:id="rId11"/>
    <p:sldId id="330" r:id="rId12"/>
    <p:sldId id="313" r:id="rId13"/>
    <p:sldId id="318" r:id="rId14"/>
    <p:sldId id="327" r:id="rId15"/>
    <p:sldId id="328" r:id="rId16"/>
    <p:sldId id="329" r:id="rId17"/>
    <p:sldId id="326" r:id="rId18"/>
    <p:sldId id="306" r:id="rId19"/>
    <p:sldId id="320" r:id="rId20"/>
    <p:sldId id="331" r:id="rId21"/>
    <p:sldId id="322" r:id="rId22"/>
    <p:sldId id="323" r:id="rId23"/>
    <p:sldId id="332" r:id="rId24"/>
    <p:sldId id="333"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1" autoAdjust="0"/>
    <p:restoredTop sz="82998" autoAdjust="0"/>
  </p:normalViewPr>
  <p:slideViewPr>
    <p:cSldViewPr snapToGrid="0">
      <p:cViewPr varScale="1">
        <p:scale>
          <a:sx n="57" d="100"/>
          <a:sy n="57" d="100"/>
        </p:scale>
        <p:origin x="1842" y="66"/>
      </p:cViewPr>
      <p:guideLst/>
    </p:cSldViewPr>
  </p:slideViewPr>
  <p:notesTextViewPr>
    <p:cViewPr>
      <p:scale>
        <a:sx n="1" d="1"/>
        <a:sy n="1" d="1"/>
      </p:scale>
      <p:origin x="0" y="0"/>
    </p:cViewPr>
  </p:notesTextViewPr>
  <p:notesViewPr>
    <p:cSldViewPr snapToGrid="0">
      <p:cViewPr varScale="1">
        <p:scale>
          <a:sx n="72" d="100"/>
          <a:sy n="72" d="100"/>
        </p:scale>
        <p:origin x="287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28517769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ja-JP" altLang="en-US"/>
              <a:t>資料４－２</a:t>
            </a: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B9180A-388E-4A4F-8A89-B27F3CF6C72C}" type="slidenum">
              <a:rPr kumimoji="1" lang="ja-JP" altLang="en-US" smtClean="0"/>
              <a:t>‹#›</a:t>
            </a:fld>
            <a:endParaRPr kumimoji="1" lang="ja-JP" altLang="en-US"/>
          </a:p>
        </p:txBody>
      </p:sp>
    </p:spTree>
    <p:extLst>
      <p:ext uri="{BB962C8B-B14F-4D97-AF65-F5344CB8AC3E}">
        <p14:creationId xmlns:p14="http://schemas.microsoft.com/office/powerpoint/2010/main" val="24307506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6964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471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4549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○以下では、本研修の内容と関連する、「授業のユニバーサルデザイン化」と「合理的配慮」について情報提供を行います。</a:t>
            </a:r>
            <a:endParaRPr kumimoji="1" lang="en-US" altLang="ja-JP" dirty="0"/>
          </a:p>
          <a:p>
            <a:endParaRPr kumimoji="1" lang="en-US" altLang="ja-JP" dirty="0"/>
          </a:p>
          <a:p>
            <a:r>
              <a:rPr kumimoji="1" lang="ja-JP" altLang="en-US" dirty="0"/>
              <a:t>○こちらのスライドは、合理的配慮と基礎的環境整備の関係を示しています。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sz="1200" dirty="0"/>
              <a:t>合理的配慮とは、障害のある人から、社会の中にあるバリアを取り除くために何らかの対応を必要としているとの意思が伝えられたときに、負担が重すぎない範囲で対応することが求められるものです。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○障害者差別解消法により、公立学校における合理的配慮の提供は、法的義務となっています。詳しくは、</a:t>
            </a:r>
            <a:r>
              <a:rPr lang="ja-JP" altLang="en-US" sz="1200" dirty="0"/>
              <a:t>支援ヒント集</a:t>
            </a:r>
            <a:r>
              <a:rPr lang="en-US" altLang="ja-JP" sz="1200" dirty="0"/>
              <a:t>P.25~26</a:t>
            </a:r>
            <a:r>
              <a:rPr lang="ja-JP" altLang="en-US" sz="1200" dirty="0"/>
              <a:t>をご参照ください。</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○車いすを使用している生徒を例に考えてみます。</a:t>
            </a:r>
            <a:endParaRPr kumimoji="1" lang="en-US" altLang="ja-JP" dirty="0"/>
          </a:p>
          <a:p>
            <a:r>
              <a:rPr kumimoji="1" lang="ja-JP" altLang="en-US" dirty="0"/>
              <a:t>○元々、基礎的環境整備としてエレベーターが設置されている学校と、そうでない学校とでは車いすの生徒に提供できる合理的配慮は自ずと異なります。</a:t>
            </a:r>
            <a:endParaRPr kumimoji="1" lang="en-US" altLang="ja-JP" dirty="0"/>
          </a:p>
          <a:p>
            <a:r>
              <a:rPr kumimoji="1" lang="ja-JP" altLang="en-US" dirty="0"/>
              <a:t>○後者の学校では、予算上、要望されてもエレベーターをすぐに設置するのは難しいため、教室を一階にするなど代替の手立てを検討する必要があります。</a:t>
            </a:r>
            <a:endParaRPr kumimoji="1" lang="en-US" altLang="ja-JP" dirty="0"/>
          </a:p>
          <a:p>
            <a:r>
              <a:rPr kumimoji="1" lang="ja-JP" altLang="en-US" dirty="0"/>
              <a:t>○このように基礎的環境整備の状況によって、個々の生徒に提供できる合理的配慮は異なります。</a:t>
            </a:r>
            <a:endParaRPr kumimoji="1" lang="en-US" altLang="ja-JP" dirty="0"/>
          </a:p>
          <a:p>
            <a:endParaRPr kumimoji="1" lang="en-US" altLang="ja-JP" dirty="0"/>
          </a:p>
          <a:p>
            <a:r>
              <a:rPr kumimoji="1" lang="ja-JP" altLang="en-US" dirty="0"/>
              <a:t>○また、「授業のユニバーサルデザイン化」は学校による基礎的環境整備に当たります。</a:t>
            </a:r>
          </a:p>
        </p:txBody>
      </p:sp>
    </p:spTree>
    <p:extLst>
      <p:ext uri="{BB962C8B-B14F-4D97-AF65-F5344CB8AC3E}">
        <p14:creationId xmlns:p14="http://schemas.microsoft.com/office/powerpoint/2010/main" val="12648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sz="1200" dirty="0"/>
              <a:t>佐藤（</a:t>
            </a:r>
            <a:r>
              <a:rPr lang="en-US" altLang="ja-JP" sz="1200" dirty="0" smtClean="0"/>
              <a:t>2010</a:t>
            </a:r>
            <a:r>
              <a:rPr lang="ja-JP" altLang="en-US" sz="1200" dirty="0" smtClean="0"/>
              <a:t>）</a:t>
            </a:r>
            <a:r>
              <a:rPr lang="ja-JP" altLang="en-US" sz="1200" dirty="0"/>
              <a:t>によれば、</a:t>
            </a:r>
            <a:r>
              <a:rPr kumimoji="1" lang="ja-JP" altLang="en-US" dirty="0"/>
              <a:t>授業のユニバーサルデザイン化とは、学習障害</a:t>
            </a:r>
            <a:r>
              <a:rPr lang="ja-JP" altLang="en-US" dirty="0"/>
              <a:t>等の子どもには「ないと困る」支援であり、どの子どもにも「あると便利な」支援を増やすことであるとされています。</a:t>
            </a:r>
            <a:endParaRPr lang="en-US" altLang="ja-JP" dirty="0"/>
          </a:p>
          <a:p>
            <a:r>
              <a:rPr kumimoji="1" lang="ja-JP" altLang="en-US" dirty="0"/>
              <a:t>○それを踏まえて、授業のユニバーサルデザイン化のイメージをスライドに示しました。</a:t>
            </a:r>
            <a:endParaRPr kumimoji="1" lang="en-US" altLang="ja-JP" dirty="0"/>
          </a:p>
          <a:p>
            <a:r>
              <a:rPr kumimoji="1" lang="ja-JP" altLang="en-US" dirty="0"/>
              <a:t>○このように、教育上特別の支援を必要とする生徒だけでなく、全ての生徒にとって「分かる、できる、楽しい授業」を目指す指導の考え方です。</a:t>
            </a:r>
            <a:endParaRPr kumimoji="1" lang="en-US" altLang="ja-JP" dirty="0"/>
          </a:p>
          <a:p>
            <a:r>
              <a:rPr kumimoji="1" lang="ja-JP" altLang="en-US" dirty="0"/>
              <a:t>○ただし、どのような障害の状態であっても、授業のユニバーサルデザイン化で他の生徒と同じように各教科を学習できるようになる、というのは誤解です。</a:t>
            </a:r>
            <a:endParaRPr kumimoji="1" lang="en-US" altLang="ja-JP" dirty="0"/>
          </a:p>
          <a:p>
            <a:r>
              <a:rPr kumimoji="1" lang="ja-JP" altLang="en-US" dirty="0"/>
              <a:t>○手厚い支援が必要な生徒には、個に特化した支援として合理的配慮を提供することで、他の生徒と学習のスタートラインを合わせることができます。</a:t>
            </a:r>
            <a:endParaRPr kumimoji="1" lang="en-US" altLang="ja-JP" dirty="0"/>
          </a:p>
          <a:p>
            <a:endParaRPr kumimoji="1"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mn-ea"/>
                <a:ea typeface="+mn-ea"/>
              </a:rPr>
              <a:t>※</a:t>
            </a:r>
            <a:r>
              <a:rPr lang="ja-JP" altLang="en-US" sz="1200" dirty="0">
                <a:solidFill>
                  <a:schemeClr val="tx1"/>
                </a:solidFill>
                <a:latin typeface="+mn-ea"/>
                <a:ea typeface="+mn-ea"/>
              </a:rPr>
              <a:t>佐藤愼二（</a:t>
            </a:r>
            <a:r>
              <a:rPr lang="en-US" altLang="ja-JP" sz="1200" dirty="0" smtClean="0">
                <a:solidFill>
                  <a:schemeClr val="tx1"/>
                </a:solidFill>
                <a:latin typeface="+mn-ea"/>
                <a:ea typeface="+mn-ea"/>
              </a:rPr>
              <a:t>2010</a:t>
            </a:r>
            <a:r>
              <a:rPr lang="ja-JP" altLang="en-US" sz="1200" dirty="0" smtClean="0">
                <a:solidFill>
                  <a:schemeClr val="tx1"/>
                </a:solidFill>
                <a:latin typeface="+mn-ea"/>
                <a:ea typeface="+mn-ea"/>
              </a:rPr>
              <a:t>）：通常学級の授業ユニバーサルデザインー「特別」で</a:t>
            </a:r>
            <a:r>
              <a:rPr lang="ja-JP" altLang="en-US" sz="1200" dirty="0">
                <a:solidFill>
                  <a:schemeClr val="tx1"/>
                </a:solidFill>
                <a:latin typeface="+mn-ea"/>
                <a:ea typeface="+mn-ea"/>
              </a:rPr>
              <a:t>はない支援教育のため</a:t>
            </a:r>
            <a:r>
              <a:rPr lang="ja-JP" altLang="en-US" sz="1200" dirty="0" smtClean="0">
                <a:solidFill>
                  <a:schemeClr val="tx1"/>
                </a:solidFill>
                <a:latin typeface="+mn-ea"/>
                <a:ea typeface="+mn-ea"/>
              </a:rPr>
              <a:t>にー．日本文化科学社．</a:t>
            </a:r>
            <a:endParaRPr lang="en-US" altLang="ja-JP" sz="1200" dirty="0">
              <a:solidFill>
                <a:schemeClr val="tx1"/>
              </a:solidFill>
              <a:latin typeface="+mn-ea"/>
              <a:ea typeface="+mn-ea"/>
            </a:endParaRPr>
          </a:p>
        </p:txBody>
      </p:sp>
    </p:spTree>
    <p:extLst>
      <p:ext uri="{BB962C8B-B14F-4D97-AF65-F5344CB8AC3E}">
        <p14:creationId xmlns:p14="http://schemas.microsoft.com/office/powerpoint/2010/main" val="40842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○県総合学校教育センターでは、プロジェクト研究の成果物として、「授業のユニバーサルデザインの視点を取り入れた</a:t>
            </a:r>
            <a:r>
              <a:rPr kumimoji="1" lang="en-US" altLang="ja-JP" dirty="0"/>
              <a:t>『</a:t>
            </a:r>
            <a:r>
              <a:rPr kumimoji="1" lang="ja-JP" altLang="en-US" dirty="0"/>
              <a:t>授業チェックシート</a:t>
            </a:r>
            <a:r>
              <a:rPr kumimoji="1" lang="en-US" altLang="ja-JP" dirty="0"/>
              <a:t>』</a:t>
            </a:r>
            <a:r>
              <a:rPr kumimoji="1" lang="ja-JP" altLang="en-US" dirty="0"/>
              <a:t>」を作成し、ホームページで公開しています。</a:t>
            </a:r>
            <a:endParaRPr kumimoji="1" lang="en-US" altLang="ja-JP" dirty="0"/>
          </a:p>
          <a:p>
            <a:r>
              <a:rPr kumimoji="1" lang="ja-JP" altLang="en-US" dirty="0"/>
              <a:t>○以下では、本チェックシートで示されているポイントをご紹介します。</a:t>
            </a:r>
            <a:endParaRPr kumimoji="1" lang="en-US" altLang="ja-JP" dirty="0"/>
          </a:p>
          <a:p>
            <a:r>
              <a:rPr kumimoji="1" lang="ja-JP" altLang="en-US" dirty="0"/>
              <a:t>○教室環境の整備や授業づくりの参考にしてみてください。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（ポイントを１～２つ取り上げ、読み上げる）</a:t>
            </a:r>
          </a:p>
        </p:txBody>
      </p:sp>
    </p:spTree>
    <p:extLst>
      <p:ext uri="{BB962C8B-B14F-4D97-AF65-F5344CB8AC3E}">
        <p14:creationId xmlns:p14="http://schemas.microsoft.com/office/powerpoint/2010/main" val="158486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（ポイントを１～２つ取り上げ、読み上げる）</a:t>
            </a:r>
          </a:p>
        </p:txBody>
      </p:sp>
    </p:spTree>
    <p:extLst>
      <p:ext uri="{BB962C8B-B14F-4D97-AF65-F5344CB8AC3E}">
        <p14:creationId xmlns:p14="http://schemas.microsoft.com/office/powerpoint/2010/main" val="302877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（ポイントを１～２つ取り上げ、読み上げる）</a:t>
            </a:r>
          </a:p>
        </p:txBody>
      </p:sp>
    </p:spTree>
    <p:extLst>
      <p:ext uri="{BB962C8B-B14F-4D97-AF65-F5344CB8AC3E}">
        <p14:creationId xmlns:p14="http://schemas.microsoft.com/office/powerpoint/2010/main" val="389213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○高等学校における合理的配慮については、スライドに示した</a:t>
            </a:r>
            <a:r>
              <a:rPr kumimoji="1" lang="en-US" altLang="ja-JP" dirty="0"/>
              <a:t>Web</a:t>
            </a:r>
            <a:r>
              <a:rPr kumimoji="1" lang="ja-JP" altLang="en-US" dirty="0"/>
              <a:t>サイトが参考になります。</a:t>
            </a:r>
            <a:endParaRPr kumimoji="1" lang="en-US" altLang="ja-JP" dirty="0"/>
          </a:p>
          <a:p>
            <a:r>
              <a:rPr kumimoji="1" lang="ja-JP" altLang="en-US" dirty="0"/>
              <a:t>○自己研修として、ぜひご覧ください。</a:t>
            </a:r>
          </a:p>
        </p:txBody>
      </p:sp>
    </p:spTree>
    <p:extLst>
      <p:ext uri="{BB962C8B-B14F-4D97-AF65-F5344CB8AC3E}">
        <p14:creationId xmlns:p14="http://schemas.microsoft.com/office/powerpoint/2010/main" val="37575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9030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6168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○はじめに、特別支援教育の考え方について確認します。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○スライドに示したように、</a:t>
            </a:r>
            <a:r>
              <a:rPr lang="ja-JP" altLang="en-US" sz="1200" dirty="0">
                <a:solidFill>
                  <a:prstClr val="black"/>
                </a:solidFill>
              </a:rPr>
              <a:t>先生方が「困った」と感じている「気になる生徒」は、先生方を「困らせたい」と思って行動しているわけではありません。</a:t>
            </a:r>
            <a:endParaRPr lang="en-US" altLang="ja-JP"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rPr>
              <a:t>○誰よりも「困っている」 のは生徒本人です。その思いに寄り添うことから支援が始まります。</a:t>
            </a:r>
            <a:endParaRPr lang="en-US" altLang="ja-JP"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rPr>
              <a:t>○通常の学級における特別支援教育とは、決して「特別な」教育を意味しているのではありません。</a:t>
            </a:r>
            <a:endParaRPr lang="en-US" altLang="ja-JP"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rPr>
              <a:t>○目の前にいる生徒一人一人の「もっと学びたい」という思いを見つめ、一人一人の教育的ニーズに応える教育です。</a:t>
            </a:r>
            <a:endParaRPr lang="en-US" altLang="ja-JP" sz="1200" dirty="0">
              <a:solidFill>
                <a:prstClr val="black"/>
              </a:solidFill>
            </a:endParaRPr>
          </a:p>
        </p:txBody>
      </p:sp>
    </p:spTree>
    <p:extLst>
      <p:ext uri="{BB962C8B-B14F-4D97-AF65-F5344CB8AC3E}">
        <p14:creationId xmlns:p14="http://schemas.microsoft.com/office/powerpoint/2010/main" val="98393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3504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866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7724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255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4960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0406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3597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080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858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2339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1047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533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1122363"/>
            <a:ext cx="8311486" cy="2387600"/>
          </a:xfrm>
          <a:noFill/>
        </p:spPr>
        <p:txBody>
          <a:bodyPr anchor="ctr">
            <a:normAutofit/>
          </a:bodyPr>
          <a:lstStyle>
            <a:lvl1pPr marL="0" indent="0" algn="ctr">
              <a:lnSpc>
                <a:spcPct val="150000"/>
              </a:lnSpc>
              <a:defRPr sz="48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D9B475-CFAF-4E64-8A0E-7FA283BABD10}"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78382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7D6BE42-CBE3-40E8-9E66-3DDD0E9F153A}"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488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solidFill>
          <a:schemeClr val="bg1"/>
        </a:solid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7DC21E-F98A-40A1-A49F-F891784C93EB}"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183245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F197B2-A5E6-4F77-A474-FCB716990C74}"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41806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ctr">
            <a:normAutofit/>
          </a:bodyPr>
          <a:lstStyle>
            <a:lvl1pPr algn="ctr">
              <a:defRPr sz="48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4C572F8A-14D4-482E-BE29-0E64D7251FE4}" type="datetime1">
              <a:rPr kumimoji="1" lang="ja-JP" altLang="en-US" smtClean="0"/>
              <a:t>2021/3/12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422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3C4DCBF-A988-48FF-AA3C-D9CE71E8FAE4}"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92948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2005F1-6DA1-49EE-9944-F7C899A0DAC3}" type="datetime1">
              <a:rPr kumimoji="1" lang="ja-JP" altLang="en-US" smtClean="0"/>
              <a:t>2021/3/12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52001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6114FDE-6357-4613-B75A-4332CA1D64B7}" type="datetime1">
              <a:rPr kumimoji="1" lang="ja-JP" altLang="en-US" smtClean="0"/>
              <a:t>2021/3/12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90473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424D3B-5E7A-4EBB-A339-9D4F18B84AA1}" type="datetime1">
              <a:rPr kumimoji="1" lang="ja-JP" altLang="en-US" smtClean="0"/>
              <a:t>2021/3/12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7217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21F9F0-1DA8-46EE-AC51-4951F6D1130D}"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33591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223B57-ED75-4C8D-AD22-F3CB6EAF34DE}" type="datetime1">
              <a:rPr kumimoji="1" lang="ja-JP" altLang="en-US" smtClean="0"/>
              <a:t>2021/3/12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204591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1"/>
            <a:ext cx="9144000" cy="900752"/>
          </a:xfrm>
          <a:prstGeom prst="rect">
            <a:avLst/>
          </a:prstGeom>
          <a:solidFill>
            <a:schemeClr val="tx2"/>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201003"/>
            <a:ext cx="7886700" cy="497596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5756A-6BF1-4462-B6FF-5699856127FA}" type="datetime1">
              <a:rPr kumimoji="1" lang="ja-JP" altLang="en-US" smtClean="0"/>
              <a:t>2021/3/12</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726DD-12E2-4C29-B970-3FB2BB3529BE}" type="slidenum">
              <a:rPr kumimoji="1" lang="ja-JP" altLang="en-US" smtClean="0"/>
              <a:t>‹#›</a:t>
            </a:fld>
            <a:endParaRPr kumimoji="1" lang="ja-JP" altLang="en-US" dirty="0"/>
          </a:p>
        </p:txBody>
      </p:sp>
    </p:spTree>
    <p:extLst>
      <p:ext uri="{BB962C8B-B14F-4D97-AF65-F5344CB8AC3E}">
        <p14:creationId xmlns:p14="http://schemas.microsoft.com/office/powerpoint/2010/main" val="176207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0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pref.oita.jp/uploaded/attachment/2017138.pdf" TargetMode="External"/><Relationship Id="rId7" Type="http://schemas.openxmlformats.org/officeDocument/2006/relationships/hyperlink" Target="http://cpedd.nise.go.jp/videos/videos/view/5013/6348986fc3e4f90bae53d12fa608a16a?frame_id=473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pedd.nise.go.jp/videos/videos/view/5013/e76d1fb9f74620ff31797a9813a6c1d5?frame_id=4735"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1122363"/>
            <a:ext cx="8311486" cy="2199738"/>
          </a:xfrm>
          <a:solidFill>
            <a:schemeClr val="tx2"/>
          </a:solidFill>
        </p:spPr>
        <p:txBody>
          <a:bodyPr anchor="t">
            <a:normAutofit/>
          </a:bodyPr>
          <a:lstStyle/>
          <a:p>
            <a:r>
              <a:rPr lang="ja-JP" altLang="en-US" dirty="0"/>
              <a:t>組織的支援につなげよう</a:t>
            </a:r>
            <a:endParaRPr kumimoji="1" lang="ja-JP" altLang="en-US" sz="2700" b="0" dirty="0"/>
          </a:p>
        </p:txBody>
      </p:sp>
      <p:sp>
        <p:nvSpPr>
          <p:cNvPr id="3" name="サブタイトル 2"/>
          <p:cNvSpPr>
            <a:spLocks noGrp="1"/>
          </p:cNvSpPr>
          <p:nvPr>
            <p:ph type="subTitle" idx="1"/>
          </p:nvPr>
        </p:nvSpPr>
        <p:spPr>
          <a:xfrm>
            <a:off x="423081" y="2342903"/>
            <a:ext cx="8311486" cy="772609"/>
          </a:xfrm>
          <a:solidFill>
            <a:schemeClr val="tx2"/>
          </a:solidFill>
        </p:spPr>
        <p:txBody>
          <a:bodyPr anchor="ctr"/>
          <a:lstStyle/>
          <a:p>
            <a:r>
              <a:rPr kumimoji="1" lang="ja-JP" altLang="en-US" dirty="0"/>
              <a:t>事例「課題の提出期限を守れない生徒」への支援を考える</a:t>
            </a:r>
          </a:p>
        </p:txBody>
      </p:sp>
      <p:sp>
        <p:nvSpPr>
          <p:cNvPr id="4" name="正方形/長方形 3"/>
          <p:cNvSpPr/>
          <p:nvPr/>
        </p:nvSpPr>
        <p:spPr>
          <a:xfrm>
            <a:off x="146304" y="128016"/>
            <a:ext cx="4791456" cy="461665"/>
          </a:xfrm>
          <a:prstGeom prst="rect">
            <a:avLst/>
          </a:prstGeom>
        </p:spPr>
        <p:txBody>
          <a:bodyPr wrap="square">
            <a:spAutoFit/>
          </a:bodyPr>
          <a:lstStyle/>
          <a:p>
            <a:r>
              <a:rPr lang="ja-JP" altLang="en-US" sz="1200" dirty="0">
                <a:solidFill>
                  <a:schemeClr val="bg1">
                    <a:lumMod val="50000"/>
                  </a:schemeClr>
                </a:solidFill>
                <a:latin typeface="+mn-ea"/>
                <a:cs typeface="Times New Roman" panose="02020603050405020304" pitchFamily="18" charset="0"/>
              </a:rPr>
              <a:t>青森県総合学校教育センター</a:t>
            </a:r>
            <a:endParaRPr lang="en-US" altLang="ja-JP" sz="1200" dirty="0">
              <a:solidFill>
                <a:schemeClr val="bg1">
                  <a:lumMod val="50000"/>
                </a:schemeClr>
              </a:solidFill>
              <a:latin typeface="+mn-ea"/>
              <a:cs typeface="Times New Roman" panose="02020603050405020304" pitchFamily="18" charset="0"/>
            </a:endParaRPr>
          </a:p>
          <a:p>
            <a:r>
              <a:rPr lang="ja-JP" altLang="ja-JP" sz="1200" dirty="0">
                <a:solidFill>
                  <a:schemeClr val="bg1">
                    <a:lumMod val="50000"/>
                  </a:schemeClr>
                </a:solidFill>
                <a:latin typeface="+mn-ea"/>
                <a:cs typeface="Times New Roman" panose="02020603050405020304" pitchFamily="18" charset="0"/>
              </a:rPr>
              <a:t>“これから”の特別支援教育推進校内研修モデル</a:t>
            </a:r>
            <a:endParaRPr lang="ja-JP" altLang="en-US" sz="1200" dirty="0">
              <a:solidFill>
                <a:schemeClr val="bg1">
                  <a:lumMod val="50000"/>
                </a:schemeClr>
              </a:solidFill>
              <a:latin typeface="+mn-ea"/>
            </a:endParaRPr>
          </a:p>
        </p:txBody>
      </p:sp>
      <p:pic>
        <p:nvPicPr>
          <p:cNvPr id="5" name="図 4">
            <a:extLst>
              <a:ext uri="{FF2B5EF4-FFF2-40B4-BE49-F238E27FC236}">
                <a16:creationId xmlns:a16="http://schemas.microsoft.com/office/drawing/2014/main" id="{3E6479D3-DD1A-4F03-9E4D-ED7A2038F6E3}"/>
              </a:ext>
            </a:extLst>
          </p:cNvPr>
          <p:cNvPicPr>
            <a:picLocks noChangeAspect="1"/>
          </p:cNvPicPr>
          <p:nvPr/>
        </p:nvPicPr>
        <p:blipFill>
          <a:blip r:embed="rId3"/>
          <a:stretch>
            <a:fillRect/>
          </a:stretch>
        </p:blipFill>
        <p:spPr>
          <a:xfrm>
            <a:off x="2118250" y="3713065"/>
            <a:ext cx="2184035" cy="3022615"/>
          </a:xfrm>
          <a:prstGeom prst="rect">
            <a:avLst/>
          </a:prstGeom>
          <a:ln>
            <a:solidFill>
              <a:schemeClr val="bg1">
                <a:lumMod val="50000"/>
              </a:schemeClr>
            </a:solidFill>
          </a:ln>
        </p:spPr>
      </p:pic>
      <p:sp>
        <p:nvSpPr>
          <p:cNvPr id="6" name="吹き出し: 円形 5">
            <a:extLst>
              <a:ext uri="{FF2B5EF4-FFF2-40B4-BE49-F238E27FC236}">
                <a16:creationId xmlns:a16="http://schemas.microsoft.com/office/drawing/2014/main" id="{2BEA7AB0-2614-4AAA-BF63-4BD4F3EB5935}"/>
              </a:ext>
            </a:extLst>
          </p:cNvPr>
          <p:cNvSpPr/>
          <p:nvPr/>
        </p:nvSpPr>
        <p:spPr>
          <a:xfrm>
            <a:off x="4571999" y="4298816"/>
            <a:ext cx="3510643" cy="1484886"/>
          </a:xfrm>
          <a:prstGeom prst="wedgeEllipseCallout">
            <a:avLst>
              <a:gd name="adj1" fmla="val -56419"/>
              <a:gd name="adj2" fmla="val 391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支援ヒント集</a:t>
            </a:r>
            <a:r>
              <a:rPr kumimoji="1" lang="ja-JP" altLang="en-US" sz="2000" dirty="0">
                <a:solidFill>
                  <a:schemeClr val="tx1"/>
                </a:solidFill>
              </a:rPr>
              <a:t>を</a:t>
            </a:r>
            <a:endParaRPr kumimoji="1" lang="en-US" altLang="ja-JP" sz="2000" dirty="0">
              <a:solidFill>
                <a:schemeClr val="tx1"/>
              </a:solidFill>
            </a:endParaRPr>
          </a:p>
          <a:p>
            <a:r>
              <a:rPr kumimoji="1" lang="ja-JP" altLang="en-US" sz="2000" dirty="0">
                <a:solidFill>
                  <a:schemeClr val="tx1"/>
                </a:solidFill>
              </a:rPr>
              <a:t>用意してください♪</a:t>
            </a:r>
          </a:p>
        </p:txBody>
      </p:sp>
      <p:sp>
        <p:nvSpPr>
          <p:cNvPr id="9" name="正方形/長方形 8"/>
          <p:cNvSpPr/>
          <p:nvPr/>
        </p:nvSpPr>
        <p:spPr>
          <a:xfrm>
            <a:off x="4788024" y="6469584"/>
            <a:ext cx="4355973" cy="369332"/>
          </a:xfrm>
          <a:prstGeom prst="rect">
            <a:avLst/>
          </a:prstGeom>
        </p:spPr>
        <p:txBody>
          <a:bodyPr wrap="square">
            <a:spAutoFit/>
          </a:bodyPr>
          <a:lstStyle/>
          <a:p>
            <a:r>
              <a:rPr lang="ja-JP" altLang="en-US" sz="900" b="0" dirty="0">
                <a:latin typeface="+mn-ea"/>
                <a:ea typeface="+mn-ea"/>
              </a:rPr>
              <a:t>本スライド中のイラストにつきましては、以下から引用させていただきました。</a:t>
            </a:r>
          </a:p>
          <a:p>
            <a:r>
              <a:rPr lang="ja-JP" altLang="en-US" sz="900" b="0" dirty="0" smtClean="0">
                <a:latin typeface="+mn-ea"/>
                <a:ea typeface="+mn-ea"/>
              </a:rPr>
              <a:t>　かわいい</a:t>
            </a:r>
            <a:r>
              <a:rPr lang="ja-JP" altLang="en-US" sz="900" b="0" dirty="0">
                <a:latin typeface="+mn-ea"/>
                <a:ea typeface="+mn-ea"/>
              </a:rPr>
              <a:t>フリー素材集いらすと</a:t>
            </a:r>
            <a:r>
              <a:rPr lang="ja-JP" altLang="en-US" sz="900" b="0" dirty="0" err="1" smtClean="0">
                <a:latin typeface="+mn-ea"/>
                <a:ea typeface="+mn-ea"/>
              </a:rPr>
              <a:t>や</a:t>
            </a:r>
            <a:r>
              <a:rPr lang="ja-JP" altLang="en-US" sz="900" b="0" dirty="0" smtClean="0">
                <a:latin typeface="+mn-ea"/>
                <a:ea typeface="+mn-ea"/>
              </a:rPr>
              <a:t>　https</a:t>
            </a:r>
            <a:r>
              <a:rPr lang="ja-JP" altLang="en-US" sz="900" b="0" dirty="0">
                <a:latin typeface="+mn-ea"/>
                <a:ea typeface="+mn-ea"/>
              </a:rPr>
              <a:t>://www.irasutoya.com/</a:t>
            </a:r>
          </a:p>
        </p:txBody>
      </p:sp>
    </p:spTree>
    <p:extLst>
      <p:ext uri="{BB962C8B-B14F-4D97-AF65-F5344CB8AC3E}">
        <p14:creationId xmlns:p14="http://schemas.microsoft.com/office/powerpoint/2010/main" val="302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718A8-A437-4214-87C0-1FDC388E8073}"/>
              </a:ext>
            </a:extLst>
          </p:cNvPr>
          <p:cNvSpPr>
            <a:spLocks noGrp="1"/>
          </p:cNvSpPr>
          <p:nvPr>
            <p:ph type="title"/>
          </p:nvPr>
        </p:nvSpPr>
        <p:spPr/>
        <p:txBody>
          <a:bodyPr/>
          <a:lstStyle/>
          <a:p>
            <a:r>
              <a:rPr kumimoji="1" lang="ja-JP" altLang="en-US" dirty="0"/>
              <a:t>共有と振り返り</a:t>
            </a:r>
          </a:p>
        </p:txBody>
      </p:sp>
      <p:sp>
        <p:nvSpPr>
          <p:cNvPr id="4" name="コンテンツ プレースホルダー 2">
            <a:extLst>
              <a:ext uri="{FF2B5EF4-FFF2-40B4-BE49-F238E27FC236}">
                <a16:creationId xmlns:a16="http://schemas.microsoft.com/office/drawing/2014/main" id="{54CE967C-8FDA-4B71-BDE6-23E8B2D7AEFE}"/>
              </a:ext>
            </a:extLst>
          </p:cNvPr>
          <p:cNvSpPr>
            <a:spLocks noGrp="1"/>
          </p:cNvSpPr>
          <p:nvPr>
            <p:ph idx="1"/>
          </p:nvPr>
        </p:nvSpPr>
        <p:spPr>
          <a:xfrm>
            <a:off x="419100" y="1330377"/>
            <a:ext cx="8305800" cy="2432478"/>
          </a:xfrm>
          <a:ln w="38100">
            <a:solidFill>
              <a:schemeClr val="accent1"/>
            </a:solidFill>
          </a:ln>
        </p:spPr>
        <p:txBody>
          <a:bodyPr tIns="252000">
            <a:noAutofit/>
          </a:bodyPr>
          <a:lstStyle/>
          <a:p>
            <a:pPr algn="just"/>
            <a:r>
              <a:rPr lang="ja-JP" altLang="ja-JP" dirty="0">
                <a:effectLst/>
                <a:latin typeface="+mn-ea"/>
                <a:cs typeface="Times New Roman" panose="02020603050405020304" pitchFamily="18" charset="0"/>
              </a:rPr>
              <a:t>対応における共通点や相違点を教科内</a:t>
            </a:r>
            <a:r>
              <a:rPr lang="ja-JP" altLang="en-US" dirty="0">
                <a:effectLst/>
                <a:latin typeface="+mn-ea"/>
                <a:cs typeface="Times New Roman" panose="02020603050405020304" pitchFamily="18" charset="0"/>
              </a:rPr>
              <a:t>等</a:t>
            </a:r>
            <a:r>
              <a:rPr lang="ja-JP" altLang="ja-JP" dirty="0">
                <a:effectLst/>
                <a:latin typeface="+mn-ea"/>
                <a:cs typeface="Times New Roman" panose="02020603050405020304" pitchFamily="18" charset="0"/>
              </a:rPr>
              <a:t>で確認</a:t>
            </a:r>
            <a:r>
              <a:rPr lang="ja-JP" altLang="en-US" dirty="0">
                <a:effectLst/>
                <a:latin typeface="+mn-ea"/>
                <a:cs typeface="Times New Roman" panose="02020603050405020304" pitchFamily="18" charset="0"/>
              </a:rPr>
              <a:t>する。</a:t>
            </a:r>
            <a:endParaRPr lang="en-US" altLang="ja-JP" dirty="0">
              <a:latin typeface="+mn-ea"/>
            </a:endParaRPr>
          </a:p>
          <a:p>
            <a:pPr algn="just"/>
            <a:r>
              <a:rPr lang="ja-JP" altLang="ja-JP" kern="100" dirty="0">
                <a:effectLst/>
                <a:latin typeface="+mn-ea"/>
                <a:cs typeface="Times New Roman" panose="02020603050405020304" pitchFamily="18" charset="0"/>
              </a:rPr>
              <a:t>先輩教員の過去の事例を共有する時間を設け、現状の改善につながる方策を探る。</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　</a:t>
            </a:r>
            <a:endParaRPr kumimoji="1" lang="en-US" altLang="ja-JP" dirty="0"/>
          </a:p>
        </p:txBody>
      </p:sp>
      <p:sp>
        <p:nvSpPr>
          <p:cNvPr id="6" name="コンテンツ プレースホルダー 2">
            <a:extLst>
              <a:ext uri="{FF2B5EF4-FFF2-40B4-BE49-F238E27FC236}">
                <a16:creationId xmlns:a16="http://schemas.microsoft.com/office/drawing/2014/main" id="{8E683C16-6757-4287-9685-01B0FCB3F63D}"/>
              </a:ext>
            </a:extLst>
          </p:cNvPr>
          <p:cNvSpPr txBox="1">
            <a:spLocks/>
          </p:cNvSpPr>
          <p:nvPr/>
        </p:nvSpPr>
        <p:spPr>
          <a:xfrm>
            <a:off x="419100" y="4815809"/>
            <a:ext cx="8305800" cy="914400"/>
          </a:xfrm>
          <a:prstGeom prst="roundRect">
            <a:avLst/>
          </a:prstGeom>
          <a:solidFill>
            <a:schemeClr val="accent4">
              <a:lumMod val="40000"/>
              <a:lumOff val="60000"/>
            </a:schemeClr>
          </a:solidFill>
          <a:ln w="12700">
            <a:solidFill>
              <a:schemeClr val="accent4">
                <a:lumMod val="50000"/>
              </a:schemeClr>
            </a:solidFill>
          </a:ln>
        </p:spPr>
        <p:txBody>
          <a:bodyPr vert="horz" lIns="91440" tIns="25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　新たな発想や視点は見つかりましたか？</a:t>
            </a:r>
            <a:endParaRPr lang="en-US" altLang="ja-JP" sz="3200" dirty="0"/>
          </a:p>
          <a:p>
            <a:pPr marL="0" indent="0">
              <a:buFont typeface="Arial" panose="020B0604020202020204" pitchFamily="34" charset="0"/>
              <a:buNone/>
            </a:pPr>
            <a:endParaRPr lang="en-US" altLang="ja-JP" sz="3200" dirty="0"/>
          </a:p>
          <a:p>
            <a:pPr marL="0" indent="0">
              <a:buFont typeface="Arial" panose="020B0604020202020204" pitchFamily="34" charset="0"/>
              <a:buNone/>
            </a:pPr>
            <a:r>
              <a:rPr lang="ja-JP" altLang="en-US" sz="3200" dirty="0"/>
              <a:t>　</a:t>
            </a:r>
            <a:endParaRPr lang="en-US" altLang="ja-JP" sz="3200" dirty="0"/>
          </a:p>
        </p:txBody>
      </p:sp>
      <p:sp>
        <p:nvSpPr>
          <p:cNvPr id="7" name="正方形/長方形 6">
            <a:extLst>
              <a:ext uri="{FF2B5EF4-FFF2-40B4-BE49-F238E27FC236}">
                <a16:creationId xmlns:a16="http://schemas.microsoft.com/office/drawing/2014/main" id="{072BAA2D-CF42-4279-97B6-65F2A661EEB7}"/>
              </a:ext>
            </a:extLst>
          </p:cNvPr>
          <p:cNvSpPr/>
          <p:nvPr/>
        </p:nvSpPr>
        <p:spPr>
          <a:xfrm>
            <a:off x="5028237" y="3988844"/>
            <a:ext cx="2300116" cy="6009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t>振り返り</a:t>
            </a:r>
          </a:p>
        </p:txBody>
      </p:sp>
      <p:sp>
        <p:nvSpPr>
          <p:cNvPr id="8" name="下矢印 4">
            <a:extLst>
              <a:ext uri="{FF2B5EF4-FFF2-40B4-BE49-F238E27FC236}">
                <a16:creationId xmlns:a16="http://schemas.microsoft.com/office/drawing/2014/main" id="{CF011C97-775E-41C1-A58C-778508409476}"/>
              </a:ext>
            </a:extLst>
          </p:cNvPr>
          <p:cNvSpPr/>
          <p:nvPr/>
        </p:nvSpPr>
        <p:spPr>
          <a:xfrm>
            <a:off x="4142776" y="3954799"/>
            <a:ext cx="858447" cy="6690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77C457AC-C9B3-4221-AD72-58CB5C2DC4AD}"/>
              </a:ext>
            </a:extLst>
          </p:cNvPr>
          <p:cNvSpPr>
            <a:spLocks noGrp="1"/>
          </p:cNvSpPr>
          <p:nvPr>
            <p:ph type="sldNum" sz="quarter" idx="12"/>
          </p:nvPr>
        </p:nvSpPr>
        <p:spPr/>
        <p:txBody>
          <a:bodyPr/>
          <a:lstStyle/>
          <a:p>
            <a:fld id="{458726DD-12E2-4C29-B970-3FB2BB3529BE}" type="slidenum">
              <a:rPr kumimoji="1" lang="ja-JP" altLang="en-US" smtClean="0"/>
              <a:t>10</a:t>
            </a:fld>
            <a:endParaRPr kumimoji="1" lang="ja-JP" altLang="en-US" dirty="0"/>
          </a:p>
        </p:txBody>
      </p:sp>
    </p:spTree>
    <p:extLst>
      <p:ext uri="{BB962C8B-B14F-4D97-AF65-F5344CB8AC3E}">
        <p14:creationId xmlns:p14="http://schemas.microsoft.com/office/powerpoint/2010/main" val="1619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25B368-0660-4DD9-80FB-40BBCE9EA025}"/>
              </a:ext>
            </a:extLst>
          </p:cNvPr>
          <p:cNvSpPr>
            <a:spLocks noGrp="1"/>
          </p:cNvSpPr>
          <p:nvPr>
            <p:ph type="title"/>
          </p:nvPr>
        </p:nvSpPr>
        <p:spPr/>
        <p:txBody>
          <a:bodyPr/>
          <a:lstStyle/>
          <a:p>
            <a:r>
              <a:rPr kumimoji="1" lang="ja-JP" altLang="en-US" dirty="0"/>
              <a:t>支援ヒント集を確認してみましょう</a:t>
            </a:r>
          </a:p>
        </p:txBody>
      </p:sp>
      <p:sp>
        <p:nvSpPr>
          <p:cNvPr id="3" name="コンテンツ プレースホルダー 2">
            <a:extLst>
              <a:ext uri="{FF2B5EF4-FFF2-40B4-BE49-F238E27FC236}">
                <a16:creationId xmlns:a16="http://schemas.microsoft.com/office/drawing/2014/main" id="{170E0A42-8013-4BA7-A5ED-8DF569BC5952}"/>
              </a:ext>
            </a:extLst>
          </p:cNvPr>
          <p:cNvSpPr txBox="1">
            <a:spLocks/>
          </p:cNvSpPr>
          <p:nvPr/>
        </p:nvSpPr>
        <p:spPr>
          <a:xfrm>
            <a:off x="311202" y="964223"/>
            <a:ext cx="8420703" cy="735582"/>
          </a:xfrm>
          <a:prstGeom prst="rect">
            <a:avLst/>
          </a:prstGeom>
          <a:ln w="38100">
            <a:noFill/>
          </a:ln>
        </p:spPr>
        <p:txBody>
          <a:bodyPr tIns="25200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800" dirty="0"/>
              <a:t>P.27</a:t>
            </a:r>
            <a:r>
              <a:rPr lang="ja-JP" altLang="en-US" sz="2800" dirty="0"/>
              <a:t>～　事例「課題の提出期限が守れない</a:t>
            </a:r>
            <a:r>
              <a:rPr lang="en-US" altLang="ja-JP" sz="2800" dirty="0"/>
              <a:t>D</a:t>
            </a:r>
            <a:r>
              <a:rPr lang="ja-JP" altLang="en-US" sz="2800" dirty="0"/>
              <a:t>さん」</a:t>
            </a:r>
            <a:endParaRPr lang="en-US" altLang="ja-JP" sz="2800" dirty="0"/>
          </a:p>
        </p:txBody>
      </p:sp>
      <p:sp>
        <p:nvSpPr>
          <p:cNvPr id="5" name="雲 4">
            <a:extLst>
              <a:ext uri="{FF2B5EF4-FFF2-40B4-BE49-F238E27FC236}">
                <a16:creationId xmlns:a16="http://schemas.microsoft.com/office/drawing/2014/main" id="{51F2A84D-8860-4215-A88B-1A12CFC07212}"/>
              </a:ext>
            </a:extLst>
          </p:cNvPr>
          <p:cNvSpPr/>
          <p:nvPr/>
        </p:nvSpPr>
        <p:spPr>
          <a:xfrm>
            <a:off x="4521553" y="1955521"/>
            <a:ext cx="3374728" cy="1236816"/>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個への支援は</a:t>
            </a:r>
            <a:r>
              <a:rPr kumimoji="1" lang="en-US" altLang="ja-JP" sz="2400" dirty="0">
                <a:solidFill>
                  <a:schemeClr val="tx1"/>
                </a:solidFill>
              </a:rPr>
              <a:t>?</a:t>
            </a:r>
            <a:endParaRPr kumimoji="1" lang="ja-JP" altLang="en-US" sz="2400" dirty="0">
              <a:solidFill>
                <a:schemeClr val="tx1"/>
              </a:solidFill>
            </a:endParaRPr>
          </a:p>
        </p:txBody>
      </p:sp>
      <p:sp>
        <p:nvSpPr>
          <p:cNvPr id="6" name="雲 5">
            <a:extLst>
              <a:ext uri="{FF2B5EF4-FFF2-40B4-BE49-F238E27FC236}">
                <a16:creationId xmlns:a16="http://schemas.microsoft.com/office/drawing/2014/main" id="{6E8A844C-5710-49CC-9BF4-A17C5170F4D8}"/>
              </a:ext>
            </a:extLst>
          </p:cNvPr>
          <p:cNvSpPr/>
          <p:nvPr/>
        </p:nvSpPr>
        <p:spPr>
          <a:xfrm>
            <a:off x="5985934" y="5221802"/>
            <a:ext cx="2892990" cy="914400"/>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環境設定は</a:t>
            </a:r>
            <a:r>
              <a:rPr kumimoji="1" lang="en-US" altLang="ja-JP" sz="2400" dirty="0">
                <a:solidFill>
                  <a:schemeClr val="tx1"/>
                </a:solidFill>
              </a:rPr>
              <a:t>?</a:t>
            </a:r>
          </a:p>
        </p:txBody>
      </p:sp>
      <p:sp>
        <p:nvSpPr>
          <p:cNvPr id="7" name="雲 6">
            <a:extLst>
              <a:ext uri="{FF2B5EF4-FFF2-40B4-BE49-F238E27FC236}">
                <a16:creationId xmlns:a16="http://schemas.microsoft.com/office/drawing/2014/main" id="{5009FF17-09B1-46C9-8925-55A7460F854E}"/>
              </a:ext>
            </a:extLst>
          </p:cNvPr>
          <p:cNvSpPr/>
          <p:nvPr/>
        </p:nvSpPr>
        <p:spPr>
          <a:xfrm>
            <a:off x="689787" y="2299230"/>
            <a:ext cx="2630524" cy="1601457"/>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保護者との連携は</a:t>
            </a:r>
            <a:r>
              <a:rPr kumimoji="1" lang="en-US" altLang="ja-JP" sz="2400" dirty="0">
                <a:solidFill>
                  <a:schemeClr val="tx1"/>
                </a:solidFill>
              </a:rPr>
              <a:t>?</a:t>
            </a:r>
            <a:endParaRPr kumimoji="1" lang="ja-JP" altLang="en-US" sz="2400" dirty="0">
              <a:solidFill>
                <a:schemeClr val="tx1"/>
              </a:solidFill>
            </a:endParaRPr>
          </a:p>
        </p:txBody>
      </p:sp>
      <p:sp>
        <p:nvSpPr>
          <p:cNvPr id="8" name="雲 7">
            <a:extLst>
              <a:ext uri="{FF2B5EF4-FFF2-40B4-BE49-F238E27FC236}">
                <a16:creationId xmlns:a16="http://schemas.microsoft.com/office/drawing/2014/main" id="{00078E68-9F29-44AF-8740-0FD2B4D993FE}"/>
              </a:ext>
            </a:extLst>
          </p:cNvPr>
          <p:cNvSpPr/>
          <p:nvPr/>
        </p:nvSpPr>
        <p:spPr>
          <a:xfrm>
            <a:off x="265076" y="4558770"/>
            <a:ext cx="2268341" cy="1267098"/>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校内支援体制は</a:t>
            </a:r>
            <a:r>
              <a:rPr kumimoji="1" lang="en-US" altLang="ja-JP" sz="2400" dirty="0">
                <a:solidFill>
                  <a:schemeClr val="tx1"/>
                </a:solidFill>
              </a:rPr>
              <a:t>?</a:t>
            </a:r>
            <a:endParaRPr kumimoji="1" lang="ja-JP" altLang="en-US" sz="2400" dirty="0">
              <a:solidFill>
                <a:schemeClr val="tx1"/>
              </a:solidFill>
            </a:endParaRPr>
          </a:p>
        </p:txBody>
      </p:sp>
      <p:sp>
        <p:nvSpPr>
          <p:cNvPr id="9" name="雲 8">
            <a:extLst>
              <a:ext uri="{FF2B5EF4-FFF2-40B4-BE49-F238E27FC236}">
                <a16:creationId xmlns:a16="http://schemas.microsoft.com/office/drawing/2014/main" id="{D017D448-873A-425F-9789-2CC0058B7F1B}"/>
              </a:ext>
            </a:extLst>
          </p:cNvPr>
          <p:cNvSpPr/>
          <p:nvPr/>
        </p:nvSpPr>
        <p:spPr>
          <a:xfrm>
            <a:off x="5453510" y="3556977"/>
            <a:ext cx="3374728" cy="1236817"/>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他機関連携は</a:t>
            </a:r>
            <a:r>
              <a:rPr kumimoji="1" lang="en-US" altLang="ja-JP" sz="2400" dirty="0">
                <a:solidFill>
                  <a:schemeClr val="tx1"/>
                </a:solidFill>
              </a:rPr>
              <a:t>?</a:t>
            </a:r>
            <a:endParaRPr kumimoji="1" lang="ja-JP" altLang="en-US" sz="2400" dirty="0">
              <a:solidFill>
                <a:schemeClr val="tx1"/>
              </a:solidFill>
            </a:endParaRPr>
          </a:p>
        </p:txBody>
      </p:sp>
      <p:pic>
        <p:nvPicPr>
          <p:cNvPr id="3074" name="Picture 2">
            <a:extLst>
              <a:ext uri="{FF2B5EF4-FFF2-40B4-BE49-F238E27FC236}">
                <a16:creationId xmlns:a16="http://schemas.microsoft.com/office/drawing/2014/main" id="{ECB4F76D-C18C-4773-928C-3472986439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151" y="3545609"/>
            <a:ext cx="2739049" cy="3007802"/>
          </a:xfrm>
          <a:prstGeom prst="rect">
            <a:avLst/>
          </a:prstGeom>
          <a:noFill/>
          <a:extLst>
            <a:ext uri="{909E8E84-426E-40DD-AFC4-6F175D3DCCD1}">
              <a14:hiddenFill xmlns:a14="http://schemas.microsoft.com/office/drawing/2010/main">
                <a:solidFill>
                  <a:srgbClr val="FFFFFF"/>
                </a:solidFill>
              </a14:hiddenFill>
            </a:ext>
          </a:extLst>
        </p:spPr>
      </p:pic>
      <p:sp>
        <p:nvSpPr>
          <p:cNvPr id="13" name="スライド番号プレースホルダー 2">
            <a:extLst>
              <a:ext uri="{FF2B5EF4-FFF2-40B4-BE49-F238E27FC236}">
                <a16:creationId xmlns:a16="http://schemas.microsoft.com/office/drawing/2014/main" id="{A16FF759-4FA4-4101-861B-4804E4FD1540}"/>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11</a:t>
            </a:fld>
            <a:endParaRPr kumimoji="1" lang="ja-JP" altLang="en-US" dirty="0"/>
          </a:p>
        </p:txBody>
      </p:sp>
    </p:spTree>
    <p:extLst>
      <p:ext uri="{BB962C8B-B14F-4D97-AF65-F5344CB8AC3E}">
        <p14:creationId xmlns:p14="http://schemas.microsoft.com/office/powerpoint/2010/main" val="415831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合理的配慮と基礎的整備の関係</a:t>
            </a:r>
            <a:endParaRPr kumimoji="1" lang="ja-JP" altLang="en-US" dirty="0"/>
          </a:p>
        </p:txBody>
      </p:sp>
      <p:sp>
        <p:nvSpPr>
          <p:cNvPr id="3" name="正方形/長方形 2"/>
          <p:cNvSpPr/>
          <p:nvPr/>
        </p:nvSpPr>
        <p:spPr>
          <a:xfrm>
            <a:off x="259343" y="4286008"/>
            <a:ext cx="6096423" cy="1512168"/>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国、都道府県、市町村、学校等による環境整備</a:t>
            </a:r>
            <a:r>
              <a:rPr lang="en-US" altLang="ja-JP" sz="2000" b="1" dirty="0">
                <a:solidFill>
                  <a:schemeClr val="tx1"/>
                </a:solidFill>
                <a:latin typeface="+mn-ea"/>
              </a:rPr>
              <a:t/>
            </a:r>
            <a:br>
              <a:rPr lang="en-US" altLang="ja-JP" sz="2000" b="1" dirty="0">
                <a:solidFill>
                  <a:schemeClr val="tx1"/>
                </a:solidFill>
                <a:latin typeface="+mn-ea"/>
              </a:rPr>
            </a:br>
            <a:endParaRPr lang="ja-JP" altLang="en-US" sz="2000" b="1" dirty="0">
              <a:solidFill>
                <a:schemeClr val="tx1"/>
              </a:solidFill>
              <a:latin typeface="+mn-ea"/>
            </a:endParaRPr>
          </a:p>
        </p:txBody>
      </p:sp>
      <p:sp>
        <p:nvSpPr>
          <p:cNvPr id="4" name="円/楕円 5"/>
          <p:cNvSpPr/>
          <p:nvPr/>
        </p:nvSpPr>
        <p:spPr>
          <a:xfrm>
            <a:off x="418554" y="2628610"/>
            <a:ext cx="1400708" cy="1656184"/>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A</a:t>
            </a:r>
            <a:r>
              <a:rPr lang="ja-JP" altLang="en-US" dirty="0" err="1">
                <a:solidFill>
                  <a:schemeClr val="tx1"/>
                </a:solidFill>
                <a:latin typeface="+mn-ea"/>
              </a:rPr>
              <a:t>さんの</a:t>
            </a:r>
            <a:r>
              <a:rPr lang="ja-JP" altLang="en-US" dirty="0">
                <a:solidFill>
                  <a:schemeClr val="tx1"/>
                </a:solidFill>
                <a:latin typeface="+mn-ea"/>
              </a:rPr>
              <a:t>ための合理的配慮</a:t>
            </a:r>
          </a:p>
        </p:txBody>
      </p:sp>
      <p:sp>
        <p:nvSpPr>
          <p:cNvPr id="5" name="円/楕円 6"/>
          <p:cNvSpPr/>
          <p:nvPr/>
        </p:nvSpPr>
        <p:spPr>
          <a:xfrm>
            <a:off x="1675246" y="2052090"/>
            <a:ext cx="1400708" cy="223224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B</a:t>
            </a:r>
            <a:r>
              <a:rPr lang="ja-JP" altLang="en-US" dirty="0" err="1">
                <a:solidFill>
                  <a:schemeClr val="tx1"/>
                </a:solidFill>
                <a:latin typeface="+mn-ea"/>
              </a:rPr>
              <a:t>さんの</a:t>
            </a:r>
            <a:r>
              <a:rPr lang="ja-JP" altLang="en-US" dirty="0">
                <a:solidFill>
                  <a:schemeClr val="tx1"/>
                </a:solidFill>
                <a:latin typeface="+mn-ea"/>
              </a:rPr>
              <a:t>ための合理的配慮</a:t>
            </a:r>
          </a:p>
        </p:txBody>
      </p:sp>
      <p:sp>
        <p:nvSpPr>
          <p:cNvPr id="6" name="円/楕円 7"/>
          <p:cNvSpPr/>
          <p:nvPr/>
        </p:nvSpPr>
        <p:spPr>
          <a:xfrm>
            <a:off x="2827374" y="3392746"/>
            <a:ext cx="700354" cy="893262"/>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7" name="円/楕円 8"/>
          <p:cNvSpPr/>
          <p:nvPr/>
        </p:nvSpPr>
        <p:spPr>
          <a:xfrm>
            <a:off x="3365550" y="3169884"/>
            <a:ext cx="700354" cy="1116124"/>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8" name="円/楕円 9"/>
          <p:cNvSpPr/>
          <p:nvPr/>
        </p:nvSpPr>
        <p:spPr>
          <a:xfrm>
            <a:off x="4065904" y="3622981"/>
            <a:ext cx="505117" cy="663027"/>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9" name="円/楕円 12"/>
          <p:cNvSpPr/>
          <p:nvPr/>
        </p:nvSpPr>
        <p:spPr>
          <a:xfrm>
            <a:off x="4444415" y="3169884"/>
            <a:ext cx="759223" cy="1104381"/>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10" name="円/楕円 10"/>
          <p:cNvSpPr/>
          <p:nvPr/>
        </p:nvSpPr>
        <p:spPr>
          <a:xfrm>
            <a:off x="4949532" y="2781823"/>
            <a:ext cx="1028932" cy="15121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11" name="円/楕円 11"/>
          <p:cNvSpPr/>
          <p:nvPr/>
        </p:nvSpPr>
        <p:spPr>
          <a:xfrm>
            <a:off x="5850649" y="3622981"/>
            <a:ext cx="505117" cy="663027"/>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n-ea"/>
            </a:endParaRPr>
          </a:p>
        </p:txBody>
      </p:sp>
      <p:sp>
        <p:nvSpPr>
          <p:cNvPr id="12" name="右中かっこ 11"/>
          <p:cNvSpPr/>
          <p:nvPr/>
        </p:nvSpPr>
        <p:spPr>
          <a:xfrm>
            <a:off x="6477932" y="1720285"/>
            <a:ext cx="279648" cy="2536840"/>
          </a:xfrm>
          <a:prstGeom prst="rightBrace">
            <a:avLst>
              <a:gd name="adj1" fmla="val 8333"/>
              <a:gd name="adj2" fmla="val 51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13" name="右中かっこ 12"/>
          <p:cNvSpPr/>
          <p:nvPr/>
        </p:nvSpPr>
        <p:spPr>
          <a:xfrm>
            <a:off x="6477931" y="4302568"/>
            <a:ext cx="279648" cy="1495607"/>
          </a:xfrm>
          <a:prstGeom prst="rightBrace">
            <a:avLst>
              <a:gd name="adj1" fmla="val 8333"/>
              <a:gd name="adj2" fmla="val 51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n-ea"/>
            </a:endParaRPr>
          </a:p>
        </p:txBody>
      </p:sp>
      <p:sp>
        <p:nvSpPr>
          <p:cNvPr id="14" name="テキスト ボックス 13"/>
          <p:cNvSpPr txBox="1"/>
          <p:nvPr/>
        </p:nvSpPr>
        <p:spPr>
          <a:xfrm>
            <a:off x="6812999" y="2802103"/>
            <a:ext cx="2096970" cy="523220"/>
          </a:xfrm>
          <a:prstGeom prst="rect">
            <a:avLst/>
          </a:prstGeom>
          <a:noFill/>
        </p:spPr>
        <p:txBody>
          <a:bodyPr wrap="square" rtlCol="0">
            <a:spAutoFit/>
          </a:bodyPr>
          <a:lstStyle/>
          <a:p>
            <a:r>
              <a:rPr lang="ja-JP" altLang="en-US" sz="2800" b="1" dirty="0">
                <a:solidFill>
                  <a:srgbClr val="C00000"/>
                </a:solidFill>
                <a:latin typeface="+mn-ea"/>
              </a:rPr>
              <a:t>合理的配慮</a:t>
            </a:r>
          </a:p>
        </p:txBody>
      </p:sp>
      <p:sp>
        <p:nvSpPr>
          <p:cNvPr id="15" name="テキスト ボックス 14"/>
          <p:cNvSpPr txBox="1"/>
          <p:nvPr/>
        </p:nvSpPr>
        <p:spPr>
          <a:xfrm>
            <a:off x="6812999" y="4603628"/>
            <a:ext cx="2239561" cy="1015663"/>
          </a:xfrm>
          <a:prstGeom prst="rect">
            <a:avLst/>
          </a:prstGeom>
          <a:noFill/>
        </p:spPr>
        <p:txBody>
          <a:bodyPr wrap="square" rtlCol="0">
            <a:spAutoFit/>
          </a:bodyPr>
          <a:lstStyle/>
          <a:p>
            <a:r>
              <a:rPr lang="ja-JP" altLang="en-US" sz="2000" dirty="0">
                <a:latin typeface="+mn-ea"/>
              </a:rPr>
              <a:t>合理的配慮の基礎となる環境整備</a:t>
            </a:r>
            <a:endParaRPr lang="en-US" altLang="ja-JP" sz="2000" dirty="0">
              <a:latin typeface="+mn-ea"/>
            </a:endParaRPr>
          </a:p>
          <a:p>
            <a:r>
              <a:rPr lang="ja-JP" altLang="en-US" sz="2000" dirty="0">
                <a:latin typeface="+mn-ea"/>
              </a:rPr>
              <a:t>（</a:t>
            </a:r>
            <a:r>
              <a:rPr lang="ja-JP" altLang="en-US" sz="2000" b="1" dirty="0">
                <a:latin typeface="+mn-ea"/>
              </a:rPr>
              <a:t>基礎的環境備</a:t>
            </a:r>
            <a:r>
              <a:rPr lang="ja-JP" altLang="en-US" sz="2000" dirty="0">
                <a:latin typeface="+mn-ea"/>
              </a:rPr>
              <a:t>）</a:t>
            </a:r>
          </a:p>
        </p:txBody>
      </p:sp>
      <p:sp>
        <p:nvSpPr>
          <p:cNvPr id="16" name="矢印: 右 17"/>
          <p:cNvSpPr/>
          <p:nvPr/>
        </p:nvSpPr>
        <p:spPr>
          <a:xfrm>
            <a:off x="691376" y="5209151"/>
            <a:ext cx="432048" cy="322925"/>
          </a:xfrm>
          <a:prstGeom prst="rightArrow">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solidFill>
                <a:schemeClr val="tx1"/>
              </a:solidFill>
              <a:latin typeface="+mn-ea"/>
            </a:endParaRPr>
          </a:p>
        </p:txBody>
      </p:sp>
      <p:sp>
        <p:nvSpPr>
          <p:cNvPr id="17" name="テキスト ボックス 16"/>
          <p:cNvSpPr txBox="1"/>
          <p:nvPr/>
        </p:nvSpPr>
        <p:spPr>
          <a:xfrm>
            <a:off x="1164989" y="5153233"/>
            <a:ext cx="5112568" cy="523220"/>
          </a:xfrm>
          <a:prstGeom prst="rect">
            <a:avLst/>
          </a:prstGeom>
          <a:noFill/>
        </p:spPr>
        <p:txBody>
          <a:bodyPr wrap="square" rtlCol="0">
            <a:spAutoFit/>
          </a:bodyPr>
          <a:lstStyle/>
          <a:p>
            <a:r>
              <a:rPr kumimoji="1" lang="ja-JP" altLang="en-US" sz="2800" b="1" dirty="0">
                <a:solidFill>
                  <a:srgbClr val="C00000"/>
                </a:solidFill>
                <a:latin typeface="+mn-ea"/>
              </a:rPr>
              <a:t>ユニバーサルデザイン</a:t>
            </a:r>
            <a:r>
              <a:rPr kumimoji="1" lang="ja-JP" altLang="en-US" sz="2000" dirty="0">
                <a:latin typeface="+mn-ea"/>
              </a:rPr>
              <a:t>の視点</a:t>
            </a:r>
            <a:endParaRPr kumimoji="1" lang="ja-JP" altLang="en-US" sz="2400" dirty="0">
              <a:latin typeface="+mn-ea"/>
            </a:endParaRPr>
          </a:p>
        </p:txBody>
      </p:sp>
      <p:sp>
        <p:nvSpPr>
          <p:cNvPr id="18" name="正方形/長方形 17">
            <a:extLst>
              <a:ext uri="{FF2B5EF4-FFF2-40B4-BE49-F238E27FC236}">
                <a16:creationId xmlns:a16="http://schemas.microsoft.com/office/drawing/2014/main" id="{231F966F-3F54-4B41-9FE0-F0C5CE60418E}"/>
              </a:ext>
            </a:extLst>
          </p:cNvPr>
          <p:cNvSpPr/>
          <p:nvPr/>
        </p:nvSpPr>
        <p:spPr>
          <a:xfrm>
            <a:off x="1" y="6568786"/>
            <a:ext cx="9144000" cy="276999"/>
          </a:xfrm>
          <a:prstGeom prst="rect">
            <a:avLst/>
          </a:prstGeom>
        </p:spPr>
        <p:txBody>
          <a:bodyPr wrap="square">
            <a:spAutoFit/>
          </a:bodyPr>
          <a:lstStyle/>
          <a:p>
            <a:pPr algn="ctr"/>
            <a:r>
              <a:rPr lang="ja-JP" altLang="en-US" sz="1200" dirty="0"/>
              <a:t>支援ヒント集 </a:t>
            </a:r>
            <a:r>
              <a:rPr lang="en-US" altLang="ja-JP" sz="1200" dirty="0"/>
              <a:t>P.25~26</a:t>
            </a:r>
            <a:endParaRPr lang="ja-JP" altLang="en-US" sz="1200" dirty="0"/>
          </a:p>
        </p:txBody>
      </p:sp>
      <p:sp>
        <p:nvSpPr>
          <p:cNvPr id="20" name="スライド番号プレースホルダー 2">
            <a:extLst>
              <a:ext uri="{FF2B5EF4-FFF2-40B4-BE49-F238E27FC236}">
                <a16:creationId xmlns:a16="http://schemas.microsoft.com/office/drawing/2014/main" id="{19E257A3-1944-443B-B8A8-8A3E458D00A3}"/>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12</a:t>
            </a:fld>
            <a:endParaRPr kumimoji="1" lang="ja-JP" altLang="en-US" dirty="0"/>
          </a:p>
        </p:txBody>
      </p:sp>
    </p:spTree>
    <p:extLst>
      <p:ext uri="{BB962C8B-B14F-4D97-AF65-F5344CB8AC3E}">
        <p14:creationId xmlns:p14="http://schemas.microsoft.com/office/powerpoint/2010/main" val="284857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D70D59-60D0-4F63-AC55-B0D96BC0F51A}"/>
              </a:ext>
            </a:extLst>
          </p:cNvPr>
          <p:cNvSpPr>
            <a:spLocks noGrp="1"/>
          </p:cNvSpPr>
          <p:nvPr>
            <p:ph type="title"/>
          </p:nvPr>
        </p:nvSpPr>
        <p:spPr/>
        <p:txBody>
          <a:bodyPr>
            <a:noAutofit/>
          </a:bodyPr>
          <a:lstStyle/>
          <a:p>
            <a:pPr algn="ctr"/>
            <a:r>
              <a:rPr lang="ja-JP" altLang="en-US" sz="3600" b="1" dirty="0">
                <a:solidFill>
                  <a:schemeClr val="bg1"/>
                </a:solidFill>
                <a:latin typeface="メイリオ" panose="020B0604030504040204" pitchFamily="50" charset="-128"/>
                <a:ea typeface="メイリオ" panose="020B0604030504040204" pitchFamily="50" charset="-128"/>
              </a:rPr>
              <a:t>授業のユニバーサルデザイン化のイメージ</a:t>
            </a:r>
            <a:endParaRPr kumimoji="1" lang="ja-JP" altLang="en-US" sz="3600" dirty="0">
              <a:latin typeface="メイリオ" panose="020B0604030504040204" pitchFamily="50" charset="-128"/>
              <a:ea typeface="メイリオ" panose="020B0604030504040204" pitchFamily="50" charset="-128"/>
            </a:endParaRPr>
          </a:p>
        </p:txBody>
      </p:sp>
      <p:cxnSp>
        <p:nvCxnSpPr>
          <p:cNvPr id="3" name="直線矢印コネクタ 2">
            <a:extLst>
              <a:ext uri="{FF2B5EF4-FFF2-40B4-BE49-F238E27FC236}">
                <a16:creationId xmlns:a16="http://schemas.microsoft.com/office/drawing/2014/main" id="{2D521083-D43F-4E28-8708-ED4CBBE21BC8}"/>
              </a:ext>
            </a:extLst>
          </p:cNvPr>
          <p:cNvCxnSpPr>
            <a:endCxn id="19" idx="3"/>
          </p:cNvCxnSpPr>
          <p:nvPr/>
        </p:nvCxnSpPr>
        <p:spPr>
          <a:xfrm flipV="1">
            <a:off x="4618732" y="5613181"/>
            <a:ext cx="3488364" cy="5627"/>
          </a:xfrm>
          <a:prstGeom prst="straightConnector1">
            <a:avLst/>
          </a:prstGeom>
          <a:ln w="762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BAAAF1FB-0773-4D8E-B863-7470A12EFBB2}"/>
              </a:ext>
            </a:extLst>
          </p:cNvPr>
          <p:cNvCxnSpPr/>
          <p:nvPr/>
        </p:nvCxnSpPr>
        <p:spPr>
          <a:xfrm flipV="1">
            <a:off x="6091133" y="3793263"/>
            <a:ext cx="1966657" cy="5628"/>
          </a:xfrm>
          <a:prstGeom prst="straightConnector1">
            <a:avLst/>
          </a:prstGeom>
          <a:ln w="762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右矢印 28">
            <a:extLst>
              <a:ext uri="{FF2B5EF4-FFF2-40B4-BE49-F238E27FC236}">
                <a16:creationId xmlns:a16="http://schemas.microsoft.com/office/drawing/2014/main" id="{1A2B60BD-92B2-48FC-B8DA-3BE2A94A19C3}"/>
              </a:ext>
            </a:extLst>
          </p:cNvPr>
          <p:cNvSpPr/>
          <p:nvPr/>
        </p:nvSpPr>
        <p:spPr>
          <a:xfrm>
            <a:off x="2452054" y="1775880"/>
            <a:ext cx="5607760" cy="997347"/>
          </a:xfrm>
          <a:prstGeom prst="rightArrow">
            <a:avLst/>
          </a:prstGeom>
          <a:solidFill>
            <a:schemeClr val="accent1">
              <a:lumMod val="20000"/>
              <a:lumOff val="80000"/>
            </a:schemeClr>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 name="フローチャート: 代替処理 6">
            <a:extLst>
              <a:ext uri="{FF2B5EF4-FFF2-40B4-BE49-F238E27FC236}">
                <a16:creationId xmlns:a16="http://schemas.microsoft.com/office/drawing/2014/main" id="{8D18452E-81FA-44D9-8CC0-B5626E157E03}"/>
              </a:ext>
            </a:extLst>
          </p:cNvPr>
          <p:cNvSpPr/>
          <p:nvPr/>
        </p:nvSpPr>
        <p:spPr>
          <a:xfrm>
            <a:off x="8192547" y="1613653"/>
            <a:ext cx="662696" cy="4527698"/>
          </a:xfrm>
          <a:prstGeom prst="flowChartAlternateProcess">
            <a:avLst/>
          </a:prstGeom>
          <a:solidFill>
            <a:schemeClr val="accent1">
              <a:lumMod val="75000"/>
            </a:schemeClr>
          </a:solidFill>
          <a:ln w="9525">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rPr>
              <a:t>各教科の学習内容</a:t>
            </a:r>
          </a:p>
        </p:txBody>
      </p:sp>
      <p:pic>
        <p:nvPicPr>
          <p:cNvPr id="8" name="Picture 2" descr="https://1.bp.blogspot.com/-hw8U0g0kUhc/U8XkayZ6HPI/AAAAAAAAiwQ/oyxinfRFzR4/s800/benkyou_classroom.png">
            <a:extLst>
              <a:ext uri="{FF2B5EF4-FFF2-40B4-BE49-F238E27FC236}">
                <a16:creationId xmlns:a16="http://schemas.microsoft.com/office/drawing/2014/main" id="{AEBC59D4-BADF-4EB4-A67F-F03722253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246" y="1260642"/>
            <a:ext cx="1994524" cy="1433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2.bp.blogspot.com/-eFbDPrc_b6E/Vt_uA_CY_8I/AAAAAAAA4sE/AiulimPg_eQ/s800/study_wakaranai_boy.png">
            <a:extLst>
              <a:ext uri="{FF2B5EF4-FFF2-40B4-BE49-F238E27FC236}">
                <a16:creationId xmlns:a16="http://schemas.microsoft.com/office/drawing/2014/main" id="{0FE8425A-1970-4193-A88E-DD4024928F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72" y="2970753"/>
            <a:ext cx="1385929" cy="1385929"/>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12491E2E-E05D-41FC-9EF2-30BACE757DD7}"/>
              </a:ext>
            </a:extLst>
          </p:cNvPr>
          <p:cNvSpPr/>
          <p:nvPr/>
        </p:nvSpPr>
        <p:spPr>
          <a:xfrm>
            <a:off x="15703" y="4358299"/>
            <a:ext cx="56066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集団指導の工夫が必要</a:t>
            </a:r>
          </a:p>
        </p:txBody>
      </p:sp>
      <p:pic>
        <p:nvPicPr>
          <p:cNvPr id="11" name="Picture 2" descr="https://3.bp.blogspot.com/-wTJO1g-vWgU/WGxqWpO5ctI/AAAAAAABA88/ZyC97HSvjxsBZkQfeyx5q5TYWUTzP8btgCLcB/s800/sports_kurumaisu2_girl.png">
            <a:extLst>
              <a:ext uri="{FF2B5EF4-FFF2-40B4-BE49-F238E27FC236}">
                <a16:creationId xmlns:a16="http://schemas.microsoft.com/office/drawing/2014/main" id="{1FD35493-F165-4D13-9792-E5B729AEF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10" y="4976832"/>
            <a:ext cx="1124009" cy="1445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7A5C81C-6149-490F-8707-D5E5F058405D}"/>
              </a:ext>
            </a:extLst>
          </p:cNvPr>
          <p:cNvSpPr/>
          <p:nvPr/>
        </p:nvSpPr>
        <p:spPr>
          <a:xfrm>
            <a:off x="42354" y="6439234"/>
            <a:ext cx="4371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手厚い支援が必要</a:t>
            </a:r>
          </a:p>
        </p:txBody>
      </p:sp>
      <p:sp>
        <p:nvSpPr>
          <p:cNvPr id="13" name="正方形/長方形 12">
            <a:extLst>
              <a:ext uri="{FF2B5EF4-FFF2-40B4-BE49-F238E27FC236}">
                <a16:creationId xmlns:a16="http://schemas.microsoft.com/office/drawing/2014/main" id="{A0B54FA8-71AE-4BCA-A6F2-2683AEA9E1C1}"/>
              </a:ext>
            </a:extLst>
          </p:cNvPr>
          <p:cNvSpPr/>
          <p:nvPr/>
        </p:nvSpPr>
        <p:spPr>
          <a:xfrm>
            <a:off x="6030990" y="2074963"/>
            <a:ext cx="20510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a:ea typeface="メイリオ"/>
                <a:cs typeface="+mn-cs"/>
              </a:rPr>
              <a:t>あると便利</a:t>
            </a:r>
          </a:p>
        </p:txBody>
      </p:sp>
      <p:sp>
        <p:nvSpPr>
          <p:cNvPr id="14" name="右矢印 26">
            <a:extLst>
              <a:ext uri="{FF2B5EF4-FFF2-40B4-BE49-F238E27FC236}">
                <a16:creationId xmlns:a16="http://schemas.microsoft.com/office/drawing/2014/main" id="{FD0360A4-6569-4E97-8FA8-FBFEC61D438C}"/>
              </a:ext>
            </a:extLst>
          </p:cNvPr>
          <p:cNvSpPr/>
          <p:nvPr/>
        </p:nvSpPr>
        <p:spPr>
          <a:xfrm>
            <a:off x="2461741" y="3300133"/>
            <a:ext cx="3570350" cy="997347"/>
          </a:xfrm>
          <a:prstGeom prst="rightArrow">
            <a:avLst/>
          </a:prstGeom>
          <a:solidFill>
            <a:schemeClr val="accent1">
              <a:lumMod val="20000"/>
              <a:lumOff val="80000"/>
            </a:schemeClr>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右矢印 27">
            <a:extLst>
              <a:ext uri="{FF2B5EF4-FFF2-40B4-BE49-F238E27FC236}">
                <a16:creationId xmlns:a16="http://schemas.microsoft.com/office/drawing/2014/main" id="{85760AB6-21FB-4282-8714-85E9B2C91BD3}"/>
              </a:ext>
            </a:extLst>
          </p:cNvPr>
          <p:cNvSpPr/>
          <p:nvPr/>
        </p:nvSpPr>
        <p:spPr>
          <a:xfrm>
            <a:off x="6054061" y="3277405"/>
            <a:ext cx="2005752" cy="997347"/>
          </a:xfrm>
          <a:prstGeom prst="rightArrow">
            <a:avLst/>
          </a:prstGeom>
          <a:solidFill>
            <a:schemeClr val="accent1">
              <a:lumMod val="60000"/>
              <a:lumOff val="4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右矢印 31">
            <a:extLst>
              <a:ext uri="{FF2B5EF4-FFF2-40B4-BE49-F238E27FC236}">
                <a16:creationId xmlns:a16="http://schemas.microsoft.com/office/drawing/2014/main" id="{F1F0D08C-5824-4845-A198-5418A7DC35B2}"/>
              </a:ext>
            </a:extLst>
          </p:cNvPr>
          <p:cNvSpPr/>
          <p:nvPr/>
        </p:nvSpPr>
        <p:spPr>
          <a:xfrm>
            <a:off x="2461742" y="5117927"/>
            <a:ext cx="2121496" cy="997347"/>
          </a:xfrm>
          <a:prstGeom prst="rightArrow">
            <a:avLst/>
          </a:prstGeom>
          <a:solidFill>
            <a:schemeClr val="accent1">
              <a:lumMod val="20000"/>
              <a:lumOff val="80000"/>
            </a:schemeClr>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右矢印 34">
            <a:extLst>
              <a:ext uri="{FF2B5EF4-FFF2-40B4-BE49-F238E27FC236}">
                <a16:creationId xmlns:a16="http://schemas.microsoft.com/office/drawing/2014/main" id="{03C319DF-A651-4CF1-9E03-8DFB43C1A799}"/>
              </a:ext>
            </a:extLst>
          </p:cNvPr>
          <p:cNvSpPr/>
          <p:nvPr/>
        </p:nvSpPr>
        <p:spPr>
          <a:xfrm>
            <a:off x="4615151" y="5114508"/>
            <a:ext cx="2005752" cy="997347"/>
          </a:xfrm>
          <a:prstGeom prst="rightArrow">
            <a:avLst/>
          </a:prstGeom>
          <a:solidFill>
            <a:schemeClr val="accent1">
              <a:lumMod val="60000"/>
              <a:lumOff val="4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 name="正方形/長方形 5">
            <a:extLst>
              <a:ext uri="{FF2B5EF4-FFF2-40B4-BE49-F238E27FC236}">
                <a16:creationId xmlns:a16="http://schemas.microsoft.com/office/drawing/2014/main" id="{198749A5-C13C-4EE1-B769-10B013F06646}"/>
              </a:ext>
            </a:extLst>
          </p:cNvPr>
          <p:cNvSpPr/>
          <p:nvPr/>
        </p:nvSpPr>
        <p:spPr>
          <a:xfrm>
            <a:off x="4601503" y="1706154"/>
            <a:ext cx="3489275" cy="4435196"/>
          </a:xfrm>
          <a:custGeom>
            <a:avLst/>
            <a:gdLst>
              <a:gd name="connsiteX0" fmla="*/ 0 w 2026425"/>
              <a:gd name="connsiteY0" fmla="*/ 0 h 3303640"/>
              <a:gd name="connsiteX1" fmla="*/ 2026425 w 2026425"/>
              <a:gd name="connsiteY1" fmla="*/ 0 h 3303640"/>
              <a:gd name="connsiteX2" fmla="*/ 2026425 w 2026425"/>
              <a:gd name="connsiteY2" fmla="*/ 3303640 h 3303640"/>
              <a:gd name="connsiteX3" fmla="*/ 0 w 2026425"/>
              <a:gd name="connsiteY3" fmla="*/ 3303640 h 3303640"/>
              <a:gd name="connsiteX4" fmla="*/ 0 w 2026425"/>
              <a:gd name="connsiteY4" fmla="*/ 0 h 3303640"/>
              <a:gd name="connsiteX0" fmla="*/ 20319 w 2046744"/>
              <a:gd name="connsiteY0" fmla="*/ 0 h 3303640"/>
              <a:gd name="connsiteX1" fmla="*/ 2046744 w 2046744"/>
              <a:gd name="connsiteY1" fmla="*/ 0 h 3303640"/>
              <a:gd name="connsiteX2" fmla="*/ 2046744 w 2046744"/>
              <a:gd name="connsiteY2" fmla="*/ 3303640 h 3303640"/>
              <a:gd name="connsiteX3" fmla="*/ 20319 w 2046744"/>
              <a:gd name="connsiteY3" fmla="*/ 3303640 h 3303640"/>
              <a:gd name="connsiteX4" fmla="*/ 20319 w 2046744"/>
              <a:gd name="connsiteY4" fmla="*/ 0 h 3303640"/>
              <a:gd name="connsiteX0" fmla="*/ 1416895 w 3443320"/>
              <a:gd name="connsiteY0" fmla="*/ 0 h 4011563"/>
              <a:gd name="connsiteX1" fmla="*/ 3443320 w 3443320"/>
              <a:gd name="connsiteY1" fmla="*/ 0 h 4011563"/>
              <a:gd name="connsiteX2" fmla="*/ 3443320 w 3443320"/>
              <a:gd name="connsiteY2" fmla="*/ 3303640 h 4011563"/>
              <a:gd name="connsiteX3" fmla="*/ 1050 w 3443320"/>
              <a:gd name="connsiteY3" fmla="*/ 4011563 h 4011563"/>
              <a:gd name="connsiteX4" fmla="*/ 1416895 w 3443320"/>
              <a:gd name="connsiteY4" fmla="*/ 0 h 4011563"/>
              <a:gd name="connsiteX0" fmla="*/ 1415845 w 3442270"/>
              <a:gd name="connsiteY0" fmla="*/ 0 h 4011563"/>
              <a:gd name="connsiteX1" fmla="*/ 3442270 w 3442270"/>
              <a:gd name="connsiteY1" fmla="*/ 0 h 4011563"/>
              <a:gd name="connsiteX2" fmla="*/ 3442270 w 3442270"/>
              <a:gd name="connsiteY2" fmla="*/ 3303640 h 4011563"/>
              <a:gd name="connsiteX3" fmla="*/ 0 w 3442270"/>
              <a:gd name="connsiteY3" fmla="*/ 4011563 h 4011563"/>
              <a:gd name="connsiteX4" fmla="*/ 1415845 w 3442270"/>
              <a:gd name="connsiteY4" fmla="*/ 0 h 4011563"/>
              <a:gd name="connsiteX0" fmla="*/ 1418399 w 3444824"/>
              <a:gd name="connsiteY0" fmla="*/ 0 h 4590772"/>
              <a:gd name="connsiteX1" fmla="*/ 3444824 w 3444824"/>
              <a:gd name="connsiteY1" fmla="*/ 0 h 4590772"/>
              <a:gd name="connsiteX2" fmla="*/ 3444824 w 3444824"/>
              <a:gd name="connsiteY2" fmla="*/ 3303640 h 4590772"/>
              <a:gd name="connsiteX3" fmla="*/ 2554 w 3444824"/>
              <a:gd name="connsiteY3" fmla="*/ 4011563 h 4590772"/>
              <a:gd name="connsiteX4" fmla="*/ 1418399 w 3444824"/>
              <a:gd name="connsiteY4" fmla="*/ 0 h 4590772"/>
              <a:gd name="connsiteX0" fmla="*/ 1441669 w 3468094"/>
              <a:gd name="connsiteY0" fmla="*/ 0 h 4931724"/>
              <a:gd name="connsiteX1" fmla="*/ 3468094 w 3468094"/>
              <a:gd name="connsiteY1" fmla="*/ 0 h 4931724"/>
              <a:gd name="connsiteX2" fmla="*/ 3468094 w 3468094"/>
              <a:gd name="connsiteY2" fmla="*/ 3303640 h 4931724"/>
              <a:gd name="connsiteX3" fmla="*/ 25824 w 3468094"/>
              <a:gd name="connsiteY3" fmla="*/ 4011563 h 4931724"/>
              <a:gd name="connsiteX4" fmla="*/ 1441669 w 3468094"/>
              <a:gd name="connsiteY4" fmla="*/ 0 h 4931724"/>
              <a:gd name="connsiteX0" fmla="*/ 1441803 w 3468228"/>
              <a:gd name="connsiteY0" fmla="*/ 0 h 5186749"/>
              <a:gd name="connsiteX1" fmla="*/ 3468228 w 3468228"/>
              <a:gd name="connsiteY1" fmla="*/ 0 h 5186749"/>
              <a:gd name="connsiteX2" fmla="*/ 3453479 w 3468228"/>
              <a:gd name="connsiteY2" fmla="*/ 4291782 h 5186749"/>
              <a:gd name="connsiteX3" fmla="*/ 25958 w 3468228"/>
              <a:gd name="connsiteY3" fmla="*/ 4011563 h 5186749"/>
              <a:gd name="connsiteX4" fmla="*/ 1441803 w 3468228"/>
              <a:gd name="connsiteY4" fmla="*/ 0 h 5186749"/>
              <a:gd name="connsiteX0" fmla="*/ 1441538 w 3483364"/>
              <a:gd name="connsiteY0" fmla="*/ 0 h 5196437"/>
              <a:gd name="connsiteX1" fmla="*/ 3467963 w 3483364"/>
              <a:gd name="connsiteY1" fmla="*/ 0 h 5196437"/>
              <a:gd name="connsiteX2" fmla="*/ 3482711 w 3483364"/>
              <a:gd name="connsiteY2" fmla="*/ 4321279 h 5196437"/>
              <a:gd name="connsiteX3" fmla="*/ 25693 w 3483364"/>
              <a:gd name="connsiteY3" fmla="*/ 4011563 h 5196437"/>
              <a:gd name="connsiteX4" fmla="*/ 1441538 w 3483364"/>
              <a:gd name="connsiteY4" fmla="*/ 0 h 5196437"/>
              <a:gd name="connsiteX0" fmla="*/ 1441669 w 3469513"/>
              <a:gd name="connsiteY0" fmla="*/ 0 h 5196437"/>
              <a:gd name="connsiteX1" fmla="*/ 3468094 w 3469513"/>
              <a:gd name="connsiteY1" fmla="*/ 0 h 5196437"/>
              <a:gd name="connsiteX2" fmla="*/ 3468094 w 3469513"/>
              <a:gd name="connsiteY2" fmla="*/ 4321279 h 5196437"/>
              <a:gd name="connsiteX3" fmla="*/ 25824 w 3469513"/>
              <a:gd name="connsiteY3" fmla="*/ 4011563 h 5196437"/>
              <a:gd name="connsiteX4" fmla="*/ 1441669 w 3469513"/>
              <a:gd name="connsiteY4" fmla="*/ 0 h 5196437"/>
              <a:gd name="connsiteX0" fmla="*/ 1441538 w 3483364"/>
              <a:gd name="connsiteY0" fmla="*/ 0 h 5355712"/>
              <a:gd name="connsiteX1" fmla="*/ 3467963 w 3483364"/>
              <a:gd name="connsiteY1" fmla="*/ 0 h 5355712"/>
              <a:gd name="connsiteX2" fmla="*/ 3482711 w 3483364"/>
              <a:gd name="connsiteY2" fmla="*/ 4748982 h 5355712"/>
              <a:gd name="connsiteX3" fmla="*/ 25693 w 3483364"/>
              <a:gd name="connsiteY3" fmla="*/ 4011563 h 5355712"/>
              <a:gd name="connsiteX4" fmla="*/ 1441538 w 3483364"/>
              <a:gd name="connsiteY4" fmla="*/ 0 h 5355712"/>
              <a:gd name="connsiteX0" fmla="*/ 1441803 w 3468228"/>
              <a:gd name="connsiteY0" fmla="*/ 0 h 5361906"/>
              <a:gd name="connsiteX1" fmla="*/ 3468228 w 3468228"/>
              <a:gd name="connsiteY1" fmla="*/ 0 h 5361906"/>
              <a:gd name="connsiteX2" fmla="*/ 3453479 w 3468228"/>
              <a:gd name="connsiteY2" fmla="*/ 4763730 h 5361906"/>
              <a:gd name="connsiteX3" fmla="*/ 25958 w 3468228"/>
              <a:gd name="connsiteY3" fmla="*/ 4011563 h 5361906"/>
              <a:gd name="connsiteX4" fmla="*/ 1441803 w 3468228"/>
              <a:gd name="connsiteY4" fmla="*/ 0 h 5361906"/>
              <a:gd name="connsiteX0" fmla="*/ 1441803 w 3468228"/>
              <a:gd name="connsiteY0" fmla="*/ 0 h 5361906"/>
              <a:gd name="connsiteX1" fmla="*/ 3468228 w 3468228"/>
              <a:gd name="connsiteY1" fmla="*/ 0 h 5361906"/>
              <a:gd name="connsiteX2" fmla="*/ 3453479 w 3468228"/>
              <a:gd name="connsiteY2" fmla="*/ 4763730 h 5361906"/>
              <a:gd name="connsiteX3" fmla="*/ 25958 w 3468228"/>
              <a:gd name="connsiteY3" fmla="*/ 4011563 h 5361906"/>
              <a:gd name="connsiteX4" fmla="*/ 1441803 w 3468228"/>
              <a:gd name="connsiteY4" fmla="*/ 0 h 5361906"/>
              <a:gd name="connsiteX0" fmla="*/ 1457699 w 3484124"/>
              <a:gd name="connsiteY0" fmla="*/ 0 h 5352660"/>
              <a:gd name="connsiteX1" fmla="*/ 3484124 w 3484124"/>
              <a:gd name="connsiteY1" fmla="*/ 0 h 5352660"/>
              <a:gd name="connsiteX2" fmla="*/ 3469375 w 3484124"/>
              <a:gd name="connsiteY2" fmla="*/ 4763730 h 5352660"/>
              <a:gd name="connsiteX3" fmla="*/ 25812 w 3484124"/>
              <a:gd name="connsiteY3" fmla="*/ 3995521 h 5352660"/>
              <a:gd name="connsiteX4" fmla="*/ 1457699 w 3484124"/>
              <a:gd name="connsiteY4" fmla="*/ 0 h 5352660"/>
              <a:gd name="connsiteX0" fmla="*/ 1488927 w 3515352"/>
              <a:gd name="connsiteY0" fmla="*/ 0 h 5022571"/>
              <a:gd name="connsiteX1" fmla="*/ 3515352 w 3515352"/>
              <a:gd name="connsiteY1" fmla="*/ 0 h 5022571"/>
              <a:gd name="connsiteX2" fmla="*/ 3500603 w 3515352"/>
              <a:gd name="connsiteY2" fmla="*/ 4763730 h 5022571"/>
              <a:gd name="connsiteX3" fmla="*/ 57040 w 3515352"/>
              <a:gd name="connsiteY3" fmla="*/ 3995521 h 5022571"/>
              <a:gd name="connsiteX4" fmla="*/ 1488927 w 3515352"/>
              <a:gd name="connsiteY4" fmla="*/ 0 h 5022571"/>
              <a:gd name="connsiteX0" fmla="*/ 1441678 w 3468103"/>
              <a:gd name="connsiteY0" fmla="*/ 0 h 5029496"/>
              <a:gd name="connsiteX1" fmla="*/ 3468103 w 3468103"/>
              <a:gd name="connsiteY1" fmla="*/ 0 h 5029496"/>
              <a:gd name="connsiteX2" fmla="*/ 3453354 w 3468103"/>
              <a:gd name="connsiteY2" fmla="*/ 4763730 h 5029496"/>
              <a:gd name="connsiteX3" fmla="*/ 57917 w 3468103"/>
              <a:gd name="connsiteY3" fmla="*/ 4011563 h 5029496"/>
              <a:gd name="connsiteX4" fmla="*/ 1441678 w 3468103"/>
              <a:gd name="connsiteY4" fmla="*/ 0 h 5029496"/>
              <a:gd name="connsiteX0" fmla="*/ 1452923 w 3479348"/>
              <a:gd name="connsiteY0" fmla="*/ 0 h 5016569"/>
              <a:gd name="connsiteX1" fmla="*/ 3479348 w 3479348"/>
              <a:gd name="connsiteY1" fmla="*/ 0 h 5016569"/>
              <a:gd name="connsiteX2" fmla="*/ 3464599 w 3479348"/>
              <a:gd name="connsiteY2" fmla="*/ 4763730 h 5016569"/>
              <a:gd name="connsiteX3" fmla="*/ 69162 w 3479348"/>
              <a:gd name="connsiteY3" fmla="*/ 4011563 h 5016569"/>
              <a:gd name="connsiteX4" fmla="*/ 1452923 w 3479348"/>
              <a:gd name="connsiteY4" fmla="*/ 0 h 5016569"/>
              <a:gd name="connsiteX0" fmla="*/ 1452923 w 3479348"/>
              <a:gd name="connsiteY0" fmla="*/ 0 h 5165843"/>
              <a:gd name="connsiteX1" fmla="*/ 3479348 w 3479348"/>
              <a:gd name="connsiteY1" fmla="*/ 0 h 5165843"/>
              <a:gd name="connsiteX2" fmla="*/ 3464599 w 3479348"/>
              <a:gd name="connsiteY2" fmla="*/ 5004362 h 5165843"/>
              <a:gd name="connsiteX3" fmla="*/ 69162 w 3479348"/>
              <a:gd name="connsiteY3" fmla="*/ 4011563 h 5165843"/>
              <a:gd name="connsiteX4" fmla="*/ 1452923 w 3479348"/>
              <a:gd name="connsiteY4" fmla="*/ 0 h 5165843"/>
              <a:gd name="connsiteX0" fmla="*/ 1452127 w 3478552"/>
              <a:gd name="connsiteY0" fmla="*/ 0 h 5053723"/>
              <a:gd name="connsiteX1" fmla="*/ 3478552 w 3478552"/>
              <a:gd name="connsiteY1" fmla="*/ 0 h 5053723"/>
              <a:gd name="connsiteX2" fmla="*/ 3463803 w 3478552"/>
              <a:gd name="connsiteY2" fmla="*/ 5004362 h 5053723"/>
              <a:gd name="connsiteX3" fmla="*/ 68366 w 3478552"/>
              <a:gd name="connsiteY3" fmla="*/ 4011563 h 5053723"/>
              <a:gd name="connsiteX4" fmla="*/ 1452127 w 3478552"/>
              <a:gd name="connsiteY4" fmla="*/ 0 h 5053723"/>
              <a:gd name="connsiteX0" fmla="*/ 1457181 w 3483606"/>
              <a:gd name="connsiteY0" fmla="*/ 0 h 5046788"/>
              <a:gd name="connsiteX1" fmla="*/ 3483606 w 3483606"/>
              <a:gd name="connsiteY1" fmla="*/ 0 h 5046788"/>
              <a:gd name="connsiteX2" fmla="*/ 3468857 w 3483606"/>
              <a:gd name="connsiteY2" fmla="*/ 5004362 h 5046788"/>
              <a:gd name="connsiteX3" fmla="*/ 73420 w 3483606"/>
              <a:gd name="connsiteY3" fmla="*/ 4011563 h 5046788"/>
              <a:gd name="connsiteX4" fmla="*/ 1457181 w 3483606"/>
              <a:gd name="connsiteY4" fmla="*/ 0 h 5046788"/>
              <a:gd name="connsiteX0" fmla="*/ 1458555 w 3484980"/>
              <a:gd name="connsiteY0" fmla="*/ 0 h 5032957"/>
              <a:gd name="connsiteX1" fmla="*/ 3484980 w 3484980"/>
              <a:gd name="connsiteY1" fmla="*/ 0 h 5032957"/>
              <a:gd name="connsiteX2" fmla="*/ 3470231 w 3484980"/>
              <a:gd name="connsiteY2" fmla="*/ 5004362 h 5032957"/>
              <a:gd name="connsiteX3" fmla="*/ 74794 w 3484980"/>
              <a:gd name="connsiteY3" fmla="*/ 4011563 h 5032957"/>
              <a:gd name="connsiteX4" fmla="*/ 1458555 w 3484980"/>
              <a:gd name="connsiteY4" fmla="*/ 0 h 5032957"/>
              <a:gd name="connsiteX0" fmla="*/ 1462461 w 3488886"/>
              <a:gd name="connsiteY0" fmla="*/ 0 h 5067628"/>
              <a:gd name="connsiteX1" fmla="*/ 3488886 w 3488886"/>
              <a:gd name="connsiteY1" fmla="*/ 0 h 5067628"/>
              <a:gd name="connsiteX2" fmla="*/ 3474137 w 3488886"/>
              <a:gd name="connsiteY2" fmla="*/ 5004362 h 5067628"/>
              <a:gd name="connsiteX3" fmla="*/ 78700 w 3488886"/>
              <a:gd name="connsiteY3" fmla="*/ 4011563 h 5067628"/>
              <a:gd name="connsiteX4" fmla="*/ 1462461 w 3488886"/>
              <a:gd name="connsiteY4" fmla="*/ 0 h 5067628"/>
              <a:gd name="connsiteX0" fmla="*/ 1563689 w 3590114"/>
              <a:gd name="connsiteY0" fmla="*/ 0 h 5017267"/>
              <a:gd name="connsiteX1" fmla="*/ 3590114 w 3590114"/>
              <a:gd name="connsiteY1" fmla="*/ 0 h 5017267"/>
              <a:gd name="connsiteX2" fmla="*/ 2163660 w 3590114"/>
              <a:gd name="connsiteY2" fmla="*/ 4924151 h 5017267"/>
              <a:gd name="connsiteX3" fmla="*/ 179928 w 3590114"/>
              <a:gd name="connsiteY3" fmla="*/ 4011563 h 5017267"/>
              <a:gd name="connsiteX4" fmla="*/ 1563689 w 3590114"/>
              <a:gd name="connsiteY4" fmla="*/ 0 h 5017267"/>
              <a:gd name="connsiteX0" fmla="*/ 1563689 w 3670886"/>
              <a:gd name="connsiteY0" fmla="*/ 0 h 5017267"/>
              <a:gd name="connsiteX1" fmla="*/ 3590114 w 3670886"/>
              <a:gd name="connsiteY1" fmla="*/ 0 h 5017267"/>
              <a:gd name="connsiteX2" fmla="*/ 2163660 w 3670886"/>
              <a:gd name="connsiteY2" fmla="*/ 4924151 h 5017267"/>
              <a:gd name="connsiteX3" fmla="*/ 179928 w 3670886"/>
              <a:gd name="connsiteY3" fmla="*/ 4011563 h 5017267"/>
              <a:gd name="connsiteX4" fmla="*/ 1563689 w 3670886"/>
              <a:gd name="connsiteY4" fmla="*/ 0 h 5017267"/>
              <a:gd name="connsiteX0" fmla="*/ 1654963 w 3681940"/>
              <a:gd name="connsiteY0" fmla="*/ 0 h 5057190"/>
              <a:gd name="connsiteX1" fmla="*/ 3681388 w 3681940"/>
              <a:gd name="connsiteY1" fmla="*/ 0 h 5057190"/>
              <a:gd name="connsiteX2" fmla="*/ 1789713 w 3681940"/>
              <a:gd name="connsiteY2" fmla="*/ 4988320 h 5057190"/>
              <a:gd name="connsiteX3" fmla="*/ 271202 w 3681940"/>
              <a:gd name="connsiteY3" fmla="*/ 4011563 h 5057190"/>
              <a:gd name="connsiteX4" fmla="*/ 1654963 w 3681940"/>
              <a:gd name="connsiteY4" fmla="*/ 0 h 5057190"/>
              <a:gd name="connsiteX0" fmla="*/ 1654963 w 3784254"/>
              <a:gd name="connsiteY0" fmla="*/ 0 h 5057190"/>
              <a:gd name="connsiteX1" fmla="*/ 3681388 w 3784254"/>
              <a:gd name="connsiteY1" fmla="*/ 0 h 5057190"/>
              <a:gd name="connsiteX2" fmla="*/ 1789713 w 3784254"/>
              <a:gd name="connsiteY2" fmla="*/ 4988320 h 5057190"/>
              <a:gd name="connsiteX3" fmla="*/ 271202 w 3784254"/>
              <a:gd name="connsiteY3" fmla="*/ 4011563 h 5057190"/>
              <a:gd name="connsiteX4" fmla="*/ 1654963 w 3784254"/>
              <a:gd name="connsiteY4" fmla="*/ 0 h 5057190"/>
              <a:gd name="connsiteX0" fmla="*/ 1654963 w 3784254"/>
              <a:gd name="connsiteY0" fmla="*/ 0 h 5057190"/>
              <a:gd name="connsiteX1" fmla="*/ 3681388 w 3784254"/>
              <a:gd name="connsiteY1" fmla="*/ 0 h 5057190"/>
              <a:gd name="connsiteX2" fmla="*/ 1789713 w 3784254"/>
              <a:gd name="connsiteY2" fmla="*/ 4988320 h 5057190"/>
              <a:gd name="connsiteX3" fmla="*/ 271202 w 3784254"/>
              <a:gd name="connsiteY3" fmla="*/ 4011563 h 5057190"/>
              <a:gd name="connsiteX4" fmla="*/ 1654963 w 3784254"/>
              <a:gd name="connsiteY4" fmla="*/ 0 h 5057190"/>
              <a:gd name="connsiteX0" fmla="*/ 1462466 w 3591757"/>
              <a:gd name="connsiteY0" fmla="*/ 0 h 4988535"/>
              <a:gd name="connsiteX1" fmla="*/ 3488891 w 3591757"/>
              <a:gd name="connsiteY1" fmla="*/ 0 h 4988535"/>
              <a:gd name="connsiteX2" fmla="*/ 1597216 w 3591757"/>
              <a:gd name="connsiteY2" fmla="*/ 4988320 h 4988535"/>
              <a:gd name="connsiteX3" fmla="*/ 78705 w 3591757"/>
              <a:gd name="connsiteY3" fmla="*/ 4011563 h 4988535"/>
              <a:gd name="connsiteX4" fmla="*/ 1462466 w 3591757"/>
              <a:gd name="connsiteY4" fmla="*/ 0 h 4988535"/>
              <a:gd name="connsiteX0" fmla="*/ 1498940 w 3628231"/>
              <a:gd name="connsiteY0" fmla="*/ 0 h 4988320"/>
              <a:gd name="connsiteX1" fmla="*/ 3525365 w 3628231"/>
              <a:gd name="connsiteY1" fmla="*/ 0 h 4988320"/>
              <a:gd name="connsiteX2" fmla="*/ 1633690 w 3628231"/>
              <a:gd name="connsiteY2" fmla="*/ 4988320 h 4988320"/>
              <a:gd name="connsiteX3" fmla="*/ 67053 w 3628231"/>
              <a:gd name="connsiteY3" fmla="*/ 3995521 h 4988320"/>
              <a:gd name="connsiteX4" fmla="*/ 1498940 w 3628231"/>
              <a:gd name="connsiteY4" fmla="*/ 0 h 4988320"/>
              <a:gd name="connsiteX0" fmla="*/ 1470541 w 3599832"/>
              <a:gd name="connsiteY0" fmla="*/ 0 h 4988320"/>
              <a:gd name="connsiteX1" fmla="*/ 3496966 w 3599832"/>
              <a:gd name="connsiteY1" fmla="*/ 0 h 4988320"/>
              <a:gd name="connsiteX2" fmla="*/ 1605291 w 3599832"/>
              <a:gd name="connsiteY2" fmla="*/ 4988320 h 4988320"/>
              <a:gd name="connsiteX3" fmla="*/ 38654 w 3599832"/>
              <a:gd name="connsiteY3" fmla="*/ 3995521 h 4988320"/>
              <a:gd name="connsiteX4" fmla="*/ 1470541 w 3599832"/>
              <a:gd name="connsiteY4" fmla="*/ 0 h 4988320"/>
              <a:gd name="connsiteX0" fmla="*/ 1463447 w 3592738"/>
              <a:gd name="connsiteY0" fmla="*/ 0 h 4988320"/>
              <a:gd name="connsiteX1" fmla="*/ 3489872 w 3592738"/>
              <a:gd name="connsiteY1" fmla="*/ 0 h 4988320"/>
              <a:gd name="connsiteX2" fmla="*/ 1598197 w 3592738"/>
              <a:gd name="connsiteY2" fmla="*/ 4988320 h 4988320"/>
              <a:gd name="connsiteX3" fmla="*/ 31560 w 3592738"/>
              <a:gd name="connsiteY3" fmla="*/ 3995521 h 4988320"/>
              <a:gd name="connsiteX4" fmla="*/ 1463447 w 3592738"/>
              <a:gd name="connsiteY4" fmla="*/ 0 h 4988320"/>
              <a:gd name="connsiteX0" fmla="*/ 1431887 w 3561178"/>
              <a:gd name="connsiteY0" fmla="*/ 0 h 4988320"/>
              <a:gd name="connsiteX1" fmla="*/ 3458312 w 3561178"/>
              <a:gd name="connsiteY1" fmla="*/ 0 h 4988320"/>
              <a:gd name="connsiteX2" fmla="*/ 1566637 w 3561178"/>
              <a:gd name="connsiteY2" fmla="*/ 4988320 h 4988320"/>
              <a:gd name="connsiteX3" fmla="*/ 0 w 3561178"/>
              <a:gd name="connsiteY3" fmla="*/ 3995521 h 4988320"/>
              <a:gd name="connsiteX4" fmla="*/ 1431887 w 3561178"/>
              <a:gd name="connsiteY4" fmla="*/ 0 h 4988320"/>
              <a:gd name="connsiteX0" fmla="*/ 1431887 w 3623613"/>
              <a:gd name="connsiteY0" fmla="*/ 0 h 4988320"/>
              <a:gd name="connsiteX1" fmla="*/ 3458312 w 3623613"/>
              <a:gd name="connsiteY1" fmla="*/ 0 h 4988320"/>
              <a:gd name="connsiteX2" fmla="*/ 1566637 w 3623613"/>
              <a:gd name="connsiteY2" fmla="*/ 4988320 h 4988320"/>
              <a:gd name="connsiteX3" fmla="*/ 0 w 3623613"/>
              <a:gd name="connsiteY3" fmla="*/ 3995521 h 4988320"/>
              <a:gd name="connsiteX4" fmla="*/ 1431887 w 3623613"/>
              <a:gd name="connsiteY4" fmla="*/ 0 h 4988320"/>
              <a:gd name="connsiteX0" fmla="*/ 1431887 w 3565325"/>
              <a:gd name="connsiteY0" fmla="*/ 0 h 4988320"/>
              <a:gd name="connsiteX1" fmla="*/ 3458312 w 3565325"/>
              <a:gd name="connsiteY1" fmla="*/ 0 h 4988320"/>
              <a:gd name="connsiteX2" fmla="*/ 1566637 w 3565325"/>
              <a:gd name="connsiteY2" fmla="*/ 4988320 h 4988320"/>
              <a:gd name="connsiteX3" fmla="*/ 0 w 3565325"/>
              <a:gd name="connsiteY3" fmla="*/ 3995521 h 4988320"/>
              <a:gd name="connsiteX4" fmla="*/ 1431887 w 3565325"/>
              <a:gd name="connsiteY4" fmla="*/ 0 h 4988320"/>
              <a:gd name="connsiteX0" fmla="*/ 1431887 w 3565325"/>
              <a:gd name="connsiteY0" fmla="*/ 0 h 4988320"/>
              <a:gd name="connsiteX1" fmla="*/ 3458312 w 3565325"/>
              <a:gd name="connsiteY1" fmla="*/ 0 h 4988320"/>
              <a:gd name="connsiteX2" fmla="*/ 1566637 w 3565325"/>
              <a:gd name="connsiteY2" fmla="*/ 4988320 h 4988320"/>
              <a:gd name="connsiteX3" fmla="*/ 0 w 3565325"/>
              <a:gd name="connsiteY3" fmla="*/ 3995521 h 4988320"/>
              <a:gd name="connsiteX4" fmla="*/ 1431887 w 3565325"/>
              <a:gd name="connsiteY4" fmla="*/ 0 h 4988320"/>
              <a:gd name="connsiteX0" fmla="*/ 1431887 w 3503265"/>
              <a:gd name="connsiteY0" fmla="*/ 0 h 4988320"/>
              <a:gd name="connsiteX1" fmla="*/ 3458312 w 3503265"/>
              <a:gd name="connsiteY1" fmla="*/ 0 h 4988320"/>
              <a:gd name="connsiteX2" fmla="*/ 1566637 w 3503265"/>
              <a:gd name="connsiteY2" fmla="*/ 4988320 h 4988320"/>
              <a:gd name="connsiteX3" fmla="*/ 0 w 3503265"/>
              <a:gd name="connsiteY3" fmla="*/ 3995521 h 4988320"/>
              <a:gd name="connsiteX4" fmla="*/ 1431887 w 3503265"/>
              <a:gd name="connsiteY4" fmla="*/ 0 h 4988320"/>
              <a:gd name="connsiteX0" fmla="*/ 1431887 w 3553048"/>
              <a:gd name="connsiteY0" fmla="*/ 0 h 4988320"/>
              <a:gd name="connsiteX1" fmla="*/ 3458312 w 3553048"/>
              <a:gd name="connsiteY1" fmla="*/ 0 h 4988320"/>
              <a:gd name="connsiteX2" fmla="*/ 1566637 w 3553048"/>
              <a:gd name="connsiteY2" fmla="*/ 4988320 h 4988320"/>
              <a:gd name="connsiteX3" fmla="*/ 0 w 3553048"/>
              <a:gd name="connsiteY3" fmla="*/ 3995521 h 4988320"/>
              <a:gd name="connsiteX4" fmla="*/ 1431887 w 3553048"/>
              <a:gd name="connsiteY4" fmla="*/ 0 h 4988320"/>
              <a:gd name="connsiteX0" fmla="*/ 1431887 w 3503432"/>
              <a:gd name="connsiteY0" fmla="*/ 0 h 4988320"/>
              <a:gd name="connsiteX1" fmla="*/ 3458312 w 3503432"/>
              <a:gd name="connsiteY1" fmla="*/ 0 h 4988320"/>
              <a:gd name="connsiteX2" fmla="*/ 1566637 w 3503432"/>
              <a:gd name="connsiteY2" fmla="*/ 4988320 h 4988320"/>
              <a:gd name="connsiteX3" fmla="*/ 0 w 3503432"/>
              <a:gd name="connsiteY3" fmla="*/ 3995521 h 4988320"/>
              <a:gd name="connsiteX4" fmla="*/ 1431887 w 3503432"/>
              <a:gd name="connsiteY4" fmla="*/ 0 h 4988320"/>
              <a:gd name="connsiteX0" fmla="*/ 1431887 w 3489275"/>
              <a:gd name="connsiteY0" fmla="*/ 0 h 4988320"/>
              <a:gd name="connsiteX1" fmla="*/ 3458312 w 3489275"/>
              <a:gd name="connsiteY1" fmla="*/ 0 h 4988320"/>
              <a:gd name="connsiteX2" fmla="*/ 1566637 w 3489275"/>
              <a:gd name="connsiteY2" fmla="*/ 4988320 h 4988320"/>
              <a:gd name="connsiteX3" fmla="*/ 0 w 3489275"/>
              <a:gd name="connsiteY3" fmla="*/ 3995521 h 4988320"/>
              <a:gd name="connsiteX4" fmla="*/ 1431887 w 3489275"/>
              <a:gd name="connsiteY4" fmla="*/ 0 h 498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75" h="4988320">
                <a:moveTo>
                  <a:pt x="1431887" y="0"/>
                </a:moveTo>
                <a:lnTo>
                  <a:pt x="3458312" y="0"/>
                </a:lnTo>
                <a:cubicBezTo>
                  <a:pt x="3309017" y="2328952"/>
                  <a:pt x="4202456" y="3108544"/>
                  <a:pt x="1566637" y="4988320"/>
                </a:cubicBezTo>
                <a:cubicBezTo>
                  <a:pt x="-447062" y="4967621"/>
                  <a:pt x="104427" y="5122608"/>
                  <a:pt x="0" y="3995521"/>
                </a:cubicBezTo>
                <a:cubicBezTo>
                  <a:pt x="1989558" y="3420333"/>
                  <a:pt x="1431887" y="1101213"/>
                  <a:pt x="1431887" y="0"/>
                </a:cubicBezTo>
                <a:close/>
              </a:path>
            </a:pathLst>
          </a:custGeom>
          <a:noFill/>
          <a:ln w="57150">
            <a:solidFill>
              <a:srgbClr val="00B05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9" name="右矢印 30">
            <a:extLst>
              <a:ext uri="{FF2B5EF4-FFF2-40B4-BE49-F238E27FC236}">
                <a16:creationId xmlns:a16="http://schemas.microsoft.com/office/drawing/2014/main" id="{139C0C18-30FF-4707-8883-E2281AA1D5FD}"/>
              </a:ext>
            </a:extLst>
          </p:cNvPr>
          <p:cNvSpPr/>
          <p:nvPr/>
        </p:nvSpPr>
        <p:spPr>
          <a:xfrm>
            <a:off x="6636274" y="5114507"/>
            <a:ext cx="1470822" cy="997347"/>
          </a:xfrm>
          <a:prstGeom prst="righ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テキスト ボックス 19">
            <a:extLst>
              <a:ext uri="{FF2B5EF4-FFF2-40B4-BE49-F238E27FC236}">
                <a16:creationId xmlns:a16="http://schemas.microsoft.com/office/drawing/2014/main" id="{FBF8F74C-CA70-4201-9823-EFB9CD6512C8}"/>
              </a:ext>
            </a:extLst>
          </p:cNvPr>
          <p:cNvSpPr txBox="1"/>
          <p:nvPr/>
        </p:nvSpPr>
        <p:spPr>
          <a:xfrm>
            <a:off x="4038116" y="6329411"/>
            <a:ext cx="4762897" cy="461665"/>
          </a:xfrm>
          <a:prstGeom prst="wedgeRectCallout">
            <a:avLst>
              <a:gd name="adj1" fmla="val 13827"/>
              <a:gd name="adj2" fmla="val -147985"/>
            </a:avLst>
          </a:prstGeom>
          <a:solidFill>
            <a:schemeClr val="accent4">
              <a:lumMod val="20000"/>
              <a:lumOff val="80000"/>
            </a:schemeClr>
          </a:solidFill>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メイリオ"/>
                <a:ea typeface="メイリオ"/>
                <a:cs typeface="+mn-cs"/>
              </a:rPr>
              <a:t>個に特化した支援（</a:t>
            </a:r>
            <a:r>
              <a:rPr kumimoji="1" lang="ja-JP" altLang="en-US" sz="2400" i="0" strike="noStrike" kern="1200" cap="none" spc="0" normalizeH="0" baseline="0" noProof="0" dirty="0">
                <a:ln>
                  <a:noFill/>
                </a:ln>
                <a:solidFill>
                  <a:schemeClr val="tx1"/>
                </a:solidFill>
                <a:effectLst/>
                <a:uLnTx/>
                <a:uFillTx/>
                <a:latin typeface="メイリオ"/>
                <a:ea typeface="メイリオ"/>
                <a:cs typeface="+mn-cs"/>
              </a:rPr>
              <a:t>合理的配慮</a:t>
            </a:r>
            <a:r>
              <a:rPr kumimoji="1" lang="ja-JP" altLang="en-US" sz="2400" i="0" u="none" strike="noStrike" kern="1200" cap="none" spc="0" normalizeH="0" baseline="0" noProof="0" dirty="0">
                <a:ln>
                  <a:noFill/>
                </a:ln>
                <a:solidFill>
                  <a:prstClr val="black"/>
                </a:solidFill>
                <a:effectLst/>
                <a:uLnTx/>
                <a:uFillTx/>
                <a:latin typeface="メイリオ"/>
                <a:ea typeface="メイリオ"/>
                <a:cs typeface="+mn-cs"/>
              </a:rPr>
              <a:t>）</a:t>
            </a:r>
            <a:endParaRPr kumimoji="1" lang="en-US" altLang="ja-JP" sz="240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1" name="正方形/長方形 20">
            <a:extLst>
              <a:ext uri="{FF2B5EF4-FFF2-40B4-BE49-F238E27FC236}">
                <a16:creationId xmlns:a16="http://schemas.microsoft.com/office/drawing/2014/main" id="{5E3AAD1E-3009-47EA-A203-BC2F37C0E42D}"/>
              </a:ext>
            </a:extLst>
          </p:cNvPr>
          <p:cNvSpPr/>
          <p:nvPr/>
        </p:nvSpPr>
        <p:spPr>
          <a:xfrm>
            <a:off x="6024565" y="3572318"/>
            <a:ext cx="20510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a:ea typeface="メイリオ"/>
                <a:cs typeface="+mn-cs"/>
              </a:rPr>
              <a:t>ないと困る</a:t>
            </a:r>
          </a:p>
        </p:txBody>
      </p:sp>
      <p:sp>
        <p:nvSpPr>
          <p:cNvPr id="22" name="テキスト ボックス 21">
            <a:extLst>
              <a:ext uri="{FF2B5EF4-FFF2-40B4-BE49-F238E27FC236}">
                <a16:creationId xmlns:a16="http://schemas.microsoft.com/office/drawing/2014/main" id="{ADB87845-8E2F-40A0-A34B-30C1FC9EB0EA}"/>
              </a:ext>
            </a:extLst>
          </p:cNvPr>
          <p:cNvSpPr txBox="1"/>
          <p:nvPr/>
        </p:nvSpPr>
        <p:spPr>
          <a:xfrm>
            <a:off x="3151063" y="1009251"/>
            <a:ext cx="4572687" cy="461665"/>
          </a:xfrm>
          <a:prstGeom prst="wedgeRectCallout">
            <a:avLst>
              <a:gd name="adj1" fmla="val 35078"/>
              <a:gd name="adj2" fmla="val 101259"/>
            </a:avLst>
          </a:prstGeom>
          <a:solidFill>
            <a:schemeClr val="accent4">
              <a:lumMod val="20000"/>
              <a:lumOff val="80000"/>
            </a:schemeClr>
          </a:solidFill>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a:ea typeface="メイリオ"/>
                <a:cs typeface="+mn-cs"/>
              </a:rPr>
              <a:t>授業のユニバーサルデザイン化</a:t>
            </a:r>
            <a:endParaRPr kumimoji="1" lang="en-US" altLang="ja-JP" sz="240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61156E96-25EB-4EEA-9D09-696984EC5217}"/>
              </a:ext>
            </a:extLst>
          </p:cNvPr>
          <p:cNvSpPr/>
          <p:nvPr/>
        </p:nvSpPr>
        <p:spPr>
          <a:xfrm>
            <a:off x="4615151" y="5419719"/>
            <a:ext cx="20510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a:ea typeface="メイリオ"/>
                <a:cs typeface="+mn-cs"/>
              </a:rPr>
              <a:t>ないと困る</a:t>
            </a:r>
          </a:p>
        </p:txBody>
      </p:sp>
      <p:sp>
        <p:nvSpPr>
          <p:cNvPr id="24" name="正方形/長方形 23">
            <a:extLst>
              <a:ext uri="{FF2B5EF4-FFF2-40B4-BE49-F238E27FC236}">
                <a16:creationId xmlns:a16="http://schemas.microsoft.com/office/drawing/2014/main" id="{5B38A913-4078-4BE4-8BFF-50F84F4306FE}"/>
              </a:ext>
            </a:extLst>
          </p:cNvPr>
          <p:cNvSpPr/>
          <p:nvPr/>
        </p:nvSpPr>
        <p:spPr>
          <a:xfrm>
            <a:off x="14617" y="2557908"/>
            <a:ext cx="48007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通常の集団指導で学習可能</a:t>
            </a:r>
            <a:r>
              <a:rPr kumimoji="1" lang="ja-JP" altLang="en-US" sz="1600" b="0" i="0" u="none" strike="noStrike" kern="1200" cap="none" spc="0" normalizeH="0" baseline="0" noProof="0" dirty="0">
                <a:ln>
                  <a:noFill/>
                </a:ln>
                <a:solidFill>
                  <a:prstClr val="black"/>
                </a:solidFill>
                <a:effectLst/>
                <a:uLnTx/>
                <a:uFillTx/>
                <a:latin typeface="メイリオ"/>
                <a:ea typeface="メイリオ"/>
                <a:cs typeface="+mn-cs"/>
              </a:rPr>
              <a:t>（障害のない生徒）</a:t>
            </a:r>
            <a:endParaRPr kumimoji="1" lang="ja-JP" altLang="en-US"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5" name="スライド番号プレースホルダー 4">
            <a:extLst>
              <a:ext uri="{FF2B5EF4-FFF2-40B4-BE49-F238E27FC236}">
                <a16:creationId xmlns:a16="http://schemas.microsoft.com/office/drawing/2014/main" id="{2C45B6A4-7D72-41F7-977B-D44ECE81677F}"/>
              </a:ext>
            </a:extLst>
          </p:cNvPr>
          <p:cNvSpPr>
            <a:spLocks noGrp="1"/>
          </p:cNvSpPr>
          <p:nvPr>
            <p:ph type="sldNum" sz="quarter" idx="12"/>
          </p:nvPr>
        </p:nvSpPr>
        <p:spPr/>
        <p:txBody>
          <a:bodyPr/>
          <a:lstStyle/>
          <a:p>
            <a:fld id="{458726DD-12E2-4C29-B970-3FB2BB3529BE}" type="slidenum">
              <a:rPr kumimoji="1" lang="ja-JP" altLang="en-US" smtClean="0"/>
              <a:t>13</a:t>
            </a:fld>
            <a:endParaRPr kumimoji="1" lang="ja-JP" altLang="en-US" dirty="0"/>
          </a:p>
        </p:txBody>
      </p:sp>
      <p:sp>
        <p:nvSpPr>
          <p:cNvPr id="25" name="スライド番号プレースホルダー 2">
            <a:extLst>
              <a:ext uri="{FF2B5EF4-FFF2-40B4-BE49-F238E27FC236}">
                <a16:creationId xmlns:a16="http://schemas.microsoft.com/office/drawing/2014/main" id="{F089348F-31AD-451F-A7AB-F264361A8ADB}"/>
              </a:ext>
            </a:extLst>
          </p:cNvPr>
          <p:cNvSpPr txBox="1">
            <a:spLocks/>
          </p:cNvSpPr>
          <p:nvPr/>
        </p:nvSpPr>
        <p:spPr>
          <a:xfrm>
            <a:off x="7086600" y="64928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58726DD-12E2-4C29-B970-3FB2BB3529BE}" type="slidenum">
              <a:rPr lang="ja-JP" altLang="en-US" smtClean="0"/>
              <a:pPr/>
              <a:t>13</a:t>
            </a:fld>
            <a:endParaRPr lang="ja-JP" altLang="en-US" dirty="0"/>
          </a:p>
        </p:txBody>
      </p:sp>
    </p:spTree>
    <p:extLst>
      <p:ext uri="{BB962C8B-B14F-4D97-AF65-F5344CB8AC3E}">
        <p14:creationId xmlns:p14="http://schemas.microsoft.com/office/powerpoint/2010/main" val="186400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学級づくり、環境整備の工夫</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628650" y="1158470"/>
            <a:ext cx="7909294" cy="5242327"/>
          </a:xfrm>
        </p:spPr>
        <p:txBody>
          <a:bodyPr>
            <a:normAutofit/>
          </a:bodyPr>
          <a:lstStyle/>
          <a:p>
            <a:pPr marL="361950" indent="-361950">
              <a:buFont typeface="Wingdings" panose="05000000000000000000" pitchFamily="2" charset="2"/>
              <a:buChar char="p"/>
            </a:pPr>
            <a:r>
              <a:rPr lang="ja-JP" altLang="en-US" sz="2400" dirty="0"/>
              <a:t>理解のゆっくりさや失敗をからかう雰囲気がなく、お互いにサポートし合うようなクラスづくりがなされている</a:t>
            </a:r>
            <a:endParaRPr lang="en-US" altLang="ja-JP" sz="2400" dirty="0"/>
          </a:p>
          <a:p>
            <a:pPr marL="361950" indent="-361950">
              <a:buFont typeface="Wingdings" panose="05000000000000000000" pitchFamily="2" charset="2"/>
              <a:buChar char="p"/>
            </a:pPr>
            <a:r>
              <a:rPr lang="ja-JP" altLang="en-US" sz="2400" dirty="0"/>
              <a:t>学習の約束事（休み時間の間に次時の授業の準備等）を決めている</a:t>
            </a:r>
            <a:endParaRPr lang="en-US" altLang="ja-JP" sz="2400" dirty="0"/>
          </a:p>
          <a:p>
            <a:pPr marL="361950" indent="-361950">
              <a:buFont typeface="Wingdings" panose="05000000000000000000" pitchFamily="2" charset="2"/>
              <a:buChar char="p"/>
            </a:pPr>
            <a:r>
              <a:rPr lang="ja-JP" altLang="en-US" sz="2400" dirty="0"/>
              <a:t>集中を妨げる可能性のある音や目に入る物などを調整している</a:t>
            </a:r>
            <a:endParaRPr lang="en-US" altLang="ja-JP" sz="2400" dirty="0"/>
          </a:p>
          <a:p>
            <a:pPr marL="361950" indent="-361950">
              <a:buFont typeface="Wingdings" panose="05000000000000000000" pitchFamily="2" charset="2"/>
              <a:buChar char="p"/>
            </a:pPr>
            <a:r>
              <a:rPr lang="ja-JP" altLang="en-US" sz="2400" dirty="0"/>
              <a:t>黒板やまわりの掲示は、余計な情報（授業に関係のない情報）がない状態になっている</a:t>
            </a:r>
            <a:endParaRPr lang="en-US" altLang="ja-JP" sz="2400" dirty="0"/>
          </a:p>
          <a:p>
            <a:pPr marL="361950" indent="-361950">
              <a:buFont typeface="Wingdings" panose="05000000000000000000" pitchFamily="2" charset="2"/>
              <a:buChar char="p"/>
            </a:pPr>
            <a:r>
              <a:rPr lang="ja-JP" altLang="en-US" sz="2400" dirty="0"/>
              <a:t>共有で使う物の置き方や場所が決まっている</a:t>
            </a:r>
            <a:endParaRPr lang="en-US" altLang="ja-JP" sz="2400" dirty="0"/>
          </a:p>
          <a:p>
            <a:pPr marL="361950" indent="-361950">
              <a:buFont typeface="Wingdings" panose="05000000000000000000" pitchFamily="2" charset="2"/>
              <a:buChar char="p"/>
            </a:pPr>
            <a:r>
              <a:rPr lang="ja-JP" altLang="en-US" sz="2400" dirty="0"/>
              <a:t>授業の流れや活動の手順を提示するなど、見通しがもてる工夫をしている</a:t>
            </a:r>
            <a:endParaRPr lang="en-US" altLang="ja-JP" sz="2400" dirty="0"/>
          </a:p>
        </p:txBody>
      </p:sp>
      <p:sp>
        <p:nvSpPr>
          <p:cNvPr id="3" name="スライド番号プレースホルダー 2">
            <a:extLst>
              <a:ext uri="{FF2B5EF4-FFF2-40B4-BE49-F238E27FC236}">
                <a16:creationId xmlns:a16="http://schemas.microsoft.com/office/drawing/2014/main" id="{43E7F108-AC13-4224-9158-A9CE13664C14}"/>
              </a:ext>
            </a:extLst>
          </p:cNvPr>
          <p:cNvSpPr>
            <a:spLocks noGrp="1"/>
          </p:cNvSpPr>
          <p:nvPr>
            <p:ph type="sldNum" sz="quarter" idx="12"/>
          </p:nvPr>
        </p:nvSpPr>
        <p:spPr/>
        <p:txBody>
          <a:bodyPr/>
          <a:lstStyle/>
          <a:p>
            <a:fld id="{458726DD-12E2-4C29-B970-3FB2BB3529BE}" type="slidenum">
              <a:rPr kumimoji="1" lang="ja-JP" altLang="en-US" smtClean="0"/>
              <a:t>14</a:t>
            </a:fld>
            <a:endParaRPr kumimoji="1" lang="ja-JP" altLang="en-US" dirty="0"/>
          </a:p>
        </p:txBody>
      </p:sp>
    </p:spTree>
    <p:extLst>
      <p:ext uri="{BB962C8B-B14F-4D97-AF65-F5344CB8AC3E}">
        <p14:creationId xmlns:p14="http://schemas.microsoft.com/office/powerpoint/2010/main" val="418831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授業づくりの工夫①</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250637" y="1222268"/>
            <a:ext cx="8642726" cy="5242327"/>
          </a:xfrm>
        </p:spPr>
        <p:txBody>
          <a:bodyPr>
            <a:normAutofit/>
          </a:bodyPr>
          <a:lstStyle/>
          <a:p>
            <a:pPr marL="361950" indent="-361950">
              <a:buFont typeface="Wingdings" panose="05000000000000000000" pitchFamily="2" charset="2"/>
              <a:buChar char="p"/>
            </a:pPr>
            <a:r>
              <a:rPr lang="ja-JP" altLang="en-US" sz="2400" dirty="0"/>
              <a:t>本時のねらいや活動を絞り、生徒にしっかりと伝えている</a:t>
            </a:r>
            <a:endParaRPr lang="en-US" altLang="ja-JP" sz="2400" dirty="0"/>
          </a:p>
          <a:p>
            <a:pPr marL="361950" indent="-361950">
              <a:buFont typeface="Wingdings" panose="05000000000000000000" pitchFamily="2" charset="2"/>
              <a:buChar char="p"/>
            </a:pPr>
            <a:r>
              <a:rPr lang="ja-JP" altLang="en-US" sz="2400" dirty="0"/>
              <a:t>注目することを促してから指示を出している</a:t>
            </a:r>
            <a:endParaRPr lang="en-US" altLang="ja-JP" sz="2400" dirty="0"/>
          </a:p>
          <a:p>
            <a:pPr marL="361950" indent="-361950">
              <a:buFont typeface="Wingdings" panose="05000000000000000000" pitchFamily="2" charset="2"/>
              <a:buChar char="p"/>
            </a:pPr>
            <a:r>
              <a:rPr lang="ja-JP" altLang="en-US" sz="2400" dirty="0"/>
              <a:t>１回の指示で一つの内容を伝えている</a:t>
            </a:r>
            <a:endParaRPr lang="en-US" altLang="ja-JP" sz="2400" dirty="0"/>
          </a:p>
          <a:p>
            <a:pPr marL="361950" indent="-361950">
              <a:buFont typeface="Wingdings" panose="05000000000000000000" pitchFamily="2" charset="2"/>
              <a:buChar char="p"/>
            </a:pPr>
            <a:r>
              <a:rPr lang="ja-JP" altLang="en-US" sz="2400" dirty="0"/>
              <a:t>「これ」「それ」「あれ」「どれ」等の抽象的な表現を避け、具体的に指示している</a:t>
            </a:r>
            <a:endParaRPr lang="en-US" altLang="ja-JP" sz="2400" dirty="0"/>
          </a:p>
          <a:p>
            <a:pPr marL="361950" indent="-361950">
              <a:buFont typeface="Wingdings" panose="05000000000000000000" pitchFamily="2" charset="2"/>
              <a:buChar char="p"/>
            </a:pPr>
            <a:r>
              <a:rPr lang="ja-JP" altLang="en-US" sz="2400" dirty="0"/>
              <a:t>授業の最後に１時間で学習した内容を整理し確認している</a:t>
            </a:r>
            <a:endParaRPr lang="en-US" altLang="ja-JP" sz="2400" dirty="0"/>
          </a:p>
          <a:p>
            <a:pPr marL="361950" indent="-361950">
              <a:buFont typeface="Wingdings" panose="05000000000000000000" pitchFamily="2" charset="2"/>
              <a:buChar char="p"/>
            </a:pPr>
            <a:r>
              <a:rPr lang="ja-JP" altLang="en-US" sz="2400" dirty="0"/>
              <a:t>生徒の活動に対して「いいね」「よくできたね」等の肯定的な言葉をかけている</a:t>
            </a:r>
            <a:endParaRPr lang="en-US" altLang="ja-JP" sz="2400" dirty="0"/>
          </a:p>
          <a:p>
            <a:pPr marL="361950" indent="-361950">
              <a:buFont typeface="Wingdings" panose="05000000000000000000" pitchFamily="2" charset="2"/>
              <a:buChar char="p"/>
            </a:pPr>
            <a:r>
              <a:rPr lang="ja-JP" altLang="en-US" sz="2400" dirty="0"/>
              <a:t>絵や図等の視覚的な手がかりを用意している</a:t>
            </a:r>
            <a:endParaRPr lang="en-US" altLang="ja-JP" sz="2400" dirty="0"/>
          </a:p>
          <a:p>
            <a:pPr marL="361950" indent="-361950">
              <a:buFont typeface="Wingdings" panose="05000000000000000000" pitchFamily="2" charset="2"/>
              <a:buChar char="p"/>
            </a:pPr>
            <a:r>
              <a:rPr lang="ja-JP" altLang="en-US" sz="2400" dirty="0"/>
              <a:t>板書の文字（大きさ）、チョークの色、配置等を工夫している</a:t>
            </a:r>
            <a:endParaRPr lang="en-US" altLang="ja-JP" sz="2400" dirty="0"/>
          </a:p>
        </p:txBody>
      </p:sp>
      <p:sp>
        <p:nvSpPr>
          <p:cNvPr id="5" name="スライド番号プレースホルダー 4">
            <a:extLst>
              <a:ext uri="{FF2B5EF4-FFF2-40B4-BE49-F238E27FC236}">
                <a16:creationId xmlns:a16="http://schemas.microsoft.com/office/drawing/2014/main" id="{0F7EC915-B1DA-4B5C-AE18-AF479312550F}"/>
              </a:ext>
            </a:extLst>
          </p:cNvPr>
          <p:cNvSpPr>
            <a:spLocks noGrp="1"/>
          </p:cNvSpPr>
          <p:nvPr>
            <p:ph type="sldNum" sz="quarter" idx="12"/>
          </p:nvPr>
        </p:nvSpPr>
        <p:spPr/>
        <p:txBody>
          <a:bodyPr/>
          <a:lstStyle/>
          <a:p>
            <a:fld id="{458726DD-12E2-4C29-B970-3FB2BB3529BE}" type="slidenum">
              <a:rPr kumimoji="1" lang="ja-JP" altLang="en-US" smtClean="0"/>
              <a:t>15</a:t>
            </a:fld>
            <a:endParaRPr kumimoji="1" lang="ja-JP" altLang="en-US" dirty="0"/>
          </a:p>
        </p:txBody>
      </p:sp>
    </p:spTree>
    <p:extLst>
      <p:ext uri="{BB962C8B-B14F-4D97-AF65-F5344CB8AC3E}">
        <p14:creationId xmlns:p14="http://schemas.microsoft.com/office/powerpoint/2010/main" val="22458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授業づくりの工夫②</a:t>
            </a:r>
          </a:p>
        </p:txBody>
      </p:sp>
      <p:sp>
        <p:nvSpPr>
          <p:cNvPr id="4" name="テキスト ボックス 3"/>
          <p:cNvSpPr txBox="1"/>
          <p:nvPr/>
        </p:nvSpPr>
        <p:spPr>
          <a:xfrm>
            <a:off x="405580" y="6581000"/>
            <a:ext cx="8332839" cy="276999"/>
          </a:xfrm>
          <a:prstGeom prst="rect">
            <a:avLst/>
          </a:prstGeom>
          <a:noFill/>
        </p:spPr>
        <p:txBody>
          <a:bodyPr wrap="square" rtlCol="0">
            <a:spAutoFit/>
          </a:bodyPr>
          <a:lstStyle/>
          <a:p>
            <a:pPr algn="ctr"/>
            <a:r>
              <a:rPr lang="ja-JP" altLang="en-US" sz="1200" dirty="0">
                <a:latin typeface="+mn-ea"/>
              </a:rPr>
              <a:t>青森県総合学校教育センター「</a:t>
            </a:r>
            <a:r>
              <a:rPr lang="ja-JP" altLang="en-US" sz="1200" dirty="0"/>
              <a:t>授業のユニバーサルデザインの視点を取り入れた</a:t>
            </a:r>
            <a:r>
              <a:rPr lang="en-US" altLang="ja-JP" sz="1200" dirty="0"/>
              <a:t>『</a:t>
            </a:r>
            <a:r>
              <a:rPr lang="ja-JP" altLang="en-US" sz="1200" dirty="0"/>
              <a:t>授業チェックシート</a:t>
            </a:r>
            <a:r>
              <a:rPr lang="en-US" altLang="ja-JP" sz="1200" dirty="0"/>
              <a:t>』</a:t>
            </a:r>
            <a:r>
              <a:rPr lang="ja-JP" altLang="en-US" sz="1200" dirty="0">
                <a:latin typeface="+mn-ea"/>
              </a:rPr>
              <a:t>」</a:t>
            </a:r>
          </a:p>
        </p:txBody>
      </p:sp>
      <p:sp>
        <p:nvSpPr>
          <p:cNvPr id="6" name="コンテンツ プレースホルダー 5">
            <a:extLst>
              <a:ext uri="{FF2B5EF4-FFF2-40B4-BE49-F238E27FC236}">
                <a16:creationId xmlns:a16="http://schemas.microsoft.com/office/drawing/2014/main" id="{013B8101-7BF8-4613-B823-C5C58698881B}"/>
              </a:ext>
            </a:extLst>
          </p:cNvPr>
          <p:cNvSpPr>
            <a:spLocks noGrp="1"/>
          </p:cNvSpPr>
          <p:nvPr>
            <p:ph idx="1"/>
          </p:nvPr>
        </p:nvSpPr>
        <p:spPr>
          <a:xfrm>
            <a:off x="244550" y="1127048"/>
            <a:ext cx="8686800" cy="5465131"/>
          </a:xfrm>
        </p:spPr>
        <p:txBody>
          <a:bodyPr>
            <a:normAutofit/>
          </a:bodyPr>
          <a:lstStyle/>
          <a:p>
            <a:pPr marL="361950" indent="-361950">
              <a:buFont typeface="Wingdings" panose="05000000000000000000" pitchFamily="2" charset="2"/>
              <a:buChar char="p"/>
            </a:pPr>
            <a:r>
              <a:rPr lang="ja-JP" altLang="en-US" sz="2400" dirty="0"/>
              <a:t>言葉だけの説明ではなく、図示する、演じる等の方法を用いて、理解を促す工夫をしている</a:t>
            </a:r>
            <a:endParaRPr lang="en-US" altLang="ja-JP" sz="2400" dirty="0"/>
          </a:p>
          <a:p>
            <a:pPr marL="361950" indent="-361950">
              <a:buFont typeface="Wingdings" panose="05000000000000000000" pitchFamily="2" charset="2"/>
              <a:buChar char="p"/>
            </a:pPr>
            <a:r>
              <a:rPr lang="ja-JP" altLang="en-US" sz="2400" dirty="0"/>
              <a:t>ねらいに沿った授業の進め方や体験の内容など、授業の展開が工夫されている</a:t>
            </a:r>
            <a:endParaRPr lang="en-US" altLang="ja-JP" sz="2400" dirty="0"/>
          </a:p>
          <a:p>
            <a:pPr marL="361950" indent="-361950">
              <a:buFont typeface="Wingdings" panose="05000000000000000000" pitchFamily="2" charset="2"/>
              <a:buChar char="p"/>
            </a:pPr>
            <a:r>
              <a:rPr lang="ja-JP" altLang="en-US" sz="2400" dirty="0"/>
              <a:t>達成までのプロセスに細やかな段階がある</a:t>
            </a:r>
            <a:endParaRPr lang="en-US" altLang="ja-JP" sz="2400" dirty="0"/>
          </a:p>
          <a:p>
            <a:pPr marL="361950" indent="-361950">
              <a:buFont typeface="Wingdings" panose="05000000000000000000" pitchFamily="2" charset="2"/>
              <a:buChar char="p"/>
            </a:pPr>
            <a:r>
              <a:rPr lang="ja-JP" altLang="en-US" sz="2400" dirty="0"/>
              <a:t>ペア学習やグループ学習等の活動を取り入れ、学び合う機会を設けている</a:t>
            </a:r>
            <a:endParaRPr lang="en-US" altLang="ja-JP" sz="2400" dirty="0"/>
          </a:p>
          <a:p>
            <a:pPr marL="361950" indent="-361950">
              <a:buFont typeface="Wingdings" panose="05000000000000000000" pitchFamily="2" charset="2"/>
              <a:buChar char="p"/>
            </a:pPr>
            <a:r>
              <a:rPr lang="ja-JP" altLang="en-US" sz="2400" dirty="0"/>
              <a:t>教科の系統性を利用して、前の段階では理解が十分でなかったことや、再度確認を行う必要があることなどついて、復習する機会を設けている</a:t>
            </a:r>
            <a:endParaRPr lang="en-US" altLang="ja-JP" sz="2400" dirty="0"/>
          </a:p>
          <a:p>
            <a:pPr marL="361950" indent="-361950">
              <a:buFont typeface="Wingdings" panose="05000000000000000000" pitchFamily="2" charset="2"/>
              <a:buChar char="p"/>
            </a:pPr>
            <a:r>
              <a:rPr lang="ja-JP" altLang="en-US" sz="2400" dirty="0"/>
              <a:t>学んだことを別の課題に適用したり、実生活で活用したりすることができるような工夫をしている</a:t>
            </a:r>
            <a:endParaRPr lang="en-US" altLang="ja-JP" sz="2400" dirty="0"/>
          </a:p>
        </p:txBody>
      </p:sp>
      <p:sp>
        <p:nvSpPr>
          <p:cNvPr id="5" name="スライド番号プレースホルダー 4">
            <a:extLst>
              <a:ext uri="{FF2B5EF4-FFF2-40B4-BE49-F238E27FC236}">
                <a16:creationId xmlns:a16="http://schemas.microsoft.com/office/drawing/2014/main" id="{EA5FB0BF-FB62-4B2E-B2BE-4A12FAA09D80}"/>
              </a:ext>
            </a:extLst>
          </p:cNvPr>
          <p:cNvSpPr>
            <a:spLocks noGrp="1"/>
          </p:cNvSpPr>
          <p:nvPr>
            <p:ph type="sldNum" sz="quarter" idx="12"/>
          </p:nvPr>
        </p:nvSpPr>
        <p:spPr/>
        <p:txBody>
          <a:bodyPr/>
          <a:lstStyle/>
          <a:p>
            <a:fld id="{458726DD-12E2-4C29-B970-3FB2BB3529BE}" type="slidenum">
              <a:rPr kumimoji="1" lang="ja-JP" altLang="en-US" smtClean="0"/>
              <a:t>16</a:t>
            </a:fld>
            <a:endParaRPr kumimoji="1" lang="ja-JP" altLang="en-US" dirty="0"/>
          </a:p>
        </p:txBody>
      </p:sp>
    </p:spTree>
    <p:extLst>
      <p:ext uri="{BB962C8B-B14F-4D97-AF65-F5344CB8AC3E}">
        <p14:creationId xmlns:p14="http://schemas.microsoft.com/office/powerpoint/2010/main" val="257537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B14F8-7B61-41F7-823E-DD606DCAFBE4}"/>
              </a:ext>
            </a:extLst>
          </p:cNvPr>
          <p:cNvSpPr>
            <a:spLocks noGrp="1"/>
          </p:cNvSpPr>
          <p:nvPr>
            <p:ph type="title"/>
          </p:nvPr>
        </p:nvSpPr>
        <p:spPr/>
        <p:txBody>
          <a:bodyPr>
            <a:normAutofit/>
          </a:bodyPr>
          <a:lstStyle/>
          <a:p>
            <a:r>
              <a:rPr kumimoji="1" lang="ja-JP" altLang="en-US" dirty="0"/>
              <a:t>高校学校における合理的配慮</a:t>
            </a:r>
          </a:p>
        </p:txBody>
      </p:sp>
      <p:sp>
        <p:nvSpPr>
          <p:cNvPr id="3" name="コンテンツ プレースホルダー 2">
            <a:extLst>
              <a:ext uri="{FF2B5EF4-FFF2-40B4-BE49-F238E27FC236}">
                <a16:creationId xmlns:a16="http://schemas.microsoft.com/office/drawing/2014/main" id="{39713AA2-2DD9-43BF-A402-D988D421E5CB}"/>
              </a:ext>
            </a:extLst>
          </p:cNvPr>
          <p:cNvSpPr>
            <a:spLocks noGrp="1"/>
          </p:cNvSpPr>
          <p:nvPr>
            <p:ph idx="1"/>
          </p:nvPr>
        </p:nvSpPr>
        <p:spPr>
          <a:xfrm>
            <a:off x="628650" y="1201002"/>
            <a:ext cx="7936510" cy="5350799"/>
          </a:xfrm>
        </p:spPr>
        <p:txBody>
          <a:bodyPr>
            <a:normAutofit/>
          </a:bodyPr>
          <a:lstStyle/>
          <a:p>
            <a:r>
              <a:rPr kumimoji="1" lang="ja-JP" altLang="en-US" sz="2800" dirty="0"/>
              <a:t>独立行政法人国立特別支援教育総合研究所（講義動画）</a:t>
            </a:r>
            <a:endParaRPr kumimoji="1" lang="en-US" altLang="ja-JP" sz="2800" dirty="0"/>
          </a:p>
          <a:p>
            <a:pPr lvl="1">
              <a:buFont typeface="Wingdings" panose="05000000000000000000" pitchFamily="2" charset="2"/>
              <a:buChar char="Ø"/>
            </a:pPr>
            <a:r>
              <a:rPr kumimoji="1" lang="ja-JP" altLang="en-US" sz="2400" dirty="0"/>
              <a:t>高等学校における発達障害のある生徒の</a:t>
            </a:r>
            <a:endParaRPr kumimoji="1" lang="en-US" altLang="ja-JP" sz="2400" dirty="0"/>
          </a:p>
          <a:p>
            <a:pPr marL="457200" lvl="1" indent="0">
              <a:buNone/>
            </a:pPr>
            <a:r>
              <a:rPr lang="ja-JP" altLang="en-US" sz="2400" dirty="0"/>
              <a:t>   </a:t>
            </a:r>
            <a:r>
              <a:rPr kumimoji="1" lang="ja-JP" altLang="en-US" sz="2400" dirty="0"/>
              <a:t>指導・支援</a:t>
            </a:r>
            <a:endParaRPr kumimoji="1" lang="en-US" altLang="ja-JP" sz="2400" dirty="0"/>
          </a:p>
          <a:p>
            <a:pPr marL="457200" lvl="1" indent="263525">
              <a:buNone/>
            </a:pPr>
            <a:endParaRPr kumimoji="1" lang="en-US" altLang="ja-JP" sz="1200" dirty="0"/>
          </a:p>
          <a:p>
            <a:pPr marL="457200" lvl="1" indent="0">
              <a:buNone/>
            </a:pPr>
            <a:endParaRPr kumimoji="1" lang="en-US" altLang="ja-JP" sz="2400" dirty="0"/>
          </a:p>
          <a:p>
            <a:pPr lvl="1">
              <a:buFont typeface="Wingdings" panose="05000000000000000000" pitchFamily="2" charset="2"/>
              <a:buChar char="Ø"/>
            </a:pPr>
            <a:r>
              <a:rPr kumimoji="1" lang="ja-JP" altLang="en-US" sz="2400" dirty="0"/>
              <a:t>高等学校における合理的配慮</a:t>
            </a:r>
            <a:endParaRPr kumimoji="1" lang="en-US" altLang="ja-JP" sz="1200" dirty="0"/>
          </a:p>
          <a:p>
            <a:pPr marL="0" indent="0">
              <a:buNone/>
            </a:pPr>
            <a:endParaRPr kumimoji="1" lang="en-US" altLang="ja-JP" sz="2800" dirty="0"/>
          </a:p>
          <a:p>
            <a:r>
              <a:rPr kumimoji="1" lang="ja-JP" altLang="en-US" sz="2800" dirty="0"/>
              <a:t>大分県教育委員会「大分県公立高等学校</a:t>
            </a:r>
            <a:endParaRPr kumimoji="1" lang="en-US" altLang="ja-JP" sz="2800" dirty="0"/>
          </a:p>
          <a:p>
            <a:pPr marL="0" indent="0">
              <a:buNone/>
            </a:pPr>
            <a:r>
              <a:rPr lang="en-US" altLang="ja-JP" sz="2800" dirty="0"/>
              <a:t>  </a:t>
            </a:r>
            <a:r>
              <a:rPr kumimoji="1" lang="ja-JP" altLang="en-US" sz="2800" dirty="0"/>
              <a:t>における合理的配慮の提供」</a:t>
            </a:r>
            <a:endParaRPr kumimoji="1" lang="en-US" altLang="ja-JP" sz="2800" dirty="0"/>
          </a:p>
          <a:p>
            <a:pPr marL="0" indent="0">
              <a:buNone/>
            </a:pPr>
            <a:r>
              <a:rPr kumimoji="1" lang="ja-JP" altLang="en-US" sz="2400" dirty="0"/>
              <a:t>（リーフレット）</a:t>
            </a:r>
            <a:r>
              <a:rPr kumimoji="1" lang="en-US" altLang="ja-JP" sz="1200" dirty="0">
                <a:hlinkClick r:id="rId3"/>
              </a:rPr>
              <a:t>https://www.pref.oita.jp/uploaded/attachment/2017138.pdf</a:t>
            </a:r>
            <a:endParaRPr kumimoji="1" lang="en-US" altLang="ja-JP" sz="1400" dirty="0"/>
          </a:p>
          <a:p>
            <a:pPr marL="0" indent="0">
              <a:buNone/>
            </a:pPr>
            <a:endParaRPr kumimoji="1" lang="en-US" altLang="ja-JP" sz="1400" dirty="0"/>
          </a:p>
        </p:txBody>
      </p:sp>
      <p:pic>
        <p:nvPicPr>
          <p:cNvPr id="5" name="図 4">
            <a:extLst>
              <a:ext uri="{FF2B5EF4-FFF2-40B4-BE49-F238E27FC236}">
                <a16:creationId xmlns:a16="http://schemas.microsoft.com/office/drawing/2014/main" id="{FFDDA85D-9056-4DF2-94EF-33C836F07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588" y="1984766"/>
            <a:ext cx="1107871" cy="1107871"/>
          </a:xfrm>
          <a:prstGeom prst="rect">
            <a:avLst/>
          </a:prstGeom>
        </p:spPr>
      </p:pic>
      <p:pic>
        <p:nvPicPr>
          <p:cNvPr id="7" name="図 6">
            <a:extLst>
              <a:ext uri="{FF2B5EF4-FFF2-40B4-BE49-F238E27FC236}">
                <a16:creationId xmlns:a16="http://schemas.microsoft.com/office/drawing/2014/main" id="{0C63991F-139B-43D1-8C96-B49A86DA2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589" y="3532452"/>
            <a:ext cx="1107871" cy="1107871"/>
          </a:xfrm>
          <a:prstGeom prst="rect">
            <a:avLst/>
          </a:prstGeom>
        </p:spPr>
      </p:pic>
      <p:sp>
        <p:nvSpPr>
          <p:cNvPr id="9" name="テキスト ボックス 8">
            <a:extLst>
              <a:ext uri="{FF2B5EF4-FFF2-40B4-BE49-F238E27FC236}">
                <a16:creationId xmlns:a16="http://schemas.microsoft.com/office/drawing/2014/main" id="{1C736E9E-190B-4F42-B159-52D01AA6D795}"/>
              </a:ext>
            </a:extLst>
          </p:cNvPr>
          <p:cNvSpPr txBox="1"/>
          <p:nvPr/>
        </p:nvSpPr>
        <p:spPr>
          <a:xfrm>
            <a:off x="1392573" y="2967335"/>
            <a:ext cx="4681056" cy="461665"/>
          </a:xfrm>
          <a:prstGeom prst="rect">
            <a:avLst/>
          </a:prstGeom>
          <a:noFill/>
        </p:spPr>
        <p:txBody>
          <a:bodyPr wrap="square">
            <a:spAutoFit/>
          </a:bodyPr>
          <a:lstStyle/>
          <a:p>
            <a:pPr marL="0" lvl="1">
              <a:buNone/>
            </a:pPr>
            <a:r>
              <a:rPr kumimoji="1" lang="en-US" altLang="ja-JP" sz="1200" dirty="0">
                <a:hlinkClick r:id="rId6"/>
              </a:rPr>
              <a:t>http://cpedd.nise.go.jp/videos/videos/view/5013/e76d1fb9f74620ff31797a9813a6c1d5?frame_id=4735</a:t>
            </a:r>
            <a:endParaRPr kumimoji="1" lang="en-US" altLang="ja-JP" sz="1200" dirty="0"/>
          </a:p>
        </p:txBody>
      </p:sp>
      <p:sp>
        <p:nvSpPr>
          <p:cNvPr id="11" name="テキスト ボックス 10">
            <a:extLst>
              <a:ext uri="{FF2B5EF4-FFF2-40B4-BE49-F238E27FC236}">
                <a16:creationId xmlns:a16="http://schemas.microsoft.com/office/drawing/2014/main" id="{A1C73E6F-87E7-4203-AE5C-3992B3670BD7}"/>
              </a:ext>
            </a:extLst>
          </p:cNvPr>
          <p:cNvSpPr txBox="1"/>
          <p:nvPr/>
        </p:nvSpPr>
        <p:spPr>
          <a:xfrm>
            <a:off x="1392573" y="4042174"/>
            <a:ext cx="4681056" cy="461665"/>
          </a:xfrm>
          <a:prstGeom prst="rect">
            <a:avLst/>
          </a:prstGeom>
          <a:noFill/>
        </p:spPr>
        <p:txBody>
          <a:bodyPr wrap="square">
            <a:spAutoFit/>
          </a:bodyPr>
          <a:lstStyle/>
          <a:p>
            <a:pPr marL="12700" lvl="1" indent="-12700">
              <a:buNone/>
            </a:pPr>
            <a:r>
              <a:rPr kumimoji="1" lang="en-US" altLang="ja-JP" sz="1200" dirty="0">
                <a:hlinkClick r:id="rId7"/>
              </a:rPr>
              <a:t>http://cpedd.nise.go.jp/videos/videos/view/5013/6348986fc3e4f90bae53d12fa608a16a?frame_id=4735</a:t>
            </a:r>
            <a:endParaRPr kumimoji="1" lang="en-US" altLang="ja-JP" sz="1200" dirty="0"/>
          </a:p>
        </p:txBody>
      </p:sp>
      <p:pic>
        <p:nvPicPr>
          <p:cNvPr id="13" name="図 12">
            <a:extLst>
              <a:ext uri="{FF2B5EF4-FFF2-40B4-BE49-F238E27FC236}">
                <a16:creationId xmlns:a16="http://schemas.microsoft.com/office/drawing/2014/main" id="{FB1E4E85-E6B2-41A1-8AAE-E1A374367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3588" y="5279402"/>
            <a:ext cx="1107871" cy="1107871"/>
          </a:xfrm>
          <a:prstGeom prst="rect">
            <a:avLst/>
          </a:prstGeom>
        </p:spPr>
      </p:pic>
      <p:sp>
        <p:nvSpPr>
          <p:cNvPr id="4" name="スライド番号プレースホルダー 3">
            <a:extLst>
              <a:ext uri="{FF2B5EF4-FFF2-40B4-BE49-F238E27FC236}">
                <a16:creationId xmlns:a16="http://schemas.microsoft.com/office/drawing/2014/main" id="{6AE5F1A0-01C3-4327-9A92-2FC2CE0EA3A4}"/>
              </a:ext>
            </a:extLst>
          </p:cNvPr>
          <p:cNvSpPr>
            <a:spLocks noGrp="1"/>
          </p:cNvSpPr>
          <p:nvPr>
            <p:ph type="sldNum" sz="quarter" idx="12"/>
          </p:nvPr>
        </p:nvSpPr>
        <p:spPr/>
        <p:txBody>
          <a:bodyPr/>
          <a:lstStyle/>
          <a:p>
            <a:fld id="{458726DD-12E2-4C29-B970-3FB2BB3529BE}" type="slidenum">
              <a:rPr kumimoji="1" lang="ja-JP" altLang="en-US" smtClean="0"/>
              <a:t>17</a:t>
            </a:fld>
            <a:endParaRPr kumimoji="1" lang="ja-JP" altLang="en-US" dirty="0"/>
          </a:p>
        </p:txBody>
      </p:sp>
    </p:spTree>
    <p:extLst>
      <p:ext uri="{BB962C8B-B14F-4D97-AF65-F5344CB8AC3E}">
        <p14:creationId xmlns:p14="http://schemas.microsoft.com/office/powerpoint/2010/main" val="58418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6318C7-0515-4CCC-8863-04B192560998}"/>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D99877DA-6B66-4768-BF59-E0BA6AEE60DB}"/>
              </a:ext>
            </a:extLst>
          </p:cNvPr>
          <p:cNvSpPr>
            <a:spLocks noGrp="1"/>
          </p:cNvSpPr>
          <p:nvPr>
            <p:ph idx="1"/>
          </p:nvPr>
        </p:nvSpPr>
        <p:spPr>
          <a:xfrm>
            <a:off x="628650" y="1029965"/>
            <a:ext cx="7886700" cy="2614479"/>
          </a:xfrm>
        </p:spPr>
        <p:txBody>
          <a:bodyPr/>
          <a:lstStyle/>
          <a:p>
            <a:pPr marL="0" indent="0">
              <a:lnSpc>
                <a:spcPct val="150000"/>
              </a:lnSpc>
              <a:buNone/>
            </a:pPr>
            <a:r>
              <a:rPr lang="ja-JP" altLang="en-US" sz="3200" b="1" dirty="0"/>
              <a:t>「問題対応型」</a:t>
            </a:r>
            <a:r>
              <a:rPr lang="ja-JP" altLang="en-US" sz="3200" dirty="0"/>
              <a:t>から</a:t>
            </a:r>
            <a:endParaRPr lang="en-US" altLang="ja-JP" sz="3200" dirty="0"/>
          </a:p>
          <a:p>
            <a:pPr marL="0" indent="0">
              <a:lnSpc>
                <a:spcPct val="150000"/>
              </a:lnSpc>
              <a:buNone/>
            </a:pPr>
            <a:r>
              <a:rPr lang="ja-JP" altLang="en-US" sz="3200" dirty="0"/>
              <a:t>生徒の実態や学校・ホームルームの実情に応じた</a:t>
            </a:r>
            <a:r>
              <a:rPr lang="ja-JP" altLang="en-US" sz="4000" b="1" dirty="0"/>
              <a:t>「</a:t>
            </a:r>
            <a:r>
              <a:rPr lang="ja-JP" altLang="en-US" sz="4000" b="1" dirty="0">
                <a:solidFill>
                  <a:srgbClr val="C00000"/>
                </a:solidFill>
              </a:rPr>
              <a:t>組織的支援</a:t>
            </a:r>
            <a:r>
              <a:rPr lang="ja-JP" altLang="en-US" sz="4000" b="1" dirty="0"/>
              <a:t>」</a:t>
            </a:r>
            <a:r>
              <a:rPr lang="ja-JP" altLang="en-US" sz="3200" dirty="0"/>
              <a:t>へ</a:t>
            </a:r>
            <a:endParaRPr lang="en-US" altLang="ja-JP" sz="3200" dirty="0"/>
          </a:p>
        </p:txBody>
      </p:sp>
      <p:pic>
        <p:nvPicPr>
          <p:cNvPr id="5" name="図 4">
            <a:extLst>
              <a:ext uri="{FF2B5EF4-FFF2-40B4-BE49-F238E27FC236}">
                <a16:creationId xmlns:a16="http://schemas.microsoft.com/office/drawing/2014/main" id="{38F1B6B4-06E7-4524-8AE6-F3AABEA115F8}"/>
              </a:ext>
            </a:extLst>
          </p:cNvPr>
          <p:cNvPicPr>
            <a:picLocks noChangeAspect="1"/>
          </p:cNvPicPr>
          <p:nvPr/>
        </p:nvPicPr>
        <p:blipFill>
          <a:blip r:embed="rId3"/>
          <a:stretch>
            <a:fillRect/>
          </a:stretch>
        </p:blipFill>
        <p:spPr>
          <a:xfrm>
            <a:off x="1890582" y="3665821"/>
            <a:ext cx="5362836" cy="3144767"/>
          </a:xfrm>
          <a:prstGeom prst="rect">
            <a:avLst/>
          </a:prstGeom>
        </p:spPr>
      </p:pic>
      <p:sp>
        <p:nvSpPr>
          <p:cNvPr id="4" name="スライド番号プレースホルダー 3">
            <a:extLst>
              <a:ext uri="{FF2B5EF4-FFF2-40B4-BE49-F238E27FC236}">
                <a16:creationId xmlns:a16="http://schemas.microsoft.com/office/drawing/2014/main" id="{629E28FE-F430-4331-B02C-5E1FBBD67F48}"/>
              </a:ext>
            </a:extLst>
          </p:cNvPr>
          <p:cNvSpPr>
            <a:spLocks noGrp="1"/>
          </p:cNvSpPr>
          <p:nvPr>
            <p:ph type="sldNum" sz="quarter" idx="12"/>
          </p:nvPr>
        </p:nvSpPr>
        <p:spPr/>
        <p:txBody>
          <a:bodyPr/>
          <a:lstStyle/>
          <a:p>
            <a:fld id="{458726DD-12E2-4C29-B970-3FB2BB3529BE}" type="slidenum">
              <a:rPr kumimoji="1" lang="ja-JP" altLang="en-US" smtClean="0"/>
              <a:t>18</a:t>
            </a:fld>
            <a:endParaRPr kumimoji="1" lang="ja-JP" altLang="en-US" dirty="0"/>
          </a:p>
        </p:txBody>
      </p:sp>
    </p:spTree>
    <p:extLst>
      <p:ext uri="{BB962C8B-B14F-4D97-AF65-F5344CB8AC3E}">
        <p14:creationId xmlns:p14="http://schemas.microsoft.com/office/powerpoint/2010/main" val="416879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ステップ２</a:t>
            </a:r>
            <a:r>
              <a:rPr lang="en-US" altLang="ja-JP" sz="4000" dirty="0"/>
              <a:t/>
            </a:r>
            <a:br>
              <a:rPr lang="en-US" altLang="ja-JP" sz="4000" dirty="0"/>
            </a:br>
            <a:r>
              <a:rPr lang="en-US" altLang="ja-JP" sz="4000" dirty="0"/>
              <a:t/>
            </a:r>
            <a:br>
              <a:rPr lang="en-US" altLang="ja-JP" sz="4000" dirty="0"/>
            </a:br>
            <a:r>
              <a:rPr lang="ja-JP" altLang="en-US" sz="4000" dirty="0"/>
              <a:t>拡大学年会議での共有</a:t>
            </a:r>
            <a:endParaRPr kumimoji="1" lang="ja-JP" altLang="en-US" sz="4000" dirty="0"/>
          </a:p>
        </p:txBody>
      </p:sp>
      <p:sp>
        <p:nvSpPr>
          <p:cNvPr id="3" name="テキスト プレースホルダー 2"/>
          <p:cNvSpPr>
            <a:spLocks noGrp="1"/>
          </p:cNvSpPr>
          <p:nvPr>
            <p:ph type="body" idx="1"/>
          </p:nvPr>
        </p:nvSpPr>
        <p:spPr>
          <a:xfrm>
            <a:off x="472810" y="4562476"/>
            <a:ext cx="8188855" cy="1500187"/>
          </a:xfrm>
        </p:spPr>
        <p:txBody>
          <a:bodyPr anchor="ctr">
            <a:normAutofit/>
          </a:bodyPr>
          <a:lstStyle/>
          <a:p>
            <a:pPr algn="ctr"/>
            <a:r>
              <a:rPr lang="ja-JP" altLang="en-US" dirty="0"/>
              <a:t>事例「課題の提出期限を守れない生徒」への支援を考える</a:t>
            </a:r>
            <a:endParaRPr kumimoji="1" lang="ja-JP" altLang="en-US" dirty="0"/>
          </a:p>
        </p:txBody>
      </p:sp>
      <p:sp>
        <p:nvSpPr>
          <p:cNvPr id="5" name="スライド番号プレースホルダー 2">
            <a:extLst>
              <a:ext uri="{FF2B5EF4-FFF2-40B4-BE49-F238E27FC236}">
                <a16:creationId xmlns:a16="http://schemas.microsoft.com/office/drawing/2014/main" id="{65C7A32D-EF7D-49F7-BB20-72C7D4DEF989}"/>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19</a:t>
            </a:fld>
            <a:endParaRPr kumimoji="1" lang="ja-JP" altLang="en-US" dirty="0"/>
          </a:p>
        </p:txBody>
      </p:sp>
    </p:spTree>
    <p:extLst>
      <p:ext uri="{BB962C8B-B14F-4D97-AF65-F5344CB8AC3E}">
        <p14:creationId xmlns:p14="http://schemas.microsoft.com/office/powerpoint/2010/main" val="259128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特別支援教育とは</a:t>
            </a:r>
          </a:p>
        </p:txBody>
      </p:sp>
      <p:sp>
        <p:nvSpPr>
          <p:cNvPr id="6" name="角丸四角形 5"/>
          <p:cNvSpPr/>
          <p:nvPr/>
        </p:nvSpPr>
        <p:spPr>
          <a:xfrm>
            <a:off x="4762254" y="1371167"/>
            <a:ext cx="4241066" cy="228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ja-JP" altLang="en-US" sz="2400" dirty="0" smtClean="0">
                <a:solidFill>
                  <a:prstClr val="black"/>
                </a:solidFill>
              </a:rPr>
              <a:t>　先生方</a:t>
            </a:r>
            <a:r>
              <a:rPr lang="ja-JP" altLang="en-US" sz="2400" dirty="0">
                <a:solidFill>
                  <a:prstClr val="black"/>
                </a:solidFill>
              </a:rPr>
              <a:t>が「困った」と感じている「気になる生徒」は、先生方を「困らせたい」と思っているわけではないのです。誰よりも「困っている」 のは</a:t>
            </a:r>
            <a:r>
              <a:rPr lang="ja-JP" altLang="en-US" sz="2400" dirty="0" smtClean="0">
                <a:solidFill>
                  <a:prstClr val="black"/>
                </a:solidFill>
              </a:rPr>
              <a:t>本人たちです</a:t>
            </a:r>
            <a:r>
              <a:rPr lang="ja-JP" altLang="en-US" sz="2400" dirty="0">
                <a:solidFill>
                  <a:prstClr val="black"/>
                </a:solidFill>
              </a:rPr>
              <a:t>。</a:t>
            </a:r>
            <a:endParaRPr lang="en-US" altLang="ja-JP" sz="2400" dirty="0">
              <a:solidFill>
                <a:prstClr val="black"/>
              </a:solidFill>
            </a:endParaRPr>
          </a:p>
        </p:txBody>
      </p:sp>
      <p:sp>
        <p:nvSpPr>
          <p:cNvPr id="7" name="角丸四角形 6"/>
          <p:cNvSpPr/>
          <p:nvPr/>
        </p:nvSpPr>
        <p:spPr>
          <a:xfrm>
            <a:off x="238629" y="4200807"/>
            <a:ext cx="8714804" cy="1993891"/>
          </a:xfrm>
          <a:prstGeom prst="roundRect">
            <a:avLst>
              <a:gd name="adj" fmla="val 11923"/>
            </a:avLst>
          </a:prstGeom>
          <a:solidFill>
            <a:schemeClr val="accent4">
              <a:lumMod val="40000"/>
              <a:lumOff val="60000"/>
            </a:schemeClr>
          </a:solidFill>
          <a:ln w="127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ja-JP" altLang="en-US" sz="2800" dirty="0" smtClean="0">
                <a:solidFill>
                  <a:prstClr val="black"/>
                </a:solidFill>
              </a:rPr>
              <a:t>　通常</a:t>
            </a:r>
            <a:r>
              <a:rPr lang="ja-JP" altLang="en-US" sz="2800" dirty="0">
                <a:solidFill>
                  <a:prstClr val="black"/>
                </a:solidFill>
              </a:rPr>
              <a:t>の学級における特別支援教育とは、決して「特別な」教育なのではありません。目の前にいる一人一人の子供の「もっと学びたい」思いを見つめ、一人一人の教育的ニーズにこたえる教育です。</a:t>
            </a:r>
            <a:endParaRPr lang="en-US" altLang="ja-JP" sz="2800" dirty="0">
              <a:solidFill>
                <a:prstClr val="black"/>
              </a:solidFill>
            </a:endParaRPr>
          </a:p>
        </p:txBody>
      </p:sp>
      <p:sp>
        <p:nvSpPr>
          <p:cNvPr id="8" name="コンテンツ プレースホルダー 2">
            <a:extLst>
              <a:ext uri="{FF2B5EF4-FFF2-40B4-BE49-F238E27FC236}">
                <a16:creationId xmlns:a16="http://schemas.microsoft.com/office/drawing/2014/main" id="{A8593CD5-507C-4121-92C8-94624282D8EC}"/>
              </a:ext>
            </a:extLst>
          </p:cNvPr>
          <p:cNvSpPr txBox="1">
            <a:spLocks/>
          </p:cNvSpPr>
          <p:nvPr/>
        </p:nvSpPr>
        <p:spPr>
          <a:xfrm flipH="1">
            <a:off x="120227" y="1229273"/>
            <a:ext cx="1567845" cy="529758"/>
          </a:xfrm>
          <a:prstGeom prst="roundRect">
            <a:avLst/>
          </a:prstGeom>
          <a:solidFill>
            <a:schemeClr val="accent1">
              <a:lumMod val="20000"/>
              <a:lumOff val="80000"/>
            </a:schemeClr>
          </a:solidFill>
          <a:ln>
            <a:solidFill>
              <a:schemeClr val="accent1">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000" dirty="0"/>
              <a:t>困った生徒</a:t>
            </a:r>
          </a:p>
        </p:txBody>
      </p:sp>
      <p:pic>
        <p:nvPicPr>
          <p:cNvPr id="9" name="Picture 2" descr="https://2.bp.blogspot.com/-28G9R5qtOmw/WUJG0ia6itI/AAAAAAABE0I/k6Sh2Zaj1o0rTtdwTJEaH4pdvcK1tANZQCLcBGAs/s800/komatta_man2.png">
            <a:extLst>
              <a:ext uri="{FF2B5EF4-FFF2-40B4-BE49-F238E27FC236}">
                <a16:creationId xmlns:a16="http://schemas.microsoft.com/office/drawing/2014/main" id="{4D8C9FEA-8678-4F17-A50D-E5B6891D13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57" y="1768976"/>
            <a:ext cx="1873046" cy="208405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FCE52A8E-EFC9-485D-85D6-D9D9CD6CFB19}"/>
              </a:ext>
            </a:extLst>
          </p:cNvPr>
          <p:cNvSpPr txBox="1">
            <a:spLocks/>
          </p:cNvSpPr>
          <p:nvPr/>
        </p:nvSpPr>
        <p:spPr>
          <a:xfrm flipH="1">
            <a:off x="2488165" y="1229273"/>
            <a:ext cx="2124733" cy="529758"/>
          </a:xfrm>
          <a:prstGeom prst="roundRect">
            <a:avLst/>
          </a:prstGeom>
          <a:solidFill>
            <a:schemeClr val="accent1">
              <a:lumMod val="20000"/>
              <a:lumOff val="80000"/>
            </a:schemeClr>
          </a:solidFill>
          <a:ln>
            <a:solidFill>
              <a:schemeClr val="accent1">
                <a:lumMod val="50000"/>
              </a:schemeClr>
            </a:solidFill>
          </a:ln>
        </p:spPr>
        <p:txBody>
          <a:bodyPr vert="horz" lIns="91440" tIns="45720" rIns="91440" bIns="45720" rtlCol="0" anchor="ct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a:lnSpc>
                <a:spcPct val="100000"/>
              </a:lnSpc>
              <a:spcBef>
                <a:spcPts val="0"/>
              </a:spcBef>
              <a:buNone/>
            </a:pPr>
            <a:r>
              <a:rPr lang="ja-JP" altLang="en-US" sz="2000" dirty="0"/>
              <a:t>困っている生徒</a:t>
            </a:r>
          </a:p>
        </p:txBody>
      </p:sp>
      <p:pic>
        <p:nvPicPr>
          <p:cNvPr id="11" name="Picture 4" descr="https://3.bp.blogspot.com/-thDwL0Mi1C0/WKFi-bZufzI/AAAAAAABBrI/4W7TYbwApUsIn1rbC_GjdjrSIa79eddgwCLcB/s800/face_angry_man3.png">
            <a:extLst>
              <a:ext uri="{FF2B5EF4-FFF2-40B4-BE49-F238E27FC236}">
                <a16:creationId xmlns:a16="http://schemas.microsoft.com/office/drawing/2014/main" id="{8FA43428-FD0C-4ABF-83ED-03649521C6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01" y="1916822"/>
            <a:ext cx="1273499" cy="1715986"/>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8">
            <a:extLst>
              <a:ext uri="{FF2B5EF4-FFF2-40B4-BE49-F238E27FC236}">
                <a16:creationId xmlns:a16="http://schemas.microsoft.com/office/drawing/2014/main" id="{7E104F0D-5869-417E-9E1A-7CBBC629F36E}"/>
              </a:ext>
            </a:extLst>
          </p:cNvPr>
          <p:cNvSpPr/>
          <p:nvPr/>
        </p:nvSpPr>
        <p:spPr>
          <a:xfrm rot="10800000" flipH="1">
            <a:off x="1812699" y="2394087"/>
            <a:ext cx="592663" cy="833827"/>
          </a:xfrm>
          <a:prstGeom prst="rightArrow">
            <a:avLst>
              <a:gd name="adj1" fmla="val 50000"/>
              <a:gd name="adj2" fmla="val 39661"/>
            </a:avLst>
          </a:prstGeom>
          <a:solidFill>
            <a:srgbClr val="C00000"/>
          </a:solidFill>
          <a:ln>
            <a:solidFill>
              <a:srgbClr val="C000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60D5C834-5619-4131-8F22-3FCC3DBB2690}"/>
              </a:ext>
            </a:extLst>
          </p:cNvPr>
          <p:cNvSpPr/>
          <p:nvPr/>
        </p:nvSpPr>
        <p:spPr>
          <a:xfrm>
            <a:off x="1" y="6568786"/>
            <a:ext cx="9144000" cy="276999"/>
          </a:xfrm>
          <a:prstGeom prst="rect">
            <a:avLst/>
          </a:prstGeom>
        </p:spPr>
        <p:txBody>
          <a:bodyPr wrap="square">
            <a:spAutoFit/>
          </a:bodyPr>
          <a:lstStyle/>
          <a:p>
            <a:pPr algn="ctr"/>
            <a:r>
              <a:rPr lang="ja-JP" altLang="en-US" sz="1200" dirty="0"/>
              <a:t>支援ヒント集 </a:t>
            </a:r>
            <a:r>
              <a:rPr lang="en-US" altLang="ja-JP" sz="1200" dirty="0"/>
              <a:t>P.1</a:t>
            </a:r>
            <a:endParaRPr lang="ja-JP" altLang="en-US" sz="1200" dirty="0"/>
          </a:p>
        </p:txBody>
      </p:sp>
      <p:sp>
        <p:nvSpPr>
          <p:cNvPr id="15" name="スライド番号プレースホルダー 14">
            <a:extLst>
              <a:ext uri="{FF2B5EF4-FFF2-40B4-BE49-F238E27FC236}">
                <a16:creationId xmlns:a16="http://schemas.microsoft.com/office/drawing/2014/main" id="{FB3091D6-A315-411F-947C-509B0FC6B76C}"/>
              </a:ext>
            </a:extLst>
          </p:cNvPr>
          <p:cNvSpPr>
            <a:spLocks noGrp="1"/>
          </p:cNvSpPr>
          <p:nvPr>
            <p:ph type="sldNum" sz="quarter" idx="12"/>
          </p:nvPr>
        </p:nvSpPr>
        <p:spPr/>
        <p:txBody>
          <a:bodyPr/>
          <a:lstStyle/>
          <a:p>
            <a:fld id="{458726DD-12E2-4C29-B970-3FB2BB3529BE}" type="slidenum">
              <a:rPr kumimoji="1" lang="ja-JP" altLang="en-US" smtClean="0"/>
              <a:t>2</a:t>
            </a:fld>
            <a:endParaRPr kumimoji="1" lang="ja-JP" altLang="en-US" dirty="0"/>
          </a:p>
        </p:txBody>
      </p:sp>
    </p:spTree>
    <p:extLst>
      <p:ext uri="{BB962C8B-B14F-4D97-AF65-F5344CB8AC3E}">
        <p14:creationId xmlns:p14="http://schemas.microsoft.com/office/powerpoint/2010/main" val="388082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情報共有の流れ</a:t>
            </a:r>
          </a:p>
        </p:txBody>
      </p:sp>
      <p:sp>
        <p:nvSpPr>
          <p:cNvPr id="3" name="コンテンツ プレースホルダー 2"/>
          <p:cNvSpPr>
            <a:spLocks noGrp="1"/>
          </p:cNvSpPr>
          <p:nvPr>
            <p:ph idx="1"/>
          </p:nvPr>
        </p:nvSpPr>
        <p:spPr>
          <a:xfrm>
            <a:off x="628650" y="1201002"/>
            <a:ext cx="7886700" cy="5508983"/>
          </a:xfrm>
        </p:spPr>
        <p:txBody>
          <a:bodyPr>
            <a:normAutofit/>
          </a:bodyPr>
          <a:lstStyle/>
          <a:p>
            <a:pPr marL="0" indent="0">
              <a:buNone/>
            </a:pPr>
            <a:r>
              <a:rPr lang="ja-JP" altLang="en-US" b="1" dirty="0"/>
              <a:t>１．各教科及び学年の代表者による発表</a:t>
            </a:r>
            <a:endParaRPr lang="en-US" altLang="ja-JP" b="1" dirty="0"/>
          </a:p>
          <a:p>
            <a:pPr marL="0" indent="0">
              <a:buNone/>
            </a:pPr>
            <a:r>
              <a:rPr lang="ja-JP" altLang="en-US" sz="2800" dirty="0"/>
              <a:t>　　・ステップ１での</a:t>
            </a:r>
            <a:r>
              <a:rPr lang="ja-JP" altLang="en-US" sz="2800" b="1" dirty="0"/>
              <a:t>Ｋ</a:t>
            </a:r>
            <a:r>
              <a:rPr lang="ja-JP" altLang="en-US" sz="2800" dirty="0"/>
              <a:t>、</a:t>
            </a:r>
            <a:r>
              <a:rPr lang="ja-JP" altLang="en-US" sz="2800" b="1" dirty="0"/>
              <a:t>Ｔ</a:t>
            </a:r>
            <a:r>
              <a:rPr lang="ja-JP" altLang="en-US" sz="2800" dirty="0"/>
              <a:t>を中心に発表</a:t>
            </a:r>
          </a:p>
          <a:p>
            <a:pPr marL="0" indent="0">
              <a:buNone/>
            </a:pPr>
            <a:r>
              <a:rPr lang="ja-JP" altLang="en-US" b="1" dirty="0"/>
              <a:t>２．</a:t>
            </a:r>
            <a:r>
              <a:rPr kumimoji="1" lang="ja-JP" altLang="en-US" b="1" dirty="0"/>
              <a:t>共有した情報の分析・整理</a:t>
            </a:r>
            <a:endParaRPr kumimoji="1" lang="en-US" altLang="ja-JP" b="1" dirty="0"/>
          </a:p>
          <a:p>
            <a:pPr marL="0" indent="0">
              <a:buNone/>
            </a:pPr>
            <a:r>
              <a:rPr lang="ja-JP" altLang="en-US" sz="2800" dirty="0"/>
              <a:t>　　・共通点⇒学年で着手しやすい支援策</a:t>
            </a:r>
            <a:endParaRPr lang="en-US" altLang="ja-JP" sz="2800" dirty="0"/>
          </a:p>
          <a:p>
            <a:pPr marL="0" indent="0">
              <a:buNone/>
            </a:pPr>
            <a:r>
              <a:rPr lang="ja-JP" altLang="en-US" sz="2800" dirty="0"/>
              <a:t>　　　相違点⇒共通理解を図る必要がある事項</a:t>
            </a:r>
            <a:endParaRPr lang="en-US" altLang="ja-JP" sz="2800" dirty="0"/>
          </a:p>
          <a:p>
            <a:pPr marL="1079500" indent="-1079500">
              <a:buNone/>
            </a:pPr>
            <a:r>
              <a:rPr lang="ja-JP" altLang="en-US" sz="2800" dirty="0"/>
              <a:t>　　・学年全体として共通して実施できる支援策を整理</a:t>
            </a:r>
          </a:p>
          <a:p>
            <a:pPr marL="0" indent="0">
              <a:buNone/>
            </a:pPr>
            <a:r>
              <a:rPr lang="ja-JP" altLang="en-US" b="1" dirty="0"/>
              <a:t>３．まとめ</a:t>
            </a:r>
            <a:endParaRPr lang="en-US" altLang="ja-JP" b="1" dirty="0"/>
          </a:p>
          <a:p>
            <a:pPr marL="0" indent="0">
              <a:buNone/>
            </a:pPr>
            <a:r>
              <a:rPr lang="ja-JP" altLang="en-US" sz="2800" dirty="0"/>
              <a:t>　　・振り返り、情報提供</a:t>
            </a:r>
          </a:p>
        </p:txBody>
      </p:sp>
      <p:pic>
        <p:nvPicPr>
          <p:cNvPr id="6" name="Picture 2">
            <a:extLst>
              <a:ext uri="{FF2B5EF4-FFF2-40B4-BE49-F238E27FC236}">
                <a16:creationId xmlns:a16="http://schemas.microsoft.com/office/drawing/2014/main" id="{CC9BA53B-90AD-4755-B373-A0A81F4E01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882" y="4894339"/>
            <a:ext cx="2592288" cy="191829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91C59CE4-2BA6-4F7F-A9A8-8E0EBFAAF5EE}"/>
              </a:ext>
            </a:extLst>
          </p:cNvPr>
          <p:cNvSpPr>
            <a:spLocks noGrp="1"/>
          </p:cNvSpPr>
          <p:nvPr>
            <p:ph type="sldNum" sz="quarter" idx="12"/>
          </p:nvPr>
        </p:nvSpPr>
        <p:spPr/>
        <p:txBody>
          <a:bodyPr/>
          <a:lstStyle/>
          <a:p>
            <a:fld id="{458726DD-12E2-4C29-B970-3FB2BB3529BE}" type="slidenum">
              <a:rPr kumimoji="1" lang="ja-JP" altLang="en-US" smtClean="0"/>
              <a:t>20</a:t>
            </a:fld>
            <a:endParaRPr kumimoji="1" lang="ja-JP" altLang="en-US" dirty="0"/>
          </a:p>
        </p:txBody>
      </p:sp>
    </p:spTree>
    <p:extLst>
      <p:ext uri="{BB962C8B-B14F-4D97-AF65-F5344CB8AC3E}">
        <p14:creationId xmlns:p14="http://schemas.microsoft.com/office/powerpoint/2010/main" val="82161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25B368-0660-4DD9-80FB-40BBCE9EA025}"/>
              </a:ext>
            </a:extLst>
          </p:cNvPr>
          <p:cNvSpPr>
            <a:spLocks noGrp="1"/>
          </p:cNvSpPr>
          <p:nvPr>
            <p:ph type="title"/>
          </p:nvPr>
        </p:nvSpPr>
        <p:spPr/>
        <p:txBody>
          <a:bodyPr/>
          <a:lstStyle/>
          <a:p>
            <a:r>
              <a:rPr kumimoji="1" lang="en-US" altLang="ja-JP" dirty="0"/>
              <a:t>【</a:t>
            </a:r>
            <a:r>
              <a:rPr kumimoji="1" lang="ja-JP" altLang="en-US" dirty="0"/>
              <a:t>情報提供</a:t>
            </a:r>
            <a:r>
              <a:rPr kumimoji="1" lang="en-US" altLang="ja-JP" dirty="0"/>
              <a:t>】</a:t>
            </a:r>
            <a:r>
              <a:rPr kumimoji="1" lang="ja-JP" altLang="en-US" dirty="0"/>
              <a:t>支援ヒント集の紹介</a:t>
            </a:r>
          </a:p>
        </p:txBody>
      </p:sp>
      <p:sp>
        <p:nvSpPr>
          <p:cNvPr id="10" name="正方形/長方形 9">
            <a:extLst>
              <a:ext uri="{FF2B5EF4-FFF2-40B4-BE49-F238E27FC236}">
                <a16:creationId xmlns:a16="http://schemas.microsoft.com/office/drawing/2014/main" id="{EEF42BDE-57AE-44E8-91D1-D8CA6F442C16}"/>
              </a:ext>
            </a:extLst>
          </p:cNvPr>
          <p:cNvSpPr/>
          <p:nvPr/>
        </p:nvSpPr>
        <p:spPr>
          <a:xfrm>
            <a:off x="895510" y="5825340"/>
            <a:ext cx="7352980" cy="954107"/>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ja-JP" altLang="en-US" sz="2800" dirty="0"/>
              <a:t>支援ヒント集を活用して、</a:t>
            </a:r>
            <a:r>
              <a:rPr lang="ja-JP" altLang="en-US" sz="2800" b="1" dirty="0">
                <a:solidFill>
                  <a:srgbClr val="C00000"/>
                </a:solidFill>
              </a:rPr>
              <a:t>組織的・計画的・継続的な支援</a:t>
            </a:r>
            <a:r>
              <a:rPr lang="ja-JP" altLang="en-US" sz="2800" dirty="0"/>
              <a:t>を目指しましょう</a:t>
            </a:r>
            <a:endParaRPr lang="en-US" altLang="ja-JP" sz="2800" dirty="0"/>
          </a:p>
        </p:txBody>
      </p:sp>
      <p:sp>
        <p:nvSpPr>
          <p:cNvPr id="11" name="コンテンツ プレースホルダー 2">
            <a:extLst>
              <a:ext uri="{FF2B5EF4-FFF2-40B4-BE49-F238E27FC236}">
                <a16:creationId xmlns:a16="http://schemas.microsoft.com/office/drawing/2014/main" id="{48FF3B46-8077-40DF-98C1-244D28C917E2}"/>
              </a:ext>
            </a:extLst>
          </p:cNvPr>
          <p:cNvSpPr txBox="1">
            <a:spLocks/>
          </p:cNvSpPr>
          <p:nvPr/>
        </p:nvSpPr>
        <p:spPr>
          <a:xfrm>
            <a:off x="0" y="1030009"/>
            <a:ext cx="9144000" cy="1028412"/>
          </a:xfrm>
          <a:prstGeom prst="rect">
            <a:avLst/>
          </a:prstGeom>
          <a:ln w="38100">
            <a:noFill/>
          </a:ln>
        </p:spPr>
        <p:txBody>
          <a:bodyPr tIns="252000" anchor="b">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None/>
            </a:pPr>
            <a:r>
              <a:rPr lang="ja-JP" altLang="en-US" sz="2400" dirty="0"/>
              <a:t>（例えば、こんな事例が掲載されています）</a:t>
            </a:r>
            <a:endParaRPr lang="en-US" altLang="ja-JP" sz="2400" dirty="0"/>
          </a:p>
          <a:p>
            <a:pPr marL="0" indent="0" algn="ctr">
              <a:lnSpc>
                <a:spcPct val="150000"/>
              </a:lnSpc>
              <a:spcBef>
                <a:spcPts val="0"/>
              </a:spcBef>
              <a:buNone/>
            </a:pPr>
            <a:r>
              <a:rPr lang="ja-JP" altLang="en-US" sz="2800" b="1" dirty="0"/>
              <a:t>「課題の提出期限が守れない</a:t>
            </a:r>
            <a:r>
              <a:rPr lang="en-US" altLang="ja-JP" sz="2800" b="1" dirty="0"/>
              <a:t>D</a:t>
            </a:r>
            <a:r>
              <a:rPr lang="ja-JP" altLang="en-US" sz="2800" b="1" dirty="0"/>
              <a:t>さん」への支援</a:t>
            </a:r>
            <a:endParaRPr lang="en-US" altLang="ja-JP" sz="2800" b="1" dirty="0"/>
          </a:p>
        </p:txBody>
      </p:sp>
      <p:pic>
        <p:nvPicPr>
          <p:cNvPr id="12" name="図 11" descr="画面の領域">
            <a:extLst>
              <a:ext uri="{FF2B5EF4-FFF2-40B4-BE49-F238E27FC236}">
                <a16:creationId xmlns:a16="http://schemas.microsoft.com/office/drawing/2014/main" id="{BA8ABF6E-CE88-4750-AEE2-0AA3682AA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603" y="2238256"/>
            <a:ext cx="2494794" cy="3456839"/>
          </a:xfrm>
          <a:prstGeom prst="rect">
            <a:avLst/>
          </a:prstGeom>
          <a:ln>
            <a:solidFill>
              <a:schemeClr val="tx1"/>
            </a:solidFill>
          </a:ln>
        </p:spPr>
      </p:pic>
      <p:sp>
        <p:nvSpPr>
          <p:cNvPr id="13" name="雲 12">
            <a:extLst>
              <a:ext uri="{FF2B5EF4-FFF2-40B4-BE49-F238E27FC236}">
                <a16:creationId xmlns:a16="http://schemas.microsoft.com/office/drawing/2014/main" id="{BA4BDF77-1E33-4147-BDE3-A160F1E18FD2}"/>
              </a:ext>
            </a:extLst>
          </p:cNvPr>
          <p:cNvSpPr/>
          <p:nvPr/>
        </p:nvSpPr>
        <p:spPr>
          <a:xfrm>
            <a:off x="6031983" y="2226808"/>
            <a:ext cx="3374728" cy="1028412"/>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個への支援は</a:t>
            </a:r>
            <a:r>
              <a:rPr kumimoji="1" lang="en-US" altLang="ja-JP" sz="2400" dirty="0">
                <a:solidFill>
                  <a:schemeClr val="tx1"/>
                </a:solidFill>
              </a:rPr>
              <a:t>?</a:t>
            </a:r>
            <a:endParaRPr kumimoji="1" lang="ja-JP" altLang="en-US" sz="2400" dirty="0">
              <a:solidFill>
                <a:schemeClr val="tx1"/>
              </a:solidFill>
            </a:endParaRPr>
          </a:p>
        </p:txBody>
      </p:sp>
      <p:sp>
        <p:nvSpPr>
          <p:cNvPr id="14" name="雲 13">
            <a:extLst>
              <a:ext uri="{FF2B5EF4-FFF2-40B4-BE49-F238E27FC236}">
                <a16:creationId xmlns:a16="http://schemas.microsoft.com/office/drawing/2014/main" id="{52DAE077-B026-4090-A33B-0F58F1F905A9}"/>
              </a:ext>
            </a:extLst>
          </p:cNvPr>
          <p:cNvSpPr/>
          <p:nvPr/>
        </p:nvSpPr>
        <p:spPr>
          <a:xfrm>
            <a:off x="6086826" y="4625359"/>
            <a:ext cx="2892990" cy="914400"/>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環境設定は</a:t>
            </a:r>
            <a:r>
              <a:rPr kumimoji="1" lang="en-US" altLang="ja-JP" sz="2400" dirty="0">
                <a:solidFill>
                  <a:schemeClr val="tx1"/>
                </a:solidFill>
              </a:rPr>
              <a:t>?</a:t>
            </a:r>
          </a:p>
        </p:txBody>
      </p:sp>
      <p:sp>
        <p:nvSpPr>
          <p:cNvPr id="15" name="雲 14">
            <a:extLst>
              <a:ext uri="{FF2B5EF4-FFF2-40B4-BE49-F238E27FC236}">
                <a16:creationId xmlns:a16="http://schemas.microsoft.com/office/drawing/2014/main" id="{5B909AC1-8733-43E2-8DC0-2556F9068477}"/>
              </a:ext>
            </a:extLst>
          </p:cNvPr>
          <p:cNvSpPr/>
          <p:nvPr/>
        </p:nvSpPr>
        <p:spPr>
          <a:xfrm>
            <a:off x="531905" y="2386934"/>
            <a:ext cx="2630524" cy="1601457"/>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保護者との連携は</a:t>
            </a:r>
            <a:r>
              <a:rPr kumimoji="1" lang="en-US" altLang="ja-JP" sz="2400" dirty="0">
                <a:solidFill>
                  <a:schemeClr val="tx1"/>
                </a:solidFill>
              </a:rPr>
              <a:t>?</a:t>
            </a:r>
            <a:endParaRPr kumimoji="1" lang="ja-JP" altLang="en-US" sz="2400" dirty="0">
              <a:solidFill>
                <a:schemeClr val="tx1"/>
              </a:solidFill>
            </a:endParaRPr>
          </a:p>
        </p:txBody>
      </p:sp>
      <p:sp>
        <p:nvSpPr>
          <p:cNvPr id="16" name="雲 15">
            <a:extLst>
              <a:ext uri="{FF2B5EF4-FFF2-40B4-BE49-F238E27FC236}">
                <a16:creationId xmlns:a16="http://schemas.microsoft.com/office/drawing/2014/main" id="{A3778101-C4BF-4239-A0DB-2A41B96DE066}"/>
              </a:ext>
            </a:extLst>
          </p:cNvPr>
          <p:cNvSpPr/>
          <p:nvPr/>
        </p:nvSpPr>
        <p:spPr>
          <a:xfrm>
            <a:off x="310178" y="4185423"/>
            <a:ext cx="2268341" cy="1267098"/>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校内支援体制は</a:t>
            </a:r>
            <a:r>
              <a:rPr kumimoji="1" lang="en-US" altLang="ja-JP" sz="2400" dirty="0">
                <a:solidFill>
                  <a:schemeClr val="tx1"/>
                </a:solidFill>
              </a:rPr>
              <a:t>?</a:t>
            </a:r>
            <a:endParaRPr kumimoji="1" lang="ja-JP" altLang="en-US" sz="2400" dirty="0">
              <a:solidFill>
                <a:schemeClr val="tx1"/>
              </a:solidFill>
            </a:endParaRPr>
          </a:p>
        </p:txBody>
      </p:sp>
      <p:sp>
        <p:nvSpPr>
          <p:cNvPr id="17" name="雲 16">
            <a:extLst>
              <a:ext uri="{FF2B5EF4-FFF2-40B4-BE49-F238E27FC236}">
                <a16:creationId xmlns:a16="http://schemas.microsoft.com/office/drawing/2014/main" id="{2C70E38A-C659-47C2-8393-9BF51BE0E237}"/>
              </a:ext>
            </a:extLst>
          </p:cNvPr>
          <p:cNvSpPr/>
          <p:nvPr/>
        </p:nvSpPr>
        <p:spPr>
          <a:xfrm>
            <a:off x="5459094" y="3398221"/>
            <a:ext cx="3374728" cy="1080744"/>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他機関連携は</a:t>
            </a:r>
            <a:r>
              <a:rPr kumimoji="1" lang="en-US" altLang="ja-JP" sz="2400" dirty="0">
                <a:solidFill>
                  <a:schemeClr val="tx1"/>
                </a:solidFill>
              </a:rPr>
              <a:t>?</a:t>
            </a:r>
            <a:endParaRPr kumimoji="1" lang="ja-JP" altLang="en-US" sz="2400" dirty="0">
              <a:solidFill>
                <a:schemeClr val="tx1"/>
              </a:solidFill>
            </a:endParaRPr>
          </a:p>
        </p:txBody>
      </p:sp>
      <p:sp>
        <p:nvSpPr>
          <p:cNvPr id="20" name="スライド番号プレースホルダー 2">
            <a:extLst>
              <a:ext uri="{FF2B5EF4-FFF2-40B4-BE49-F238E27FC236}">
                <a16:creationId xmlns:a16="http://schemas.microsoft.com/office/drawing/2014/main" id="{9424B7C3-7714-4C62-B1EA-27341495D1AE}"/>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21</a:t>
            </a:fld>
            <a:endParaRPr kumimoji="1" lang="ja-JP" altLang="en-US" dirty="0"/>
          </a:p>
        </p:txBody>
      </p:sp>
    </p:spTree>
    <p:extLst>
      <p:ext uri="{BB962C8B-B14F-4D97-AF65-F5344CB8AC3E}">
        <p14:creationId xmlns:p14="http://schemas.microsoft.com/office/powerpoint/2010/main" val="159837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ステップ３</a:t>
            </a:r>
            <a:r>
              <a:rPr lang="en-US" altLang="ja-JP" sz="4000" dirty="0"/>
              <a:t/>
            </a:r>
            <a:br>
              <a:rPr lang="en-US" altLang="ja-JP" sz="4000" dirty="0"/>
            </a:br>
            <a:r>
              <a:rPr lang="en-US" altLang="ja-JP" sz="4000" dirty="0"/>
              <a:t/>
            </a:r>
            <a:br>
              <a:rPr lang="en-US" altLang="ja-JP" sz="4000" dirty="0"/>
            </a:br>
            <a:r>
              <a:rPr lang="ja-JP" altLang="en-US" sz="4000" dirty="0"/>
              <a:t>職員会議における校内共通の</a:t>
            </a:r>
            <a:r>
              <a:rPr lang="en-US" altLang="ja-JP" sz="4000" dirty="0"/>
              <a:t/>
            </a:r>
            <a:br>
              <a:rPr lang="en-US" altLang="ja-JP" sz="4000" dirty="0"/>
            </a:br>
            <a:r>
              <a:rPr lang="ja-JP" altLang="en-US" sz="4000" dirty="0"/>
              <a:t>取組への展開</a:t>
            </a:r>
            <a:endParaRPr kumimoji="1" lang="ja-JP" altLang="en-US" sz="4000" dirty="0"/>
          </a:p>
        </p:txBody>
      </p:sp>
      <p:sp>
        <p:nvSpPr>
          <p:cNvPr id="3" name="テキスト プレースホルダー 2"/>
          <p:cNvSpPr>
            <a:spLocks noGrp="1"/>
          </p:cNvSpPr>
          <p:nvPr>
            <p:ph type="body" idx="1"/>
          </p:nvPr>
        </p:nvSpPr>
        <p:spPr>
          <a:xfrm>
            <a:off x="502444" y="4562476"/>
            <a:ext cx="8129588" cy="1500187"/>
          </a:xfrm>
        </p:spPr>
        <p:txBody>
          <a:bodyPr anchor="ctr">
            <a:normAutofit/>
          </a:bodyPr>
          <a:lstStyle/>
          <a:p>
            <a:pPr algn="ctr"/>
            <a:r>
              <a:rPr lang="ja-JP" altLang="en-US" dirty="0"/>
              <a:t>事例「課題の提出期限を守れない生徒」への支援を考える</a:t>
            </a:r>
            <a:endParaRPr kumimoji="1" lang="ja-JP" altLang="en-US" dirty="0"/>
          </a:p>
        </p:txBody>
      </p:sp>
      <p:sp>
        <p:nvSpPr>
          <p:cNvPr id="5" name="スライド番号プレースホルダー 2">
            <a:extLst>
              <a:ext uri="{FF2B5EF4-FFF2-40B4-BE49-F238E27FC236}">
                <a16:creationId xmlns:a16="http://schemas.microsoft.com/office/drawing/2014/main" id="{F62BA5E6-192D-45D5-97E0-94E130FA5A0E}"/>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22</a:t>
            </a:fld>
            <a:endParaRPr kumimoji="1" lang="ja-JP" altLang="en-US" dirty="0"/>
          </a:p>
        </p:txBody>
      </p:sp>
    </p:spTree>
    <p:extLst>
      <p:ext uri="{BB962C8B-B14F-4D97-AF65-F5344CB8AC3E}">
        <p14:creationId xmlns:p14="http://schemas.microsoft.com/office/powerpoint/2010/main" val="1833170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情報共有の流れ</a:t>
            </a:r>
          </a:p>
        </p:txBody>
      </p:sp>
      <p:sp>
        <p:nvSpPr>
          <p:cNvPr id="3" name="コンテンツ プレースホルダー 2"/>
          <p:cNvSpPr>
            <a:spLocks noGrp="1"/>
          </p:cNvSpPr>
          <p:nvPr>
            <p:ph idx="1"/>
          </p:nvPr>
        </p:nvSpPr>
        <p:spPr>
          <a:xfrm>
            <a:off x="628650" y="1201002"/>
            <a:ext cx="8097564" cy="5508983"/>
          </a:xfrm>
        </p:spPr>
        <p:txBody>
          <a:bodyPr>
            <a:normAutofit/>
          </a:bodyPr>
          <a:lstStyle/>
          <a:p>
            <a:pPr marL="0" indent="0">
              <a:buNone/>
            </a:pPr>
            <a:r>
              <a:rPr lang="ja-JP" altLang="en-US" b="1" dirty="0"/>
              <a:t>１．各学年の代表者による発表</a:t>
            </a:r>
            <a:endParaRPr lang="en-US" altLang="ja-JP" b="1" dirty="0"/>
          </a:p>
          <a:p>
            <a:pPr marL="1079500" indent="-1079500">
              <a:buNone/>
            </a:pPr>
            <a:r>
              <a:rPr lang="ja-JP" altLang="en-US" sz="2800" dirty="0"/>
              <a:t>　　・ステップ２での「学年全体として共通して実施できる支援策」を中心に発表</a:t>
            </a:r>
          </a:p>
          <a:p>
            <a:pPr marL="0" indent="0">
              <a:buNone/>
            </a:pPr>
            <a:r>
              <a:rPr lang="ja-JP" altLang="en-US" b="1" dirty="0"/>
              <a:t>２．質疑応答</a:t>
            </a:r>
            <a:endParaRPr lang="ja-JP" altLang="en-US" sz="2800" dirty="0"/>
          </a:p>
          <a:p>
            <a:pPr marL="0" indent="0">
              <a:buNone/>
            </a:pPr>
            <a:r>
              <a:rPr lang="ja-JP" altLang="en-US" b="1" dirty="0"/>
              <a:t>３．省察</a:t>
            </a:r>
            <a:r>
              <a:rPr lang="ja-JP" altLang="en-US" dirty="0"/>
              <a:t>（個人）</a:t>
            </a:r>
            <a:endParaRPr lang="en-US" altLang="ja-JP" dirty="0"/>
          </a:p>
          <a:p>
            <a:pPr marL="1079500" indent="-1079500">
              <a:buNone/>
            </a:pPr>
            <a:r>
              <a:rPr lang="ja-JP" altLang="en-US" sz="2800" dirty="0"/>
              <a:t>　　・特別な配慮が必要な生徒への支援について新たに気付いたことや考えたこと</a:t>
            </a:r>
          </a:p>
          <a:p>
            <a:pPr marL="1079500" indent="-1079500">
              <a:buNone/>
              <a:tabLst>
                <a:tab pos="1079500" algn="l"/>
              </a:tabLst>
            </a:pPr>
            <a:r>
              <a:rPr lang="ja-JP" altLang="en-US" sz="2800" dirty="0"/>
              <a:t>　　・特別支援教育の推進に向けて、</a:t>
            </a:r>
            <a:endParaRPr lang="en-US" altLang="ja-JP" sz="2800" dirty="0"/>
          </a:p>
          <a:p>
            <a:pPr marL="1079500" indent="-1079500">
              <a:buNone/>
              <a:tabLst>
                <a:tab pos="1079500" algn="l"/>
              </a:tabLst>
            </a:pPr>
            <a:r>
              <a:rPr lang="ja-JP" altLang="en-US" sz="2800" dirty="0"/>
              <a:t>　　　個人及び組織として、今後</a:t>
            </a:r>
            <a:endParaRPr lang="en-US" altLang="ja-JP" sz="2800" dirty="0"/>
          </a:p>
          <a:p>
            <a:pPr marL="1079500" indent="-1079500">
              <a:buNone/>
              <a:tabLst>
                <a:tab pos="1079500" algn="l"/>
              </a:tabLst>
            </a:pPr>
            <a:r>
              <a:rPr lang="ja-JP" altLang="en-US" sz="2800" dirty="0"/>
              <a:t>　　　取り組むべきこと　など</a:t>
            </a:r>
          </a:p>
          <a:p>
            <a:pPr marL="0" indent="0">
              <a:buNone/>
            </a:pPr>
            <a:endParaRPr lang="ja-JP" altLang="en-US" sz="2800" dirty="0"/>
          </a:p>
        </p:txBody>
      </p:sp>
      <p:pic>
        <p:nvPicPr>
          <p:cNvPr id="4098" name="Picture 2">
            <a:extLst>
              <a:ext uri="{FF2B5EF4-FFF2-40B4-BE49-F238E27FC236}">
                <a16:creationId xmlns:a16="http://schemas.microsoft.com/office/drawing/2014/main" id="{BFC922AD-CC38-4A0F-BB22-6ADD97ED0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469" y="4756224"/>
            <a:ext cx="2317531" cy="211754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D1B942F0-980B-4054-8E10-8972FFC86C23}"/>
              </a:ext>
            </a:extLst>
          </p:cNvPr>
          <p:cNvSpPr>
            <a:spLocks noGrp="1"/>
          </p:cNvSpPr>
          <p:nvPr>
            <p:ph type="sldNum" sz="quarter" idx="12"/>
          </p:nvPr>
        </p:nvSpPr>
        <p:spPr/>
        <p:txBody>
          <a:bodyPr/>
          <a:lstStyle/>
          <a:p>
            <a:fld id="{458726DD-12E2-4C29-B970-3FB2BB3529BE}" type="slidenum">
              <a:rPr kumimoji="1" lang="ja-JP" altLang="en-US" smtClean="0"/>
              <a:t>23</a:t>
            </a:fld>
            <a:endParaRPr kumimoji="1" lang="ja-JP" altLang="en-US" dirty="0"/>
          </a:p>
        </p:txBody>
      </p:sp>
    </p:spTree>
    <p:extLst>
      <p:ext uri="{BB962C8B-B14F-4D97-AF65-F5344CB8AC3E}">
        <p14:creationId xmlns:p14="http://schemas.microsoft.com/office/powerpoint/2010/main" val="312757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25B368-0660-4DD9-80FB-40BBCE9EA025}"/>
              </a:ext>
            </a:extLst>
          </p:cNvPr>
          <p:cNvSpPr>
            <a:spLocks noGrp="1"/>
          </p:cNvSpPr>
          <p:nvPr>
            <p:ph type="title"/>
          </p:nvPr>
        </p:nvSpPr>
        <p:spPr/>
        <p:txBody>
          <a:bodyPr/>
          <a:lstStyle/>
          <a:p>
            <a:r>
              <a:rPr kumimoji="1" lang="en-US" altLang="ja-JP" dirty="0"/>
              <a:t>【</a:t>
            </a:r>
            <a:r>
              <a:rPr kumimoji="1" lang="ja-JP" altLang="en-US" dirty="0"/>
              <a:t>情報提供</a:t>
            </a:r>
            <a:r>
              <a:rPr kumimoji="1" lang="en-US" altLang="ja-JP" dirty="0"/>
              <a:t>】</a:t>
            </a:r>
            <a:r>
              <a:rPr kumimoji="1" lang="ja-JP" altLang="en-US" dirty="0"/>
              <a:t>支援ヒント集の紹介</a:t>
            </a:r>
          </a:p>
        </p:txBody>
      </p:sp>
      <p:sp>
        <p:nvSpPr>
          <p:cNvPr id="10" name="正方形/長方形 9">
            <a:extLst>
              <a:ext uri="{FF2B5EF4-FFF2-40B4-BE49-F238E27FC236}">
                <a16:creationId xmlns:a16="http://schemas.microsoft.com/office/drawing/2014/main" id="{EEF42BDE-57AE-44E8-91D1-D8CA6F442C16}"/>
              </a:ext>
            </a:extLst>
          </p:cNvPr>
          <p:cNvSpPr/>
          <p:nvPr/>
        </p:nvSpPr>
        <p:spPr>
          <a:xfrm>
            <a:off x="895510" y="5825340"/>
            <a:ext cx="7352980" cy="954107"/>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ja-JP" altLang="en-US" sz="2800" dirty="0"/>
              <a:t>支援ヒント集を活用して、</a:t>
            </a:r>
            <a:r>
              <a:rPr lang="ja-JP" altLang="en-US" sz="2800" b="1" dirty="0">
                <a:solidFill>
                  <a:srgbClr val="C00000"/>
                </a:solidFill>
              </a:rPr>
              <a:t>組織的・計画的・継続的な支援</a:t>
            </a:r>
            <a:r>
              <a:rPr lang="ja-JP" altLang="en-US" sz="2800" dirty="0"/>
              <a:t>を目指しましょう</a:t>
            </a:r>
            <a:endParaRPr lang="en-US" altLang="ja-JP" sz="2800" dirty="0"/>
          </a:p>
        </p:txBody>
      </p:sp>
      <p:sp>
        <p:nvSpPr>
          <p:cNvPr id="11" name="コンテンツ プレースホルダー 2">
            <a:extLst>
              <a:ext uri="{FF2B5EF4-FFF2-40B4-BE49-F238E27FC236}">
                <a16:creationId xmlns:a16="http://schemas.microsoft.com/office/drawing/2014/main" id="{48FF3B46-8077-40DF-98C1-244D28C917E2}"/>
              </a:ext>
            </a:extLst>
          </p:cNvPr>
          <p:cNvSpPr txBox="1">
            <a:spLocks/>
          </p:cNvSpPr>
          <p:nvPr/>
        </p:nvSpPr>
        <p:spPr>
          <a:xfrm>
            <a:off x="0" y="1030009"/>
            <a:ext cx="9144000" cy="1028412"/>
          </a:xfrm>
          <a:prstGeom prst="rect">
            <a:avLst/>
          </a:prstGeom>
          <a:ln w="38100">
            <a:noFill/>
          </a:ln>
        </p:spPr>
        <p:txBody>
          <a:bodyPr tIns="252000" anchor="b">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None/>
            </a:pPr>
            <a:r>
              <a:rPr lang="ja-JP" altLang="en-US" sz="2400" dirty="0"/>
              <a:t>（例えば、こんな事例が掲載されています）</a:t>
            </a:r>
            <a:endParaRPr lang="en-US" altLang="ja-JP" sz="2400" dirty="0"/>
          </a:p>
          <a:p>
            <a:pPr marL="0" indent="0" algn="ctr">
              <a:lnSpc>
                <a:spcPct val="150000"/>
              </a:lnSpc>
              <a:spcBef>
                <a:spcPts val="0"/>
              </a:spcBef>
              <a:buNone/>
            </a:pPr>
            <a:r>
              <a:rPr lang="ja-JP" altLang="en-US" sz="2800" b="1" dirty="0"/>
              <a:t>「課題の提出期限が守れない</a:t>
            </a:r>
            <a:r>
              <a:rPr lang="en-US" altLang="ja-JP" sz="2800" b="1" dirty="0"/>
              <a:t>D</a:t>
            </a:r>
            <a:r>
              <a:rPr lang="ja-JP" altLang="en-US" sz="2800" b="1" dirty="0"/>
              <a:t>さん」への支援</a:t>
            </a:r>
            <a:endParaRPr lang="en-US" altLang="ja-JP" sz="2800" b="1" dirty="0"/>
          </a:p>
        </p:txBody>
      </p:sp>
      <p:pic>
        <p:nvPicPr>
          <p:cNvPr id="12" name="図 11" descr="画面の領域">
            <a:extLst>
              <a:ext uri="{FF2B5EF4-FFF2-40B4-BE49-F238E27FC236}">
                <a16:creationId xmlns:a16="http://schemas.microsoft.com/office/drawing/2014/main" id="{BA8ABF6E-CE88-4750-AEE2-0AA3682AA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603" y="2238256"/>
            <a:ext cx="2494794" cy="3456839"/>
          </a:xfrm>
          <a:prstGeom prst="rect">
            <a:avLst/>
          </a:prstGeom>
          <a:ln>
            <a:solidFill>
              <a:schemeClr val="tx1"/>
            </a:solidFill>
          </a:ln>
        </p:spPr>
      </p:pic>
      <p:sp>
        <p:nvSpPr>
          <p:cNvPr id="13" name="雲 12">
            <a:extLst>
              <a:ext uri="{FF2B5EF4-FFF2-40B4-BE49-F238E27FC236}">
                <a16:creationId xmlns:a16="http://schemas.microsoft.com/office/drawing/2014/main" id="{BA4BDF77-1E33-4147-BDE3-A160F1E18FD2}"/>
              </a:ext>
            </a:extLst>
          </p:cNvPr>
          <p:cNvSpPr/>
          <p:nvPr/>
        </p:nvSpPr>
        <p:spPr>
          <a:xfrm>
            <a:off x="6031983" y="2226808"/>
            <a:ext cx="3374728" cy="1028412"/>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個への支援は</a:t>
            </a:r>
            <a:r>
              <a:rPr kumimoji="1" lang="en-US" altLang="ja-JP" sz="2400" dirty="0">
                <a:solidFill>
                  <a:schemeClr val="tx1"/>
                </a:solidFill>
              </a:rPr>
              <a:t>?</a:t>
            </a:r>
            <a:endParaRPr kumimoji="1" lang="ja-JP" altLang="en-US" sz="2400" dirty="0">
              <a:solidFill>
                <a:schemeClr val="tx1"/>
              </a:solidFill>
            </a:endParaRPr>
          </a:p>
        </p:txBody>
      </p:sp>
      <p:sp>
        <p:nvSpPr>
          <p:cNvPr id="14" name="雲 13">
            <a:extLst>
              <a:ext uri="{FF2B5EF4-FFF2-40B4-BE49-F238E27FC236}">
                <a16:creationId xmlns:a16="http://schemas.microsoft.com/office/drawing/2014/main" id="{52DAE077-B026-4090-A33B-0F58F1F905A9}"/>
              </a:ext>
            </a:extLst>
          </p:cNvPr>
          <p:cNvSpPr/>
          <p:nvPr/>
        </p:nvSpPr>
        <p:spPr>
          <a:xfrm>
            <a:off x="6086826" y="4625359"/>
            <a:ext cx="2892990" cy="914400"/>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環境設定は</a:t>
            </a:r>
            <a:r>
              <a:rPr kumimoji="1" lang="en-US" altLang="ja-JP" sz="2400" dirty="0">
                <a:solidFill>
                  <a:schemeClr val="tx1"/>
                </a:solidFill>
              </a:rPr>
              <a:t>?</a:t>
            </a:r>
          </a:p>
        </p:txBody>
      </p:sp>
      <p:sp>
        <p:nvSpPr>
          <p:cNvPr id="15" name="雲 14">
            <a:extLst>
              <a:ext uri="{FF2B5EF4-FFF2-40B4-BE49-F238E27FC236}">
                <a16:creationId xmlns:a16="http://schemas.microsoft.com/office/drawing/2014/main" id="{5B909AC1-8733-43E2-8DC0-2556F9068477}"/>
              </a:ext>
            </a:extLst>
          </p:cNvPr>
          <p:cNvSpPr/>
          <p:nvPr/>
        </p:nvSpPr>
        <p:spPr>
          <a:xfrm>
            <a:off x="531905" y="2386934"/>
            <a:ext cx="2630524" cy="1601457"/>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保護者との連携は</a:t>
            </a:r>
            <a:r>
              <a:rPr kumimoji="1" lang="en-US" altLang="ja-JP" sz="2400" dirty="0">
                <a:solidFill>
                  <a:schemeClr val="tx1"/>
                </a:solidFill>
              </a:rPr>
              <a:t>?</a:t>
            </a:r>
            <a:endParaRPr kumimoji="1" lang="ja-JP" altLang="en-US" sz="2400" dirty="0">
              <a:solidFill>
                <a:schemeClr val="tx1"/>
              </a:solidFill>
            </a:endParaRPr>
          </a:p>
        </p:txBody>
      </p:sp>
      <p:sp>
        <p:nvSpPr>
          <p:cNvPr id="16" name="雲 15">
            <a:extLst>
              <a:ext uri="{FF2B5EF4-FFF2-40B4-BE49-F238E27FC236}">
                <a16:creationId xmlns:a16="http://schemas.microsoft.com/office/drawing/2014/main" id="{A3778101-C4BF-4239-A0DB-2A41B96DE066}"/>
              </a:ext>
            </a:extLst>
          </p:cNvPr>
          <p:cNvSpPr/>
          <p:nvPr/>
        </p:nvSpPr>
        <p:spPr>
          <a:xfrm>
            <a:off x="310178" y="4185423"/>
            <a:ext cx="2268341" cy="1267098"/>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校内支援体制は</a:t>
            </a:r>
            <a:r>
              <a:rPr kumimoji="1" lang="en-US" altLang="ja-JP" sz="2400" dirty="0">
                <a:solidFill>
                  <a:schemeClr val="tx1"/>
                </a:solidFill>
              </a:rPr>
              <a:t>?</a:t>
            </a:r>
            <a:endParaRPr kumimoji="1" lang="ja-JP" altLang="en-US" sz="2400" dirty="0">
              <a:solidFill>
                <a:schemeClr val="tx1"/>
              </a:solidFill>
            </a:endParaRPr>
          </a:p>
        </p:txBody>
      </p:sp>
      <p:sp>
        <p:nvSpPr>
          <p:cNvPr id="17" name="雲 16">
            <a:extLst>
              <a:ext uri="{FF2B5EF4-FFF2-40B4-BE49-F238E27FC236}">
                <a16:creationId xmlns:a16="http://schemas.microsoft.com/office/drawing/2014/main" id="{2C70E38A-C659-47C2-8393-9BF51BE0E237}"/>
              </a:ext>
            </a:extLst>
          </p:cNvPr>
          <p:cNvSpPr/>
          <p:nvPr/>
        </p:nvSpPr>
        <p:spPr>
          <a:xfrm>
            <a:off x="5459094" y="3398221"/>
            <a:ext cx="3374728" cy="1080744"/>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他機関連携は</a:t>
            </a:r>
            <a:r>
              <a:rPr kumimoji="1" lang="en-US" altLang="ja-JP" sz="2400" dirty="0">
                <a:solidFill>
                  <a:schemeClr val="tx1"/>
                </a:solidFill>
              </a:rPr>
              <a:t>?</a:t>
            </a:r>
            <a:endParaRPr kumimoji="1" lang="ja-JP" altLang="en-US" sz="2400" dirty="0">
              <a:solidFill>
                <a:schemeClr val="tx1"/>
              </a:solidFill>
            </a:endParaRPr>
          </a:p>
        </p:txBody>
      </p:sp>
      <p:sp>
        <p:nvSpPr>
          <p:cNvPr id="18" name="スライド番号プレースホルダー 2">
            <a:extLst>
              <a:ext uri="{FF2B5EF4-FFF2-40B4-BE49-F238E27FC236}">
                <a16:creationId xmlns:a16="http://schemas.microsoft.com/office/drawing/2014/main" id="{0FC74813-20DA-4CC2-AD30-D5048EB507DB}"/>
              </a:ext>
            </a:extLst>
          </p:cNvPr>
          <p:cNvSpPr>
            <a:spLocks noGrp="1"/>
          </p:cNvSpPr>
          <p:nvPr>
            <p:ph type="sldNum" sz="quarter" idx="12"/>
          </p:nvPr>
        </p:nvSpPr>
        <p:spPr>
          <a:xfrm>
            <a:off x="7086600" y="6492874"/>
            <a:ext cx="2057400" cy="365125"/>
          </a:xfrm>
        </p:spPr>
        <p:txBody>
          <a:bodyPr/>
          <a:lstStyle/>
          <a:p>
            <a:fld id="{458726DD-12E2-4C29-B970-3FB2BB3529BE}" type="slidenum">
              <a:rPr kumimoji="1" lang="ja-JP" altLang="en-US" smtClean="0"/>
              <a:t>24</a:t>
            </a:fld>
            <a:endParaRPr kumimoji="1" lang="ja-JP" altLang="en-US" dirty="0"/>
          </a:p>
        </p:txBody>
      </p:sp>
    </p:spTree>
    <p:extLst>
      <p:ext uri="{BB962C8B-B14F-4D97-AF65-F5344CB8AC3E}">
        <p14:creationId xmlns:p14="http://schemas.microsoft.com/office/powerpoint/2010/main" val="424421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B2C78-ED30-4C69-AD0A-CE788492EF8C}"/>
              </a:ext>
            </a:extLst>
          </p:cNvPr>
          <p:cNvSpPr>
            <a:spLocks noGrp="1"/>
          </p:cNvSpPr>
          <p:nvPr>
            <p:ph type="title"/>
          </p:nvPr>
        </p:nvSpPr>
        <p:spPr/>
        <p:txBody>
          <a:bodyPr/>
          <a:lstStyle/>
          <a:p>
            <a:r>
              <a:rPr kumimoji="1" lang="ja-JP" altLang="en-US" dirty="0"/>
              <a:t>高等学校における課題</a:t>
            </a:r>
          </a:p>
        </p:txBody>
      </p:sp>
      <p:sp>
        <p:nvSpPr>
          <p:cNvPr id="4" name="コンテンツ プレースホルダー 2">
            <a:extLst>
              <a:ext uri="{FF2B5EF4-FFF2-40B4-BE49-F238E27FC236}">
                <a16:creationId xmlns:a16="http://schemas.microsoft.com/office/drawing/2014/main" id="{15E408D3-4D55-4E04-84C4-7553AD98EC13}"/>
              </a:ext>
            </a:extLst>
          </p:cNvPr>
          <p:cNvSpPr>
            <a:spLocks noGrp="1"/>
          </p:cNvSpPr>
          <p:nvPr>
            <p:ph sz="half" idx="1"/>
          </p:nvPr>
        </p:nvSpPr>
        <p:spPr>
          <a:xfrm>
            <a:off x="270722" y="1276214"/>
            <a:ext cx="8577246" cy="1756436"/>
          </a:xfrm>
          <a:ln w="38100"/>
        </p:spPr>
        <p:style>
          <a:lnRef idx="2">
            <a:schemeClr val="accent1"/>
          </a:lnRef>
          <a:fillRef idx="1">
            <a:schemeClr val="lt1"/>
          </a:fillRef>
          <a:effectRef idx="0">
            <a:schemeClr val="accent1"/>
          </a:effectRef>
          <a:fontRef idx="minor">
            <a:schemeClr val="dk1"/>
          </a:fontRef>
        </p:style>
        <p:txBody>
          <a:bodyPr lIns="90000" tIns="216000" anchor="ctr" anchorCtr="0">
            <a:normAutofit/>
          </a:bodyPr>
          <a:lstStyle/>
          <a:p>
            <a:pPr marL="1255713" lvl="0" indent="-1255713">
              <a:buNone/>
            </a:pPr>
            <a:r>
              <a:rPr lang="ja-JP" altLang="en-US" b="1" dirty="0">
                <a:solidFill>
                  <a:prstClr val="black"/>
                </a:solidFill>
                <a:latin typeface="游ゴシック" panose="020B0400000000000000" pitchFamily="50" charset="-128"/>
              </a:rPr>
              <a:t>課題：</a:t>
            </a:r>
            <a:r>
              <a:rPr lang="ja-JP" altLang="en-US" dirty="0">
                <a:solidFill>
                  <a:prstClr val="black"/>
                </a:solidFill>
                <a:latin typeface="游ゴシック" panose="020B0400000000000000" pitchFamily="50" charset="-128"/>
              </a:rPr>
              <a:t>組織的な支援にまで至らず、教員が一人で抱えがちである。</a:t>
            </a:r>
            <a:endParaRPr lang="en-US" altLang="ja-JP" dirty="0">
              <a:solidFill>
                <a:prstClr val="black"/>
              </a:solidFill>
              <a:latin typeface="游ゴシック" panose="020B0400000000000000" pitchFamily="50" charset="-128"/>
            </a:endParaRPr>
          </a:p>
        </p:txBody>
      </p:sp>
      <p:sp>
        <p:nvSpPr>
          <p:cNvPr id="5" name="下矢印 4">
            <a:extLst>
              <a:ext uri="{FF2B5EF4-FFF2-40B4-BE49-F238E27FC236}">
                <a16:creationId xmlns:a16="http://schemas.microsoft.com/office/drawing/2014/main" id="{7C71D630-C8DB-4C25-873A-7C7CCA1EC88A}"/>
              </a:ext>
            </a:extLst>
          </p:cNvPr>
          <p:cNvSpPr/>
          <p:nvPr/>
        </p:nvSpPr>
        <p:spPr>
          <a:xfrm>
            <a:off x="4130121" y="3251383"/>
            <a:ext cx="858447" cy="66906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ー 2">
            <a:extLst>
              <a:ext uri="{FF2B5EF4-FFF2-40B4-BE49-F238E27FC236}">
                <a16:creationId xmlns:a16="http://schemas.microsoft.com/office/drawing/2014/main" id="{9BA675E8-21FC-4118-AD4F-1A3DEE818FB0}"/>
              </a:ext>
            </a:extLst>
          </p:cNvPr>
          <p:cNvSpPr txBox="1">
            <a:spLocks/>
          </p:cNvSpPr>
          <p:nvPr/>
        </p:nvSpPr>
        <p:spPr>
          <a:xfrm>
            <a:off x="270722" y="4239829"/>
            <a:ext cx="8577246" cy="2332010"/>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0000" tIns="252000" rIns="91440" bIns="4572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lvl="0" indent="0">
              <a:buNone/>
            </a:pPr>
            <a:r>
              <a:rPr lang="ja-JP" altLang="en-US" dirty="0">
                <a:solidFill>
                  <a:prstClr val="black"/>
                </a:solidFill>
                <a:latin typeface="游ゴシック" panose="020B0400000000000000" pitchFamily="50" charset="-128"/>
              </a:rPr>
              <a:t>　自己の経験から実践して良かったことや課題等について教員間で話し合い、生徒一人一人のニーズに応じた組織的な支援につなげたい。</a:t>
            </a:r>
            <a:endParaRPr lang="en-US" altLang="ja-JP" dirty="0">
              <a:solidFill>
                <a:prstClr val="black"/>
              </a:solidFill>
              <a:latin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5135C847-FEB5-4925-9090-3545B6DADC29}"/>
              </a:ext>
            </a:extLst>
          </p:cNvPr>
          <p:cNvSpPr>
            <a:spLocks noGrp="1"/>
          </p:cNvSpPr>
          <p:nvPr>
            <p:ph type="sldNum" sz="quarter" idx="12"/>
          </p:nvPr>
        </p:nvSpPr>
        <p:spPr/>
        <p:txBody>
          <a:bodyPr/>
          <a:lstStyle/>
          <a:p>
            <a:fld id="{458726DD-12E2-4C29-B970-3FB2BB3529BE}" type="slidenum">
              <a:rPr kumimoji="1" lang="ja-JP" altLang="en-US" smtClean="0"/>
              <a:t>3</a:t>
            </a:fld>
            <a:endParaRPr kumimoji="1" lang="ja-JP" altLang="en-US" dirty="0"/>
          </a:p>
        </p:txBody>
      </p:sp>
    </p:spTree>
    <p:extLst>
      <p:ext uri="{BB962C8B-B14F-4D97-AF65-F5344CB8AC3E}">
        <p14:creationId xmlns:p14="http://schemas.microsoft.com/office/powerpoint/2010/main" val="281195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B2C78-ED30-4C69-AD0A-CE788492EF8C}"/>
              </a:ext>
            </a:extLst>
          </p:cNvPr>
          <p:cNvSpPr>
            <a:spLocks noGrp="1"/>
          </p:cNvSpPr>
          <p:nvPr>
            <p:ph type="title"/>
          </p:nvPr>
        </p:nvSpPr>
        <p:spPr>
          <a:xfrm>
            <a:off x="0" y="1"/>
            <a:ext cx="9144000" cy="900000"/>
          </a:xfrm>
        </p:spPr>
        <p:txBody>
          <a:bodyPr/>
          <a:lstStyle/>
          <a:p>
            <a:r>
              <a:rPr kumimoji="1" lang="ja-JP" altLang="en-US" dirty="0"/>
              <a:t>研修の目的</a:t>
            </a:r>
          </a:p>
        </p:txBody>
      </p:sp>
      <p:sp>
        <p:nvSpPr>
          <p:cNvPr id="6" name="コンテンツ プレースホルダー 2">
            <a:extLst>
              <a:ext uri="{FF2B5EF4-FFF2-40B4-BE49-F238E27FC236}">
                <a16:creationId xmlns:a16="http://schemas.microsoft.com/office/drawing/2014/main" id="{9BA675E8-21FC-4118-AD4F-1A3DEE818FB0}"/>
              </a:ext>
            </a:extLst>
          </p:cNvPr>
          <p:cNvSpPr txBox="1">
            <a:spLocks/>
          </p:cNvSpPr>
          <p:nvPr/>
        </p:nvSpPr>
        <p:spPr>
          <a:xfrm>
            <a:off x="872327" y="1728188"/>
            <a:ext cx="7399346" cy="4166076"/>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0000" tIns="180000" rIns="91440" bIns="18000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361950" lvl="0" fontAlgn="auto">
              <a:spcAft>
                <a:spcPts val="0"/>
              </a:spcAft>
            </a:pPr>
            <a:r>
              <a:rPr kumimoji="1" lang="ja-JP" altLang="en-US" b="0" i="0" u="none" strike="noStrike" kern="1200" cap="none" spc="0" normalizeH="0" baseline="0" noProof="0" dirty="0">
                <a:ln>
                  <a:noFill/>
                </a:ln>
                <a:solidFill>
                  <a:prstClr val="black"/>
                </a:solidFill>
                <a:effectLst/>
                <a:uLnTx/>
                <a:uFillTx/>
                <a:latin typeface="+mn-ea"/>
              </a:rPr>
              <a:t>教員の経験則に基づき対応してきた特別支援教育に係る課題を、支援ヒント集を利活用しながら学校全体で共有し、教員間の協働を通して解決に取り組む機会を設ける。</a:t>
            </a:r>
          </a:p>
          <a:p>
            <a:pPr marL="361950" lvl="0" fontAlgn="auto">
              <a:spcAft>
                <a:spcPts val="0"/>
              </a:spcAft>
            </a:pPr>
            <a:r>
              <a:rPr kumimoji="1" lang="ja-JP" altLang="en-US" b="0" i="0" u="none" strike="noStrike" kern="1200" cap="none" spc="0" normalizeH="0" baseline="0" noProof="0" dirty="0">
                <a:ln>
                  <a:noFill/>
                </a:ln>
                <a:solidFill>
                  <a:prstClr val="black"/>
                </a:solidFill>
                <a:effectLst/>
                <a:uLnTx/>
                <a:uFillTx/>
                <a:latin typeface="+mn-ea"/>
              </a:rPr>
              <a:t>既存の諸会議を利用し、組織的な支援につなげる。</a:t>
            </a:r>
          </a:p>
        </p:txBody>
      </p:sp>
      <p:sp>
        <p:nvSpPr>
          <p:cNvPr id="8" name="スライド番号プレースホルダー 7">
            <a:extLst>
              <a:ext uri="{FF2B5EF4-FFF2-40B4-BE49-F238E27FC236}">
                <a16:creationId xmlns:a16="http://schemas.microsoft.com/office/drawing/2014/main" id="{ECC550FE-169A-4F21-A922-395D6F456352}"/>
              </a:ext>
            </a:extLst>
          </p:cNvPr>
          <p:cNvSpPr>
            <a:spLocks noGrp="1"/>
          </p:cNvSpPr>
          <p:nvPr>
            <p:ph type="sldNum" sz="quarter" idx="12"/>
          </p:nvPr>
        </p:nvSpPr>
        <p:spPr/>
        <p:txBody>
          <a:bodyPr/>
          <a:lstStyle/>
          <a:p>
            <a:fld id="{458726DD-12E2-4C29-B970-3FB2BB3529BE}" type="slidenum">
              <a:rPr kumimoji="1" lang="ja-JP" altLang="en-US" smtClean="0"/>
              <a:t>4</a:t>
            </a:fld>
            <a:endParaRPr kumimoji="1" lang="ja-JP" altLang="en-US" dirty="0"/>
          </a:p>
        </p:txBody>
      </p:sp>
    </p:spTree>
    <p:extLst>
      <p:ext uri="{BB962C8B-B14F-4D97-AF65-F5344CB8AC3E}">
        <p14:creationId xmlns:p14="http://schemas.microsoft.com/office/powerpoint/2010/main" val="301407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研修の流れ</a:t>
            </a:r>
          </a:p>
        </p:txBody>
      </p:sp>
      <p:sp>
        <p:nvSpPr>
          <p:cNvPr id="3" name="コンテンツ プレースホルダー 2"/>
          <p:cNvSpPr>
            <a:spLocks noGrp="1"/>
          </p:cNvSpPr>
          <p:nvPr>
            <p:ph idx="1"/>
          </p:nvPr>
        </p:nvSpPr>
        <p:spPr>
          <a:xfrm>
            <a:off x="628649" y="1201003"/>
            <a:ext cx="7989077" cy="5403728"/>
          </a:xfrm>
        </p:spPr>
        <p:txBody>
          <a:bodyPr>
            <a:normAutofit/>
          </a:bodyPr>
          <a:lstStyle/>
          <a:p>
            <a:pPr marL="0" indent="0">
              <a:buNone/>
            </a:pPr>
            <a:r>
              <a:rPr lang="ja-JP" altLang="en-US" b="1" dirty="0"/>
              <a:t>◆ステップ１</a:t>
            </a:r>
          </a:p>
          <a:p>
            <a:pPr marL="0" indent="0">
              <a:buNone/>
            </a:pPr>
            <a:r>
              <a:rPr lang="ja-JP" altLang="en-US" sz="2800" dirty="0"/>
              <a:t>　教科会議・学年会議での演習・協議</a:t>
            </a:r>
          </a:p>
          <a:p>
            <a:pPr marL="0" indent="0">
              <a:buNone/>
            </a:pPr>
            <a:endParaRPr lang="en-US" altLang="ja-JP" dirty="0"/>
          </a:p>
          <a:p>
            <a:pPr marL="0" indent="0">
              <a:buNone/>
            </a:pPr>
            <a:endParaRPr lang="en-US" altLang="ja-JP" dirty="0"/>
          </a:p>
          <a:p>
            <a:pPr marL="0" indent="0">
              <a:buNone/>
            </a:pPr>
            <a:endParaRPr lang="ja-JP" altLang="en-US" sz="1200" dirty="0"/>
          </a:p>
          <a:p>
            <a:pPr marL="0" indent="0">
              <a:buNone/>
            </a:pPr>
            <a:r>
              <a:rPr lang="ja-JP" altLang="en-US" b="1" dirty="0"/>
              <a:t>◆ステップ２</a:t>
            </a:r>
          </a:p>
          <a:p>
            <a:pPr marL="0" indent="0">
              <a:buNone/>
            </a:pPr>
            <a:r>
              <a:rPr lang="ja-JP" altLang="en-US" sz="2800" dirty="0"/>
              <a:t>　成績会議等の学年（科）拡大会議での共有</a:t>
            </a:r>
          </a:p>
          <a:p>
            <a:pPr marL="0" indent="0">
              <a:buNone/>
            </a:pPr>
            <a:r>
              <a:rPr lang="ja-JP" altLang="en-US" b="1" dirty="0"/>
              <a:t>◆ステップ３</a:t>
            </a:r>
          </a:p>
          <a:p>
            <a:pPr marL="0" indent="0">
              <a:buNone/>
            </a:pPr>
            <a:r>
              <a:rPr lang="ja-JP" altLang="en-US" sz="2800" dirty="0"/>
              <a:t>　職員会議における校内共通の取組への展開</a:t>
            </a:r>
          </a:p>
        </p:txBody>
      </p:sp>
      <p:sp>
        <p:nvSpPr>
          <p:cNvPr id="4" name="下矢印 4">
            <a:extLst>
              <a:ext uri="{FF2B5EF4-FFF2-40B4-BE49-F238E27FC236}">
                <a16:creationId xmlns:a16="http://schemas.microsoft.com/office/drawing/2014/main" id="{CEFCA16E-8DC2-4AEB-AE64-E93F717E4C93}"/>
              </a:ext>
            </a:extLst>
          </p:cNvPr>
          <p:cNvSpPr/>
          <p:nvPr/>
        </p:nvSpPr>
        <p:spPr>
          <a:xfrm>
            <a:off x="1617166" y="2435661"/>
            <a:ext cx="858447" cy="1360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吹き出し: 角を丸めた四角形 4">
            <a:extLst>
              <a:ext uri="{FF2B5EF4-FFF2-40B4-BE49-F238E27FC236}">
                <a16:creationId xmlns:a16="http://schemas.microsoft.com/office/drawing/2014/main" id="{3B81C21D-85A7-4E76-AE84-634EB674957C}"/>
              </a:ext>
            </a:extLst>
          </p:cNvPr>
          <p:cNvSpPr/>
          <p:nvPr/>
        </p:nvSpPr>
        <p:spPr>
          <a:xfrm>
            <a:off x="2894504" y="2350143"/>
            <a:ext cx="5484109" cy="1471921"/>
          </a:xfrm>
          <a:prstGeom prst="wedgeRoundRectCallout">
            <a:avLst>
              <a:gd name="adj1" fmla="val -60034"/>
              <a:gd name="adj2" fmla="val -221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u="sng" dirty="0">
                <a:solidFill>
                  <a:schemeClr val="tx1"/>
                </a:solidFill>
              </a:rPr>
              <a:t>必要に応じて！</a:t>
            </a:r>
            <a:endParaRPr kumimoji="1" lang="en-US" altLang="ja-JP" sz="2000" b="1" u="sng" dirty="0">
              <a:solidFill>
                <a:schemeClr val="tx1"/>
              </a:solidFill>
            </a:endParaRPr>
          </a:p>
          <a:p>
            <a:pPr marL="269875" indent="-269875"/>
            <a:r>
              <a:rPr lang="ja-JP" altLang="en-US" sz="2000" dirty="0">
                <a:solidFill>
                  <a:schemeClr val="tx1"/>
                </a:solidFill>
              </a:rPr>
              <a:t>・早急に組織的な対応が必要な生徒への支援方法を協議した場合</a:t>
            </a:r>
            <a:endParaRPr lang="en-US" altLang="ja-JP" sz="2000" dirty="0">
              <a:solidFill>
                <a:schemeClr val="tx1"/>
              </a:solidFill>
            </a:endParaRPr>
          </a:p>
          <a:p>
            <a:pPr marL="269875" indent="-269875"/>
            <a:r>
              <a:rPr lang="ja-JP" altLang="en-US" sz="2000" dirty="0">
                <a:solidFill>
                  <a:schemeClr val="tx1"/>
                </a:solidFill>
              </a:rPr>
              <a:t>・研修成果を全校に広げたい場合　など</a:t>
            </a:r>
            <a:endParaRPr kumimoji="1" lang="en-US" altLang="ja-JP" sz="2000" dirty="0">
              <a:solidFill>
                <a:schemeClr val="tx1"/>
              </a:solidFill>
            </a:endParaRPr>
          </a:p>
        </p:txBody>
      </p:sp>
      <p:sp>
        <p:nvSpPr>
          <p:cNvPr id="6" name="スライド番号プレースホルダー 5">
            <a:extLst>
              <a:ext uri="{FF2B5EF4-FFF2-40B4-BE49-F238E27FC236}">
                <a16:creationId xmlns:a16="http://schemas.microsoft.com/office/drawing/2014/main" id="{6EDBA518-4946-457A-BBF4-CED09C023B24}"/>
              </a:ext>
            </a:extLst>
          </p:cNvPr>
          <p:cNvSpPr>
            <a:spLocks noGrp="1"/>
          </p:cNvSpPr>
          <p:nvPr>
            <p:ph type="sldNum" sz="quarter" idx="12"/>
          </p:nvPr>
        </p:nvSpPr>
        <p:spPr/>
        <p:txBody>
          <a:bodyPr/>
          <a:lstStyle/>
          <a:p>
            <a:fld id="{458726DD-12E2-4C29-B970-3FB2BB3529BE}" type="slidenum">
              <a:rPr kumimoji="1" lang="ja-JP" altLang="en-US" smtClean="0"/>
              <a:t>5</a:t>
            </a:fld>
            <a:endParaRPr kumimoji="1" lang="ja-JP" altLang="en-US" dirty="0"/>
          </a:p>
        </p:txBody>
      </p:sp>
    </p:spTree>
    <p:extLst>
      <p:ext uri="{BB962C8B-B14F-4D97-AF65-F5344CB8AC3E}">
        <p14:creationId xmlns:p14="http://schemas.microsoft.com/office/powerpoint/2010/main" val="254316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ステップ１</a:t>
            </a:r>
            <a:r>
              <a:rPr lang="en-US" altLang="ja-JP" sz="4000" dirty="0"/>
              <a:t/>
            </a:r>
            <a:br>
              <a:rPr lang="en-US" altLang="ja-JP" sz="4000" dirty="0"/>
            </a:br>
            <a:r>
              <a:rPr lang="en-US" altLang="ja-JP" sz="4000" dirty="0"/>
              <a:t/>
            </a:r>
            <a:br>
              <a:rPr lang="en-US" altLang="ja-JP" sz="4000" dirty="0"/>
            </a:br>
            <a:r>
              <a:rPr lang="ja-JP" altLang="en-US" sz="4000" dirty="0"/>
              <a:t>教科会議・学年会議での</a:t>
            </a:r>
            <a:r>
              <a:rPr lang="en-US" altLang="ja-JP" sz="4000" dirty="0"/>
              <a:t/>
            </a:r>
            <a:br>
              <a:rPr lang="en-US" altLang="ja-JP" sz="4000" dirty="0"/>
            </a:br>
            <a:r>
              <a:rPr lang="ja-JP" altLang="en-US" sz="4000" dirty="0"/>
              <a:t>演習・協議</a:t>
            </a:r>
            <a:endParaRPr kumimoji="1" lang="ja-JP" altLang="en-US" sz="4000" dirty="0"/>
          </a:p>
        </p:txBody>
      </p:sp>
      <p:sp>
        <p:nvSpPr>
          <p:cNvPr id="3" name="テキスト プレースホルダー 2"/>
          <p:cNvSpPr>
            <a:spLocks noGrp="1"/>
          </p:cNvSpPr>
          <p:nvPr>
            <p:ph type="body" idx="1"/>
          </p:nvPr>
        </p:nvSpPr>
        <p:spPr>
          <a:xfrm>
            <a:off x="506148" y="4562476"/>
            <a:ext cx="8122179" cy="1500187"/>
          </a:xfrm>
        </p:spPr>
        <p:txBody>
          <a:bodyPr anchor="ctr">
            <a:normAutofit/>
          </a:bodyPr>
          <a:lstStyle/>
          <a:p>
            <a:pPr algn="ctr"/>
            <a:r>
              <a:rPr lang="ja-JP" altLang="en-US" dirty="0"/>
              <a:t>事例「課題の提出期限を守れない生徒」への支援を考える</a:t>
            </a:r>
            <a:endParaRPr kumimoji="1" lang="ja-JP" altLang="en-US" dirty="0"/>
          </a:p>
        </p:txBody>
      </p:sp>
      <p:sp>
        <p:nvSpPr>
          <p:cNvPr id="4" name="スライド番号プレースホルダー 3">
            <a:extLst>
              <a:ext uri="{FF2B5EF4-FFF2-40B4-BE49-F238E27FC236}">
                <a16:creationId xmlns:a16="http://schemas.microsoft.com/office/drawing/2014/main" id="{5E41F98C-9CED-4AAD-932C-B008C337434B}"/>
              </a:ext>
            </a:extLst>
          </p:cNvPr>
          <p:cNvSpPr>
            <a:spLocks noGrp="1"/>
          </p:cNvSpPr>
          <p:nvPr>
            <p:ph type="sldNum" sz="quarter" idx="12"/>
          </p:nvPr>
        </p:nvSpPr>
        <p:spPr/>
        <p:txBody>
          <a:bodyPr/>
          <a:lstStyle/>
          <a:p>
            <a:fld id="{458726DD-12E2-4C29-B970-3FB2BB3529BE}" type="slidenum">
              <a:rPr kumimoji="1" lang="ja-JP" altLang="en-US" smtClean="0"/>
              <a:t>6</a:t>
            </a:fld>
            <a:endParaRPr kumimoji="1" lang="ja-JP" altLang="en-US" dirty="0"/>
          </a:p>
        </p:txBody>
      </p:sp>
    </p:spTree>
    <p:extLst>
      <p:ext uri="{BB962C8B-B14F-4D97-AF65-F5344CB8AC3E}">
        <p14:creationId xmlns:p14="http://schemas.microsoft.com/office/powerpoint/2010/main" val="344640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協議の流れ</a:t>
            </a:r>
          </a:p>
        </p:txBody>
      </p:sp>
      <p:sp>
        <p:nvSpPr>
          <p:cNvPr id="3" name="コンテンツ プレースホルダー 2"/>
          <p:cNvSpPr>
            <a:spLocks noGrp="1"/>
          </p:cNvSpPr>
          <p:nvPr>
            <p:ph idx="1"/>
          </p:nvPr>
        </p:nvSpPr>
        <p:spPr/>
        <p:txBody>
          <a:bodyPr/>
          <a:lstStyle/>
          <a:p>
            <a:pPr marL="0" indent="0">
              <a:buNone/>
            </a:pPr>
            <a:r>
              <a:rPr lang="ja-JP" altLang="en-US" dirty="0"/>
              <a:t>１．研修の説明</a:t>
            </a:r>
          </a:p>
          <a:p>
            <a:pPr marL="0" indent="0">
              <a:buNone/>
            </a:pPr>
            <a:r>
              <a:rPr lang="ja-JP" altLang="en-US" dirty="0"/>
              <a:t>２．</a:t>
            </a:r>
            <a:r>
              <a:rPr lang="en-US" altLang="ja-JP" dirty="0"/>
              <a:t>KPT</a:t>
            </a:r>
            <a:r>
              <a:rPr lang="ja-JP" altLang="en-US" dirty="0"/>
              <a:t>シートを用いた演習・協議</a:t>
            </a:r>
            <a:endParaRPr lang="en-US" altLang="ja-JP" dirty="0"/>
          </a:p>
          <a:p>
            <a:pPr marL="0" indent="0">
              <a:buNone/>
            </a:pPr>
            <a:r>
              <a:rPr lang="ja-JP" altLang="en-US" sz="2800" dirty="0"/>
              <a:t>　　・付箋に記入、貼付</a:t>
            </a:r>
            <a:endParaRPr lang="en-US" altLang="ja-JP" sz="2800" dirty="0"/>
          </a:p>
          <a:p>
            <a:pPr marL="0" indent="0">
              <a:buNone/>
            </a:pPr>
            <a:r>
              <a:rPr lang="ja-JP" altLang="en-US" sz="2800" dirty="0"/>
              <a:t>　　・グループ協議</a:t>
            </a:r>
          </a:p>
          <a:p>
            <a:pPr marL="0" indent="0">
              <a:buNone/>
            </a:pPr>
            <a:r>
              <a:rPr lang="ja-JP" altLang="en-US" dirty="0"/>
              <a:t>３．まとめ</a:t>
            </a:r>
            <a:endParaRPr lang="en-US" altLang="ja-JP" dirty="0"/>
          </a:p>
          <a:p>
            <a:pPr marL="0" indent="0">
              <a:buNone/>
            </a:pPr>
            <a:r>
              <a:rPr lang="ja-JP" altLang="en-US" sz="2800" dirty="0"/>
              <a:t>　　・振り返り</a:t>
            </a:r>
            <a:endParaRPr lang="en-US" altLang="ja-JP" sz="2800" dirty="0"/>
          </a:p>
          <a:p>
            <a:pPr marL="0" indent="0">
              <a:buNone/>
            </a:pPr>
            <a:r>
              <a:rPr lang="ja-JP" altLang="en-US" sz="2800" dirty="0"/>
              <a:t>　　・情報提供</a:t>
            </a:r>
          </a:p>
        </p:txBody>
      </p:sp>
      <p:pic>
        <p:nvPicPr>
          <p:cNvPr id="5" name="Picture 2">
            <a:extLst>
              <a:ext uri="{FF2B5EF4-FFF2-40B4-BE49-F238E27FC236}">
                <a16:creationId xmlns:a16="http://schemas.microsoft.com/office/drawing/2014/main" id="{715D2DB1-F9ED-4874-A34B-B722C647B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302" y="4113157"/>
            <a:ext cx="2646167" cy="264616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70380E05-4CD8-4900-A13E-92C64625808A}"/>
              </a:ext>
            </a:extLst>
          </p:cNvPr>
          <p:cNvSpPr>
            <a:spLocks noGrp="1"/>
          </p:cNvSpPr>
          <p:nvPr>
            <p:ph type="sldNum" sz="quarter" idx="12"/>
          </p:nvPr>
        </p:nvSpPr>
        <p:spPr/>
        <p:txBody>
          <a:bodyPr/>
          <a:lstStyle/>
          <a:p>
            <a:fld id="{458726DD-12E2-4C29-B970-3FB2BB3529BE}" type="slidenum">
              <a:rPr kumimoji="1" lang="ja-JP" altLang="en-US" smtClean="0"/>
              <a:t>7</a:t>
            </a:fld>
            <a:endParaRPr kumimoji="1" lang="ja-JP" altLang="en-US" dirty="0"/>
          </a:p>
        </p:txBody>
      </p:sp>
    </p:spTree>
    <p:extLst>
      <p:ext uri="{BB962C8B-B14F-4D97-AF65-F5344CB8AC3E}">
        <p14:creationId xmlns:p14="http://schemas.microsoft.com/office/powerpoint/2010/main" val="159362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KPT</a:t>
            </a:r>
            <a:r>
              <a:rPr lang="ja-JP" altLang="en-US" dirty="0"/>
              <a:t>法とは</a:t>
            </a:r>
            <a:endParaRPr kumimoji="1" lang="ja-JP" altLang="en-US" dirty="0"/>
          </a:p>
        </p:txBody>
      </p:sp>
      <p:sp>
        <p:nvSpPr>
          <p:cNvPr id="3" name="コンテンツ プレースホルダー 2"/>
          <p:cNvSpPr>
            <a:spLocks noGrp="1"/>
          </p:cNvSpPr>
          <p:nvPr>
            <p:ph idx="1"/>
          </p:nvPr>
        </p:nvSpPr>
        <p:spPr>
          <a:xfrm>
            <a:off x="545897" y="1271215"/>
            <a:ext cx="7903557" cy="564735"/>
          </a:xfrm>
        </p:spPr>
        <p:txBody>
          <a:bodyPr>
            <a:normAutofit lnSpcReduction="10000"/>
          </a:bodyPr>
          <a:lstStyle/>
          <a:p>
            <a:pPr marL="0" indent="0">
              <a:buNone/>
            </a:pPr>
            <a:r>
              <a:rPr lang="ja-JP" altLang="en-US" dirty="0"/>
              <a:t>◆前向きで段階的な振り返りの手法</a:t>
            </a:r>
          </a:p>
        </p:txBody>
      </p:sp>
      <p:sp>
        <p:nvSpPr>
          <p:cNvPr id="4" name="コンテンツ プレースホルダー 2"/>
          <p:cNvSpPr txBox="1">
            <a:spLocks/>
          </p:cNvSpPr>
          <p:nvPr/>
        </p:nvSpPr>
        <p:spPr>
          <a:xfrm>
            <a:off x="545897" y="2180100"/>
            <a:ext cx="8052205" cy="4051032"/>
          </a:xfrm>
          <a:prstGeom prst="rect">
            <a:avLst/>
          </a:prstGeom>
          <a:ln w="38100">
            <a:solidFill>
              <a:schemeClr val="accent1"/>
            </a:solidFill>
          </a:ln>
        </p:spPr>
        <p:txBody>
          <a:bodyPr vert="horz" lIns="91440" tIns="25200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solidFill>
                  <a:srgbClr val="FF0000"/>
                </a:solidFill>
              </a:rPr>
              <a:t>K</a:t>
            </a:r>
            <a:r>
              <a:rPr lang="en-US" altLang="ja-JP" b="1" dirty="0"/>
              <a:t>eep</a:t>
            </a:r>
            <a:r>
              <a:rPr lang="ja-JP" altLang="en-US" b="1" dirty="0"/>
              <a:t>　  </a:t>
            </a:r>
            <a:r>
              <a:rPr lang="ja-JP" altLang="en-US" dirty="0"/>
              <a:t>：</a:t>
            </a:r>
            <a:r>
              <a:rPr lang="ja-JP" altLang="en-US" sz="2800" dirty="0"/>
              <a:t>良かったこと・継続したいこと</a:t>
            </a:r>
            <a:endParaRPr lang="en-US" altLang="ja-JP" dirty="0"/>
          </a:p>
          <a:p>
            <a:pPr marL="0" indent="0">
              <a:buFont typeface="Arial" panose="020B0604020202020204" pitchFamily="34" charset="0"/>
              <a:buNone/>
            </a:pPr>
            <a:r>
              <a:rPr lang="en-US" altLang="ja-JP" b="1" dirty="0">
                <a:solidFill>
                  <a:srgbClr val="FF0000"/>
                </a:solidFill>
              </a:rPr>
              <a:t>P</a:t>
            </a:r>
            <a:r>
              <a:rPr lang="en-US" altLang="ja-JP" b="1" dirty="0"/>
              <a:t>roblem</a:t>
            </a:r>
            <a:r>
              <a:rPr lang="ja-JP" altLang="en-US" dirty="0"/>
              <a:t>：</a:t>
            </a:r>
            <a:r>
              <a:rPr lang="ja-JP" altLang="en-US" sz="2800" dirty="0"/>
              <a:t>課題となっていること・やめること</a:t>
            </a:r>
            <a:endParaRPr lang="en-US" altLang="ja-JP" dirty="0"/>
          </a:p>
          <a:p>
            <a:pPr marL="0" indent="0">
              <a:buFont typeface="Arial" panose="020B0604020202020204" pitchFamily="34" charset="0"/>
              <a:buNone/>
            </a:pPr>
            <a:r>
              <a:rPr lang="en-US" altLang="ja-JP" b="1" dirty="0">
                <a:solidFill>
                  <a:srgbClr val="FF0000"/>
                </a:solidFill>
              </a:rPr>
              <a:t>T</a:t>
            </a:r>
            <a:r>
              <a:rPr lang="en-US" altLang="ja-JP" b="1" dirty="0"/>
              <a:t>ry         </a:t>
            </a:r>
            <a:r>
              <a:rPr lang="ja-JP" altLang="en-US" dirty="0"/>
              <a:t>：</a:t>
            </a:r>
            <a:r>
              <a:rPr lang="ja-JP" altLang="en-US" sz="2800" dirty="0"/>
              <a:t>課題の解決策・今後挑戦すること</a:t>
            </a:r>
            <a:endParaRPr lang="en-US" altLang="ja-JP" dirty="0"/>
          </a:p>
          <a:p>
            <a:pPr marL="0" indent="0">
              <a:buFont typeface="Arial" panose="020B0604020202020204" pitchFamily="34" charset="0"/>
              <a:buNone/>
            </a:pPr>
            <a:r>
              <a:rPr lang="ja-JP" altLang="en-US" b="1" dirty="0"/>
              <a:t>　</a:t>
            </a:r>
            <a:endParaRPr lang="en-US" altLang="ja-JP" b="1" dirty="0"/>
          </a:p>
          <a:p>
            <a:pPr marL="0" indent="0">
              <a:buFont typeface="Arial" panose="020B0604020202020204" pitchFamily="34" charset="0"/>
              <a:buNone/>
            </a:pPr>
            <a:r>
              <a:rPr lang="ja-JP" altLang="en-US" b="1" dirty="0"/>
              <a:t>★ポイント </a:t>
            </a:r>
            <a:r>
              <a:rPr lang="ja-JP" altLang="en-US" dirty="0"/>
              <a:t>：</a:t>
            </a:r>
            <a:r>
              <a:rPr lang="en-US" altLang="ja-JP" b="1" dirty="0">
                <a:solidFill>
                  <a:srgbClr val="FF0000"/>
                </a:solidFill>
              </a:rPr>
              <a:t>K</a:t>
            </a:r>
            <a:r>
              <a:rPr lang="ja-JP" altLang="en-US" sz="2800" dirty="0"/>
              <a:t>から考え始める</a:t>
            </a:r>
            <a:endParaRPr lang="en-US" altLang="ja-JP" sz="2800" dirty="0"/>
          </a:p>
          <a:p>
            <a:pPr marL="0" indent="0">
              <a:buFont typeface="Arial" panose="020B0604020202020204" pitchFamily="34" charset="0"/>
              <a:buNone/>
            </a:pPr>
            <a:r>
              <a:rPr lang="ja-JP" altLang="en-US" dirty="0">
                <a:solidFill>
                  <a:srgbClr val="FF0000"/>
                </a:solidFill>
              </a:rPr>
              <a:t>　　　　　　 </a:t>
            </a:r>
            <a:r>
              <a:rPr lang="en-US" altLang="ja-JP" b="1" dirty="0">
                <a:solidFill>
                  <a:srgbClr val="FF0000"/>
                </a:solidFill>
              </a:rPr>
              <a:t>P</a:t>
            </a:r>
            <a:r>
              <a:rPr lang="ja-JP" altLang="en-US" sz="2800" dirty="0"/>
              <a:t>だけにフォーカスしない</a:t>
            </a:r>
            <a:endParaRPr lang="en-US" altLang="ja-JP" dirty="0"/>
          </a:p>
        </p:txBody>
      </p:sp>
      <p:sp>
        <p:nvSpPr>
          <p:cNvPr id="5" name="スライド番号プレースホルダー 4">
            <a:extLst>
              <a:ext uri="{FF2B5EF4-FFF2-40B4-BE49-F238E27FC236}">
                <a16:creationId xmlns:a16="http://schemas.microsoft.com/office/drawing/2014/main" id="{4F392290-04A9-4034-B664-E5378A2255C4}"/>
              </a:ext>
            </a:extLst>
          </p:cNvPr>
          <p:cNvSpPr>
            <a:spLocks noGrp="1"/>
          </p:cNvSpPr>
          <p:nvPr>
            <p:ph type="sldNum" sz="quarter" idx="12"/>
          </p:nvPr>
        </p:nvSpPr>
        <p:spPr/>
        <p:txBody>
          <a:bodyPr/>
          <a:lstStyle/>
          <a:p>
            <a:fld id="{458726DD-12E2-4C29-B970-3FB2BB3529BE}" type="slidenum">
              <a:rPr kumimoji="1" lang="ja-JP" altLang="en-US" smtClean="0"/>
              <a:t>8</a:t>
            </a:fld>
            <a:endParaRPr kumimoji="1" lang="ja-JP" altLang="en-US" dirty="0"/>
          </a:p>
        </p:txBody>
      </p:sp>
    </p:spTree>
    <p:extLst>
      <p:ext uri="{BB962C8B-B14F-4D97-AF65-F5344CB8AC3E}">
        <p14:creationId xmlns:p14="http://schemas.microsoft.com/office/powerpoint/2010/main" val="17592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813BD-2BB3-4017-BADC-68C660F5CCDD}"/>
              </a:ext>
            </a:extLst>
          </p:cNvPr>
          <p:cNvSpPr>
            <a:spLocks noGrp="1"/>
          </p:cNvSpPr>
          <p:nvPr>
            <p:ph type="title"/>
          </p:nvPr>
        </p:nvSpPr>
        <p:spPr/>
        <p:txBody>
          <a:bodyPr/>
          <a:lstStyle/>
          <a:p>
            <a:r>
              <a:rPr kumimoji="1" lang="en-US" altLang="ja-JP" dirty="0"/>
              <a:t>KPT</a:t>
            </a:r>
            <a:r>
              <a:rPr kumimoji="1" lang="ja-JP" altLang="en-US" dirty="0"/>
              <a:t>法の手順</a:t>
            </a:r>
          </a:p>
        </p:txBody>
      </p:sp>
      <p:sp>
        <p:nvSpPr>
          <p:cNvPr id="3" name="コンテンツ プレースホルダー 2">
            <a:extLst>
              <a:ext uri="{FF2B5EF4-FFF2-40B4-BE49-F238E27FC236}">
                <a16:creationId xmlns:a16="http://schemas.microsoft.com/office/drawing/2014/main" id="{2F30F17A-05C1-42B5-BAAE-ABD60F44EEAC}"/>
              </a:ext>
            </a:extLst>
          </p:cNvPr>
          <p:cNvSpPr>
            <a:spLocks noGrp="1"/>
          </p:cNvSpPr>
          <p:nvPr>
            <p:ph idx="1"/>
          </p:nvPr>
        </p:nvSpPr>
        <p:spPr>
          <a:xfrm>
            <a:off x="4826000" y="1201003"/>
            <a:ext cx="4224870" cy="4975960"/>
          </a:xfrm>
        </p:spPr>
        <p:txBody>
          <a:bodyPr/>
          <a:lstStyle/>
          <a:p>
            <a:pPr marL="0" indent="0">
              <a:lnSpc>
                <a:spcPct val="150000"/>
              </a:lnSpc>
              <a:buNone/>
            </a:pPr>
            <a:r>
              <a:rPr kumimoji="1" lang="en-US" altLang="ja-JP" b="1" dirty="0"/>
              <a:t>【</a:t>
            </a:r>
            <a:r>
              <a:rPr kumimoji="1" lang="ja-JP" altLang="en-US" b="1" dirty="0"/>
              <a:t>手順</a:t>
            </a:r>
            <a:r>
              <a:rPr kumimoji="1" lang="en-US" altLang="ja-JP" b="1" dirty="0"/>
              <a:t>】</a:t>
            </a:r>
            <a:endParaRPr kumimoji="1" lang="ja-JP" altLang="en-US" b="1" dirty="0"/>
          </a:p>
          <a:p>
            <a:pPr marL="0" indent="0">
              <a:lnSpc>
                <a:spcPct val="150000"/>
              </a:lnSpc>
              <a:buNone/>
            </a:pPr>
            <a:r>
              <a:rPr kumimoji="1" lang="ja-JP" altLang="en-US" sz="2800" dirty="0"/>
              <a:t>①個人の思考、付箋記入</a:t>
            </a:r>
          </a:p>
          <a:p>
            <a:pPr marL="719138" indent="-719138">
              <a:lnSpc>
                <a:spcPct val="150000"/>
              </a:lnSpc>
              <a:buNone/>
            </a:pPr>
            <a:r>
              <a:rPr kumimoji="1" lang="ja-JP" altLang="en-US" sz="2800" dirty="0"/>
              <a:t>　</a:t>
            </a:r>
            <a:r>
              <a:rPr kumimoji="1" lang="en-US" altLang="ja-JP" sz="2800" dirty="0"/>
              <a:t>※</a:t>
            </a:r>
            <a:r>
              <a:rPr kumimoji="1" lang="ja-JP" altLang="en-US" sz="2800" dirty="0"/>
              <a:t>付箋の色は担当者</a:t>
            </a:r>
            <a:endParaRPr kumimoji="1" lang="en-US" altLang="ja-JP" sz="2800" dirty="0"/>
          </a:p>
          <a:p>
            <a:pPr marL="719138" indent="-719138">
              <a:buNone/>
            </a:pPr>
            <a:r>
              <a:rPr kumimoji="1" lang="ja-JP" altLang="en-US" sz="2800" dirty="0"/>
              <a:t>　　</a:t>
            </a:r>
            <a:r>
              <a:rPr kumimoji="1" lang="ja-JP" altLang="en-US" sz="2800" dirty="0" smtClean="0"/>
              <a:t>毎に</a:t>
            </a:r>
            <a:r>
              <a:rPr kumimoji="1" lang="ja-JP" altLang="en-US" sz="2800" dirty="0"/>
              <a:t>変えてもよい</a:t>
            </a:r>
          </a:p>
          <a:p>
            <a:pPr marL="0" indent="0">
              <a:lnSpc>
                <a:spcPct val="150000"/>
              </a:lnSpc>
              <a:buNone/>
            </a:pPr>
            <a:r>
              <a:rPr kumimoji="1" lang="ja-JP" altLang="en-US" sz="2800" dirty="0"/>
              <a:t>②付箋の貼付</a:t>
            </a:r>
          </a:p>
          <a:p>
            <a:pPr marL="0" indent="0">
              <a:lnSpc>
                <a:spcPct val="150000"/>
              </a:lnSpc>
              <a:buNone/>
            </a:pPr>
            <a:r>
              <a:rPr kumimoji="1" lang="ja-JP" altLang="en-US" sz="2800" dirty="0"/>
              <a:t>③協議</a:t>
            </a:r>
          </a:p>
        </p:txBody>
      </p:sp>
      <p:pic>
        <p:nvPicPr>
          <p:cNvPr id="6" name="図 5">
            <a:extLst>
              <a:ext uri="{FF2B5EF4-FFF2-40B4-BE49-F238E27FC236}">
                <a16:creationId xmlns:a16="http://schemas.microsoft.com/office/drawing/2014/main" id="{59E0A69A-F2B9-4898-B024-712303DA14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619" y="1999397"/>
            <a:ext cx="4550764" cy="3296229"/>
          </a:xfrm>
          <a:prstGeom prst="rect">
            <a:avLst/>
          </a:prstGeom>
        </p:spPr>
      </p:pic>
      <p:sp>
        <p:nvSpPr>
          <p:cNvPr id="7" name="スライド番号プレースホルダー 6">
            <a:extLst>
              <a:ext uri="{FF2B5EF4-FFF2-40B4-BE49-F238E27FC236}">
                <a16:creationId xmlns:a16="http://schemas.microsoft.com/office/drawing/2014/main" id="{2AEB1790-F1CB-45BC-926D-CFF2BC6B28DB}"/>
              </a:ext>
            </a:extLst>
          </p:cNvPr>
          <p:cNvSpPr>
            <a:spLocks noGrp="1"/>
          </p:cNvSpPr>
          <p:nvPr>
            <p:ph type="sldNum" sz="quarter" idx="12"/>
          </p:nvPr>
        </p:nvSpPr>
        <p:spPr/>
        <p:txBody>
          <a:bodyPr/>
          <a:lstStyle/>
          <a:p>
            <a:fld id="{458726DD-12E2-4C29-B970-3FB2BB3529BE}" type="slidenum">
              <a:rPr kumimoji="1" lang="ja-JP" altLang="en-US" smtClean="0"/>
              <a:t>9</a:t>
            </a:fld>
            <a:endParaRPr kumimoji="1" lang="ja-JP" altLang="en-US" dirty="0"/>
          </a:p>
        </p:txBody>
      </p:sp>
    </p:spTree>
    <p:extLst>
      <p:ext uri="{BB962C8B-B14F-4D97-AF65-F5344CB8AC3E}">
        <p14:creationId xmlns:p14="http://schemas.microsoft.com/office/powerpoint/2010/main" val="3164197056"/>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336699"/>
      </a:dk2>
      <a:lt2>
        <a:srgbClr val="E7E6E6"/>
      </a:lt2>
      <a:accent1>
        <a:srgbClr val="336699"/>
      </a:accent1>
      <a:accent2>
        <a:srgbClr val="FFCC00"/>
      </a:accent2>
      <a:accent3>
        <a:srgbClr val="A5A5A5"/>
      </a:accent3>
      <a:accent4>
        <a:srgbClr val="FFCC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2399</Words>
  <Application>Microsoft Office PowerPoint</Application>
  <PresentationFormat>画面に合わせる (4:3)</PresentationFormat>
  <Paragraphs>235</Paragraphs>
  <Slides>24</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ＭＳ Ｐゴシック</vt:lpstr>
      <vt:lpstr>メイリオ</vt:lpstr>
      <vt:lpstr>游ゴシック</vt:lpstr>
      <vt:lpstr>Arial</vt:lpstr>
      <vt:lpstr>Calibri</vt:lpstr>
      <vt:lpstr>Segoe UI</vt:lpstr>
      <vt:lpstr>Times New Roman</vt:lpstr>
      <vt:lpstr>Wingdings</vt:lpstr>
      <vt:lpstr>Office テーマ</vt:lpstr>
      <vt:lpstr>組織的支援につなげよう</vt:lpstr>
      <vt:lpstr>特別支援教育とは</vt:lpstr>
      <vt:lpstr>高等学校における課題</vt:lpstr>
      <vt:lpstr>研修の目的</vt:lpstr>
      <vt:lpstr>研修の流れ</vt:lpstr>
      <vt:lpstr>ステップ１  教科会議・学年会議での 演習・協議</vt:lpstr>
      <vt:lpstr>協議の流れ</vt:lpstr>
      <vt:lpstr>KPT法とは</vt:lpstr>
      <vt:lpstr>KPT法の手順</vt:lpstr>
      <vt:lpstr>共有と振り返り</vt:lpstr>
      <vt:lpstr>支援ヒント集を確認してみましょう</vt:lpstr>
      <vt:lpstr>合理的配慮と基礎的整備の関係</vt:lpstr>
      <vt:lpstr>授業のユニバーサルデザイン化のイメージ</vt:lpstr>
      <vt:lpstr>学級づくり、環境整備の工夫</vt:lpstr>
      <vt:lpstr>授業づくりの工夫①</vt:lpstr>
      <vt:lpstr>授業づくりの工夫②</vt:lpstr>
      <vt:lpstr>高校学校における合理的配慮</vt:lpstr>
      <vt:lpstr>まとめ</vt:lpstr>
      <vt:lpstr>ステップ２  拡大学年会議での共有</vt:lpstr>
      <vt:lpstr>情報共有の流れ</vt:lpstr>
      <vt:lpstr>【情報提供】支援ヒント集の紹介</vt:lpstr>
      <vt:lpstr>ステップ３  職員会議における校内共通の 取組への展開</vt:lpstr>
      <vt:lpstr>情報共有の流れ</vt:lpstr>
      <vt:lpstr>【情報提供】支援ヒント集の紹介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2021-03-12T00:03:32Z</cp:lastPrinted>
  <dcterms:created xsi:type="dcterms:W3CDTF">2020-08-31T05:41:33Z</dcterms:created>
  <dcterms:modified xsi:type="dcterms:W3CDTF">2021-03-12T00:37:47Z</dcterms:modified>
</cp:coreProperties>
</file>